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1" r:id="rId4"/>
    <p:sldId id="262" r:id="rId5"/>
    <p:sldId id="287" r:id="rId6"/>
    <p:sldId id="263" r:id="rId7"/>
    <p:sldId id="264" r:id="rId8"/>
    <p:sldId id="285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78" r:id="rId17"/>
    <p:sldId id="279" r:id="rId18"/>
    <p:sldId id="282" r:id="rId19"/>
    <p:sldId id="276" r:id="rId20"/>
    <p:sldId id="275" r:id="rId21"/>
    <p:sldId id="277" r:id="rId22"/>
    <p:sldId id="274" r:id="rId23"/>
    <p:sldId id="280" r:id="rId24"/>
    <p:sldId id="283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78878"/>
  </p:normalViewPr>
  <p:slideViewPr>
    <p:cSldViewPr snapToGrid="0" snapToObjects="1">
      <p:cViewPr varScale="1">
        <p:scale>
          <a:sx n="125" d="100"/>
          <a:sy n="125" d="100"/>
        </p:scale>
        <p:origin x="1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CE85-5096-8842-967E-7264B46A9D5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48BDA-7E60-1A4D-95F9-F6534A22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5+3=8 &gt; 7</a:t>
            </a:r>
          </a:p>
          <a:p>
            <a:r>
              <a:rPr lang="en-US" dirty="0"/>
              <a:t>8 </a:t>
            </a:r>
            <a:r>
              <a:rPr lang="mr-IN" dirty="0"/>
              <a:t>–</a:t>
            </a:r>
            <a:r>
              <a:rPr lang="en-US" dirty="0"/>
              <a:t> 4 = 4 &gt; actual</a:t>
            </a:r>
            <a:r>
              <a:rPr lang="en-US" baseline="0" dirty="0"/>
              <a:t> cost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5D9F-C6B2-4548-BAB3-0FC2B7AAAB98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Week4</a:t>
            </a:r>
          </a:p>
        </p:txBody>
      </p:sp>
    </p:spTree>
    <p:extLst>
      <p:ext uri="{BB962C8B-B14F-4D97-AF65-F5344CB8AC3E}">
        <p14:creationId xmlns:p14="http://schemas.microsoft.com/office/powerpoint/2010/main" val="72450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98" y="390687"/>
            <a:ext cx="6645729" cy="59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" y="979714"/>
            <a:ext cx="10612304" cy="4131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21" y="394939"/>
            <a:ext cx="28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State Model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1265" y="5763985"/>
            <a:ext cx="275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 model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90356" y="5780313"/>
            <a:ext cx="13716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3214" y="5763985"/>
            <a:ext cx="432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STRIPS problem P = &lt; F, O, I, G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3206" y="5458087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Reformulate</a:t>
            </a:r>
          </a:p>
        </p:txBody>
      </p:sp>
    </p:spTree>
    <p:extLst>
      <p:ext uri="{BB962C8B-B14F-4D97-AF65-F5344CB8AC3E}">
        <p14:creationId xmlns:p14="http://schemas.microsoft.com/office/powerpoint/2010/main" val="11430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5" y="1797050"/>
            <a:ext cx="4381500" cy="359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6" y="1350736"/>
            <a:ext cx="5571230" cy="44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871" y="506186"/>
            <a:ext cx="241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STRIPS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6" y="2056825"/>
            <a:ext cx="3985544" cy="2422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85" y="4739186"/>
            <a:ext cx="1632231" cy="404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98" y="5143500"/>
            <a:ext cx="3959438" cy="6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028" y="816429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Define 3 different heuristic functions for this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29" y="1845130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Heuristic Function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5029" y="3037116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 searches require a </a:t>
            </a:r>
            <a:r>
              <a:rPr lang="en-US" sz="2400" b="1" dirty="0">
                <a:solidFill>
                  <a:srgbClr val="FF0000"/>
                </a:solidFill>
              </a:rPr>
              <a:t>heuristic function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estimate remaining cost</a:t>
            </a:r>
            <a:r>
              <a:rPr lang="en-US" sz="2400" dirty="0"/>
              <a:t>.</a:t>
            </a:r>
          </a:p>
          <a:p>
            <a:r>
              <a:rPr lang="en-US" sz="2400" dirty="0"/>
              <a:t>Its value </a:t>
            </a:r>
            <a:r>
              <a:rPr lang="en-US" sz="2400" b="1" dirty="0"/>
              <a:t>h(s)</a:t>
            </a:r>
            <a:r>
              <a:rPr lang="en-US" sz="2400" dirty="0"/>
              <a:t> for a state s is referred to as the state’s </a:t>
            </a:r>
            <a:r>
              <a:rPr lang="en-US" sz="2400" b="1" dirty="0"/>
              <a:t>heuristic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, or </a:t>
            </a:r>
            <a:r>
              <a:rPr lang="en-US" sz="2400" b="1" dirty="0"/>
              <a:t>h-value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Remaining Cost (h∗)</a:t>
            </a:r>
            <a:r>
              <a:rPr lang="en-US" sz="2400" b="1" dirty="0"/>
              <a:t> </a:t>
            </a:r>
            <a:r>
              <a:rPr lang="en-US" sz="2400" dirty="0"/>
              <a:t>: is the cost of an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plan</a:t>
            </a:r>
            <a:r>
              <a:rPr lang="en-US" sz="2400" dirty="0"/>
              <a:t> for s, or ∞ if there exists no plan for s, it is the perfect heuristic for a planning task</a:t>
            </a:r>
          </a:p>
        </p:txBody>
      </p:sp>
    </p:spTree>
    <p:extLst>
      <p:ext uri="{BB962C8B-B14F-4D97-AF65-F5344CB8AC3E}">
        <p14:creationId xmlns:p14="http://schemas.microsoft.com/office/powerpoint/2010/main" val="9279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393" y="580779"/>
            <a:ext cx="7639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 to </a:t>
            </a:r>
            <a:r>
              <a:rPr lang="en-US" sz="2800" b="1" dirty="0"/>
              <a:t>construct heuristic functions -Relaxing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393" y="1534886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Relax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2281859"/>
            <a:ext cx="10919676" cy="146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4489538"/>
            <a:ext cx="10324632" cy="9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438351"/>
            <a:ext cx="8357616" cy="59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62" y="934613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 distance to closest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unvisited goal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66365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673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046 C -0.0138 0.00486 -0.02747 0.01042 -0.03307 -0.00046 C -0.03815 -0.01157 -0.03281 -0.04769 -0.03307 -0.06667 C -0.03307 -0.08588 -0.03411 -0.11482 -0.03411 -0.114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433" y="929658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 distance to farthest unvisited goal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5149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4306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024 L 0.03242 0.00024 C 0.04401 0.00024 0.06315 0.00903 0.06914 0.00024 C 0.07539 -0.00856 0.06901 -0.03472 0.06914 -0.05208 C 0.0694 -0.06967 0.07057 -0.08611 0.07057 -0.10486 C 0.07057 -0.12337 0.06914 -0.16412 0.06914 -0.16388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42" y="734786"/>
            <a:ext cx="874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sum of distance to each unvisited goal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41794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Admissible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Not consistent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5977" y="5210156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9577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728" y="2237014"/>
            <a:ext cx="453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h(s) = 0 for all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443" y="73478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all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zero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3728" y="3314700"/>
            <a:ext cx="5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</a:p>
          <a:p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599" y="4878483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</a:t>
            </a:r>
            <a:r>
              <a:rPr lang="en-US"/>
              <a:t>: 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/>
              <a:t>State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State Model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=&gt; </a:t>
            </a:r>
            <a:r>
              <a:rPr lang="en-US" sz="2400" dirty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9469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898071"/>
            <a:ext cx="9160428" cy="5680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441" y="289450"/>
            <a:ext cx="118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5: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Drop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preconditions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deletes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goal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counting to approximate h’*)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65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1933629"/>
            <a:ext cx="105156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3" y="718457"/>
            <a:ext cx="651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not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admissible, not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consistent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9713" y="1225905"/>
            <a:ext cx="468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87709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06" y="931353"/>
            <a:ext cx="7301594" cy="2421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85" y="379392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6:</a:t>
            </a:r>
            <a:r>
              <a:rPr lang="zh-CN" altLang="en-US" sz="2400" b="1" dirty="0"/>
              <a:t> </a:t>
            </a:r>
            <a:r>
              <a:rPr lang="en-US" sz="2400" b="1" dirty="0"/>
              <a:t>Delete Relaxation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03" y="4635500"/>
            <a:ext cx="38100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41" y="3352800"/>
            <a:ext cx="4508500" cy="3505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82443" y="5105400"/>
            <a:ext cx="1322614" cy="2993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482443" y="5105400"/>
            <a:ext cx="1322614" cy="2993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43" y="5747657"/>
            <a:ext cx="409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Admissible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consistent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49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43" y="73478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7: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Minimum Spanning Tree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8286"/>
              </p:ext>
            </p:extLst>
          </p:nvPr>
        </p:nvGraphicFramePr>
        <p:xfrm>
          <a:off x="1972576" y="2322666"/>
          <a:ext cx="21481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06189" y="3449156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3422" y="4565956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3422" y="2338995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50687" y="3572001"/>
            <a:ext cx="650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511998" y="2665566"/>
            <a:ext cx="1" cy="8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6190" y="5292698"/>
            <a:ext cx="13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</a:t>
            </a:r>
            <a:r>
              <a:rPr lang="en-US" dirty="0" err="1"/>
              <a:t>MST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66915" y="5192040"/>
            <a:ext cx="10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h*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39803" y="3659085"/>
            <a:ext cx="67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11998" y="3659085"/>
            <a:ext cx="0" cy="90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39967"/>
              </p:ext>
            </p:extLst>
          </p:nvPr>
        </p:nvGraphicFramePr>
        <p:xfrm>
          <a:off x="6713304" y="2325150"/>
          <a:ext cx="21481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7146917" y="3451640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4150" y="456844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014150" y="234147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591415" y="3574485"/>
            <a:ext cx="650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52726" y="2668050"/>
            <a:ext cx="1" cy="8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350700" y="2665566"/>
            <a:ext cx="0" cy="19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30908" y="5985699"/>
            <a:ext cx="336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2371" y="734786"/>
            <a:ext cx="282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Dominate?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814" y="2024743"/>
            <a:ext cx="674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mst</a:t>
            </a:r>
            <a:r>
              <a:rPr lang="en-US" sz="2400" dirty="0"/>
              <a:t> dominates </a:t>
            </a:r>
            <a:r>
              <a:rPr lang="en-US" sz="2400" dirty="0" err="1"/>
              <a:t>h</a:t>
            </a:r>
            <a:r>
              <a:rPr lang="en-US" sz="2400" baseline="-25000" dirty="0" err="1"/>
              <a:t>farthest</a:t>
            </a:r>
            <a:r>
              <a:rPr lang="en-US" sz="2400" dirty="0"/>
              <a:t> dominates </a:t>
            </a:r>
            <a:r>
              <a:rPr lang="en-US" sz="2400" dirty="0" err="1"/>
              <a:t>h</a:t>
            </a:r>
            <a:r>
              <a:rPr lang="en-US" sz="2400" baseline="-25000" dirty="0" err="1"/>
              <a:t>closest</a:t>
            </a:r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9814" y="2853035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mst</a:t>
            </a:r>
            <a:r>
              <a:rPr lang="en-US" sz="2400" dirty="0"/>
              <a:t> dominates </a:t>
            </a:r>
            <a:r>
              <a:rPr lang="en-US" sz="2400" dirty="0" err="1"/>
              <a:t>h</a:t>
            </a:r>
            <a:r>
              <a:rPr lang="en-US" sz="2400" baseline="-25000" dirty="0" err="1"/>
              <a:t>goal</a:t>
            </a:r>
            <a:r>
              <a:rPr lang="en-US" sz="2400" baseline="-25000" dirty="0"/>
              <a:t>-counting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2" y="1948399"/>
            <a:ext cx="9372597" cy="967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" y="3250799"/>
            <a:ext cx="10782772" cy="1610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514" y="823699"/>
            <a:ext cx="552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good heuristic function?</a:t>
            </a:r>
          </a:p>
        </p:txBody>
      </p:sp>
    </p:spTree>
    <p:extLst>
      <p:ext uri="{BB962C8B-B14F-4D97-AF65-F5344CB8AC3E}">
        <p14:creationId xmlns:p14="http://schemas.microsoft.com/office/powerpoint/2010/main" val="557465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9936" y="1664208"/>
            <a:ext cx="4809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h1 &lt; h2 &lt; h*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694944"/>
            <a:ext cx="1031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Q. Which heuristic function is a better one? h1 or h2?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584" y="3410926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Search performance. </a:t>
            </a:r>
          </a:p>
          <a:p>
            <a:r>
              <a:rPr lang="en-US" sz="2400" dirty="0"/>
              <a:t>       h2 is better than h1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584" y="4295221"/>
            <a:ext cx="6272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</a:rPr>
              <a:t>Computational overhead</a:t>
            </a:r>
          </a:p>
          <a:p>
            <a:r>
              <a:rPr lang="en-US" dirty="0"/>
              <a:t>       </a:t>
            </a:r>
            <a:r>
              <a:rPr lang="en-US" sz="2400" dirty="0"/>
              <a:t>But it may be harder for us to compute h2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629900"/>
            <a:ext cx="848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There are 2 </a:t>
            </a:r>
            <a:r>
              <a:rPr lang="en-US" sz="2800" b="1" dirty="0">
                <a:solidFill>
                  <a:srgbClr val="FF0000"/>
                </a:solidFill>
              </a:rPr>
              <a:t>things we need to consider:</a:t>
            </a:r>
          </a:p>
        </p:txBody>
      </p:sp>
      <p:sp>
        <p:nvSpPr>
          <p:cNvPr id="20" name="Freeform 19"/>
          <p:cNvSpPr/>
          <p:nvPr/>
        </p:nvSpPr>
        <p:spPr>
          <a:xfrm>
            <a:off x="4773168" y="3566160"/>
            <a:ext cx="3419856" cy="1133856"/>
          </a:xfrm>
          <a:custGeom>
            <a:avLst/>
            <a:gdLst>
              <a:gd name="connsiteX0" fmla="*/ 0 w 2286404"/>
              <a:gd name="connsiteY0" fmla="*/ 0 h 1097280"/>
              <a:gd name="connsiteX1" fmla="*/ 2286000 w 2286404"/>
              <a:gd name="connsiteY1" fmla="*/ 676656 h 1097280"/>
              <a:gd name="connsiteX2" fmla="*/ 182880 w 2286404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404" h="1097280">
                <a:moveTo>
                  <a:pt x="0" y="0"/>
                </a:moveTo>
                <a:cubicBezTo>
                  <a:pt x="1127760" y="246888"/>
                  <a:pt x="2255520" y="493776"/>
                  <a:pt x="2286000" y="676656"/>
                </a:cubicBezTo>
                <a:cubicBezTo>
                  <a:pt x="2316480" y="859536"/>
                  <a:pt x="615696" y="929640"/>
                  <a:pt x="182880" y="10972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30768" y="4041648"/>
            <a:ext cx="28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Total time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9" y="5624679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 of Heuristic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safe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admissible, then we can guarantee the solution found by A* (that includes reopen in algorithm) is optimal </a:t>
            </a:r>
          </a:p>
          <a:p>
            <a:endParaRPr lang="en-US" altLang="zh-CN" b="1" dirty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 and consistent, then we can guarantee the solution found by A* (that doesn’t include 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1326576"/>
            <a:ext cx="6188764" cy="4572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5" y="2039874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2584041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1" y="267372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8266" y="2584041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101" y="3718995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8537" y="3903661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609" y="3718995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7687" y="473136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788" y="4731367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769" y="435596"/>
            <a:ext cx="62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Example: (Last Week)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6120" y="536974"/>
            <a:ext cx="23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A*    h1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322" y="1779071"/>
            <a:ext cx="6697513" cy="2734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3888" y="5792615"/>
            <a:ext cx="435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 is admissible and consistent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7858677" y="5813134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95608" y="5792614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reopen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96638"/>
              </p:ext>
            </p:extLst>
          </p:nvPr>
        </p:nvGraphicFramePr>
        <p:xfrm>
          <a:off x="3509164" y="4534408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Reopen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</a:t>
            </a:r>
            <a:endParaRPr lang="en-US" sz="3200" b="1" dirty="0"/>
          </a:p>
        </p:txBody>
      </p:sp>
      <p:sp>
        <p:nvSpPr>
          <p:cNvPr id="3" name="Oval 2"/>
          <p:cNvSpPr/>
          <p:nvPr/>
        </p:nvSpPr>
        <p:spPr>
          <a:xfrm>
            <a:off x="1567542" y="1828801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s1</a:t>
            </a:r>
          </a:p>
        </p:txBody>
      </p:sp>
      <p:sp>
        <p:nvSpPr>
          <p:cNvPr id="4" name="Oval 3"/>
          <p:cNvSpPr/>
          <p:nvPr/>
        </p:nvSpPr>
        <p:spPr>
          <a:xfrm>
            <a:off x="840787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2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240753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3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1142866" y="2274795"/>
            <a:ext cx="513153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5"/>
            <a:endCxn id="5" idx="0"/>
          </p:cNvCxnSpPr>
          <p:nvPr/>
        </p:nvCxnSpPr>
        <p:spPr>
          <a:xfrm>
            <a:off x="2083222" y="2274795"/>
            <a:ext cx="459610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1444944" y="3205844"/>
            <a:ext cx="795809" cy="0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2866" y="2317268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1641" y="2321480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3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019" y="2890803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0752" y="4376864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4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5" idx="4"/>
            <a:endCxn id="22" idx="0"/>
          </p:cNvCxnSpPr>
          <p:nvPr/>
        </p:nvCxnSpPr>
        <p:spPr>
          <a:xfrm flipH="1">
            <a:off x="2542831" y="3467101"/>
            <a:ext cx="1" cy="909763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42830" y="3753757"/>
            <a:ext cx="54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7542" y="1844329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998" y="3014659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3282" y="3005789"/>
            <a:ext cx="27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3282" y="4453711"/>
            <a:ext cx="36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69" y="1440968"/>
            <a:ext cx="6108700" cy="87630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74157" y="2839133"/>
            <a:ext cx="2579915" cy="718457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5142" y="3661424"/>
            <a:ext cx="400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admissible </a:t>
            </a:r>
            <a:r>
              <a:rPr lang="en-US" altLang="zh-CN" sz="2400" b="1" dirty="0"/>
              <a:t>but not consistent</a:t>
            </a:r>
            <a:endParaRPr lang="en-US" sz="2400" b="1" dirty="0"/>
          </a:p>
        </p:txBody>
      </p:sp>
      <p:sp>
        <p:nvSpPr>
          <p:cNvPr id="40" name="Right Arrow 39"/>
          <p:cNvSpPr/>
          <p:nvPr/>
        </p:nvSpPr>
        <p:spPr>
          <a:xfrm>
            <a:off x="8489387" y="3661423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67630" y="3661422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reopen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5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" y="1769834"/>
            <a:ext cx="3040216" cy="3961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Reopen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</a:t>
            </a:r>
            <a:endParaRPr lang="en-US" sz="3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17996"/>
              </p:ext>
            </p:extLst>
          </p:nvPr>
        </p:nvGraphicFramePr>
        <p:xfrm>
          <a:off x="4131128" y="2025952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746" y="822446"/>
            <a:ext cx="676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WA</a:t>
            </a:r>
            <a:r>
              <a:rPr lang="zh-CN" altLang="en-US" sz="3200" b="1" dirty="0"/>
              <a:t>*，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  </a:t>
            </a:r>
            <a:r>
              <a:rPr lang="en-US" altLang="zh-CN" sz="3200" b="1" dirty="0"/>
              <a:t>may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have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reopen</a:t>
            </a:r>
          </a:p>
          <a:p>
            <a:r>
              <a:rPr lang="en-US" altLang="zh-CN" sz="3200" b="1" dirty="0"/>
              <a:t>Greedy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Best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First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Search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doesn‘t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have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146" y="2657348"/>
            <a:ext cx="60071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" y="2511298"/>
            <a:ext cx="5892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0" y="522263"/>
            <a:ext cx="9127670" cy="56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615</Words>
  <Application>Microsoft Macintosh PowerPoint</Application>
  <PresentationFormat>Widescreen</PresentationFormat>
  <Paragraphs>133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COMP90054 AI Planning for Autonomy    Workshop Week4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Chao Lei</cp:lastModifiedBy>
  <cp:revision>179</cp:revision>
  <dcterms:created xsi:type="dcterms:W3CDTF">2018-08-09T05:42:41Z</dcterms:created>
  <dcterms:modified xsi:type="dcterms:W3CDTF">2025-03-25T00:49:05Z</dcterms:modified>
</cp:coreProperties>
</file>