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62" r:id="rId6"/>
    <p:sldId id="280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9" r:id="rId15"/>
    <p:sldId id="272" r:id="rId16"/>
    <p:sldId id="271" r:id="rId17"/>
    <p:sldId id="273" r:id="rId18"/>
    <p:sldId id="281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/>
    <p:restoredTop sz="75381"/>
  </p:normalViewPr>
  <p:slideViewPr>
    <p:cSldViewPr snapToGrid="0" snapToObjects="1">
      <p:cViewPr varScale="1">
        <p:scale>
          <a:sx n="93" d="100"/>
          <a:sy n="93" d="100"/>
        </p:scale>
        <p:origin x="1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97518-5B56-9144-B397-C7F9F51AC452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DE85C-7B92-AE4C-AE11-79AD4BC6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64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West</a:t>
            </a:r>
            <a:r>
              <a:rPr lang="en-US" altLang="zh-CN" baseline="0" dirty="0"/>
              <a:t> doesn’t make sense.</a:t>
            </a:r>
          </a:p>
          <a:p>
            <a:r>
              <a:rPr lang="en-US" altLang="zh-CN" baseline="0" dirty="0"/>
              <a:t>Because we don’t have enough simulations, we only have 10. </a:t>
            </a:r>
          </a:p>
          <a:p>
            <a:r>
              <a:rPr lang="en-US" altLang="zh-CN" baseline="0" dirty="0"/>
              <a:t>And another reason is our action selection is random. </a:t>
            </a:r>
            <a:r>
              <a:rPr lang="en-US" altLang="zh-CN" b="1" baseline="0" dirty="0"/>
              <a:t>What if South is a good action? But we </a:t>
            </a:r>
            <a:r>
              <a:rPr lang="en-US" altLang="zh-CN" b="1" baseline="0" dirty="0" err="1"/>
              <a:t>didn</a:t>
            </a:r>
            <a:r>
              <a:rPr lang="mr-IN" altLang="zh-CN" b="1" baseline="0" dirty="0"/>
              <a:t>’</a:t>
            </a:r>
            <a:r>
              <a:rPr lang="en-US" altLang="zh-CN" b="1" baseline="0" dirty="0"/>
              <a:t>t explore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2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9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0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0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3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6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DE85C-7B92-AE4C-AE11-79AD4BC683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4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2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1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3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BA3F-0B9D-B442-8B3C-368C85D3A55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4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BBA3F-0B9D-B442-8B3C-368C85D3A55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F423-9A0A-F94D-B478-C79A1350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COMP90054 AI Planning for Autonomy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Workshop Week10</a:t>
            </a:r>
          </a:p>
        </p:txBody>
      </p:sp>
    </p:spTree>
    <p:extLst>
      <p:ext uri="{BB962C8B-B14F-4D97-AF65-F5344CB8AC3E}">
        <p14:creationId xmlns:p14="http://schemas.microsoft.com/office/powerpoint/2010/main" val="205083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4350" y="3810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467201" y="53116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0/3</a:t>
            </a:r>
          </a:p>
        </p:txBody>
      </p:sp>
      <p:cxnSp>
        <p:nvCxnSpPr>
          <p:cNvPr id="4" name="Straight Arrow Connector 3"/>
          <p:cNvCxnSpPr>
            <a:stCxn id="3" idx="3"/>
          </p:cNvCxnSpPr>
          <p:nvPr/>
        </p:nvCxnSpPr>
        <p:spPr>
          <a:xfrm flipH="1">
            <a:off x="3238501" y="1031408"/>
            <a:ext cx="1219760" cy="112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43861" y="1096030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70C0"/>
                </a:solidFill>
              </a:rPr>
              <a:t>N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29461" y="2152650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72312" y="230281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0/2</a:t>
            </a:r>
          </a:p>
        </p:txBody>
      </p:sp>
      <p:cxnSp>
        <p:nvCxnSpPr>
          <p:cNvPr id="8" name="Straight Arrow Connector 7"/>
          <p:cNvCxnSpPr>
            <a:stCxn id="3" idx="5"/>
          </p:cNvCxnSpPr>
          <p:nvPr/>
        </p:nvCxnSpPr>
        <p:spPr>
          <a:xfrm>
            <a:off x="5104839" y="1031408"/>
            <a:ext cx="63808" cy="1189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81550" y="1330419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711447" y="2220456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822394" y="237194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0/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343062" y="1130364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action selections</a:t>
            </a:r>
          </a:p>
        </p:txBody>
      </p:sp>
      <p:cxnSp>
        <p:nvCxnSpPr>
          <p:cNvPr id="13" name="Straight Arrow Connector 12"/>
          <p:cNvCxnSpPr>
            <a:stCxn id="6" idx="4"/>
          </p:cNvCxnSpPr>
          <p:nvPr/>
        </p:nvCxnSpPr>
        <p:spPr>
          <a:xfrm flipH="1">
            <a:off x="2454255" y="2914650"/>
            <a:ext cx="632406" cy="1198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95601" y="3144579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0070C0"/>
                </a:solidFill>
              </a:rPr>
              <a:t>succ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25839" y="4113172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968690" y="4263339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0/1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941" y="2914650"/>
            <a:ext cx="2403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probabilistic </a:t>
            </a:r>
            <a:r>
              <a:rPr lang="en-US" b="1">
                <a:solidFill>
                  <a:srgbClr val="FF0000"/>
                </a:solidFill>
              </a:rPr>
              <a:t>outcomes </a:t>
            </a:r>
          </a:p>
          <a:p>
            <a:r>
              <a:rPr lang="en-US" b="1" dirty="0">
                <a:solidFill>
                  <a:srgbClr val="FF0000"/>
                </a:solidFill>
              </a:rPr>
              <a:t>of those actions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4151272"/>
            <a:ext cx="4572000" cy="260512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988918" y="251132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total reward/</a:t>
            </a:r>
            <a:r>
              <a:rPr lang="en-US" altLang="zh-CN" sz="2400" b="1" dirty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70539" y="672465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err="1">
                <a:solidFill>
                  <a:srgbClr val="FF0000"/>
                </a:solidFill>
              </a:rPr>
              <a:t>avg</a:t>
            </a:r>
            <a:r>
              <a:rPr lang="en-US" sz="2400" b="1" dirty="0">
                <a:solidFill>
                  <a:srgbClr val="FF0000"/>
                </a:solidFill>
              </a:rPr>
              <a:t> reward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549" y="1796123"/>
            <a:ext cx="2946400" cy="2355149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6" idx="4"/>
          </p:cNvCxnSpPr>
          <p:nvPr/>
        </p:nvCxnSpPr>
        <p:spPr>
          <a:xfrm>
            <a:off x="3086661" y="2914650"/>
            <a:ext cx="314349" cy="1236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98104" y="3144579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slip(E)</a:t>
            </a:r>
          </a:p>
        </p:txBody>
      </p:sp>
      <p:sp>
        <p:nvSpPr>
          <p:cNvPr id="27" name="Oval 26"/>
          <p:cNvSpPr/>
          <p:nvPr/>
        </p:nvSpPr>
        <p:spPr>
          <a:xfrm>
            <a:off x="3029547" y="4113172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3172398" y="4282389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0/0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055" y="4913271"/>
            <a:ext cx="435011" cy="140022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127572" y="6179783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-1/1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97385" y="5402334"/>
            <a:ext cx="308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Actually for this iteration,</a:t>
            </a:r>
          </a:p>
          <a:p>
            <a:r>
              <a:rPr lang="en-US" b="1" dirty="0">
                <a:solidFill>
                  <a:srgbClr val="FF0000"/>
                </a:solidFill>
              </a:rPr>
              <a:t>no need to simulate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272857" y="4282389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272857" y="4282389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98896" y="2302817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796112" y="2302817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961971" y="4171005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-1/1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519450" y="521661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516666" y="521661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47016" y="2217272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</a:rPr>
              <a:t>-1/3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91646" y="438833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-1/4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058" y="141357"/>
            <a:ext cx="269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Iteration 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20000" y="5179990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2" grpId="0"/>
      <p:bldP spid="34" grpId="0"/>
      <p:bldP spid="35" grpId="0"/>
      <p:bldP spid="40" grpId="0"/>
      <p:bldP spid="40" grpId="1"/>
      <p:bldP spid="40" grpId="2"/>
      <p:bldP spid="43" grpId="0"/>
      <p:bldP spid="43" grpId="1"/>
      <p:bldP spid="44" grpId="0"/>
      <p:bldP spid="4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4350" y="3810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419912" y="531167"/>
            <a:ext cx="723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-1</a:t>
            </a:r>
            <a:r>
              <a:rPr lang="en-US" sz="2400" b="1" dirty="0"/>
              <a:t>/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 flipH="1">
            <a:off x="3238502" y="1031408"/>
            <a:ext cx="1219759" cy="112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43861" y="1096030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70C0"/>
                </a:solidFill>
              </a:rPr>
              <a:t>N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29461" y="2152650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25023" y="2302817"/>
            <a:ext cx="723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-1</a:t>
            </a:r>
            <a:r>
              <a:rPr lang="en-US" sz="2400" b="1" dirty="0"/>
              <a:t>/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3" idx="5"/>
          </p:cNvCxnSpPr>
          <p:nvPr/>
        </p:nvCxnSpPr>
        <p:spPr>
          <a:xfrm>
            <a:off x="5104839" y="1031408"/>
            <a:ext cx="63808" cy="1189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81550" y="1330419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711447" y="2220456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822394" y="237194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0/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343062" y="1130364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action selections</a:t>
            </a:r>
          </a:p>
        </p:txBody>
      </p:sp>
      <p:cxnSp>
        <p:nvCxnSpPr>
          <p:cNvPr id="13" name="Straight Arrow Connector 12"/>
          <p:cNvCxnSpPr>
            <a:stCxn id="6" idx="4"/>
          </p:cNvCxnSpPr>
          <p:nvPr/>
        </p:nvCxnSpPr>
        <p:spPr>
          <a:xfrm flipH="1">
            <a:off x="2454255" y="2914650"/>
            <a:ext cx="632406" cy="1198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95601" y="3144579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0070C0"/>
                </a:solidFill>
              </a:rPr>
              <a:t>succ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25839" y="4113172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968690" y="4263339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0/1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941" y="2914650"/>
            <a:ext cx="2403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probabilistic </a:t>
            </a:r>
            <a:r>
              <a:rPr lang="en-US" b="1">
                <a:solidFill>
                  <a:srgbClr val="FF0000"/>
                </a:solidFill>
              </a:rPr>
              <a:t>outcomes </a:t>
            </a:r>
          </a:p>
          <a:p>
            <a:r>
              <a:rPr lang="en-US" b="1" dirty="0">
                <a:solidFill>
                  <a:srgbClr val="FF0000"/>
                </a:solidFill>
              </a:rPr>
              <a:t>of those actions</a:t>
            </a:r>
          </a:p>
        </p:txBody>
      </p:sp>
      <p:cxnSp>
        <p:nvCxnSpPr>
          <p:cNvPr id="18" name="Straight Arrow Connector 17"/>
          <p:cNvCxnSpPr>
            <a:stCxn id="6" idx="4"/>
          </p:cNvCxnSpPr>
          <p:nvPr/>
        </p:nvCxnSpPr>
        <p:spPr>
          <a:xfrm>
            <a:off x="3086661" y="2914650"/>
            <a:ext cx="314349" cy="1236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25109" y="3157893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slip(E)</a:t>
            </a:r>
          </a:p>
        </p:txBody>
      </p:sp>
      <p:sp>
        <p:nvSpPr>
          <p:cNvPr id="20" name="Oval 19"/>
          <p:cNvSpPr/>
          <p:nvPr/>
        </p:nvSpPr>
        <p:spPr>
          <a:xfrm>
            <a:off x="3029547" y="4113172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3125109" y="4282389"/>
            <a:ext cx="723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-1</a:t>
            </a:r>
            <a:r>
              <a:rPr lang="en-US" sz="2400" b="1" dirty="0"/>
              <a:t>/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263957" y="4314473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263957" y="4314473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98503" y="2345321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98502" y="2345321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058" y="141357"/>
            <a:ext cx="269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Iteration </a:t>
            </a:r>
            <a:r>
              <a:rPr lang="en-US" altLang="zh-CN" sz="3200" b="1" dirty="0"/>
              <a:t>5</a:t>
            </a:r>
            <a:endParaRPr lang="en-US" sz="32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392" y="4252872"/>
            <a:ext cx="4572000" cy="260512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8971310" y="352732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total reward/</a:t>
            </a:r>
            <a:r>
              <a:rPr lang="en-US" altLang="zh-CN" sz="2400" b="1" dirty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352931" y="774065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err="1">
                <a:solidFill>
                  <a:srgbClr val="FF0000"/>
                </a:solidFill>
              </a:rPr>
              <a:t>avg</a:t>
            </a:r>
            <a:r>
              <a:rPr lang="en-US" sz="2400" b="1" dirty="0">
                <a:solidFill>
                  <a:srgbClr val="FF0000"/>
                </a:solidFill>
              </a:rPr>
              <a:t> reward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941" y="1897723"/>
            <a:ext cx="2946400" cy="235514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7602392" y="5495379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761211" y="2982456"/>
            <a:ext cx="269502" cy="1164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24350" y="3137514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</a:rPr>
              <a:t>succ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343961" y="4128361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4467201" y="4296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0/0</a:t>
            </a:r>
            <a:endParaRPr lang="en-US" sz="24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833" y="4925814"/>
            <a:ext cx="435011" cy="140022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4271878" y="6211669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-1/1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525970" y="4284201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522021" y="4263339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261174" y="4189537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-1/1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36424" y="2302817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-1/</a:t>
            </a:r>
            <a:r>
              <a:rPr lang="en-US" altLang="zh-CN" sz="3600" b="1" dirty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517503" y="516521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517502" y="516521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238750" y="416097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-</a:t>
            </a:r>
            <a:r>
              <a:rPr lang="en-US" altLang="zh-CN" sz="3600" b="1" dirty="0">
                <a:solidFill>
                  <a:srgbClr val="FF0000"/>
                </a:solidFill>
              </a:rPr>
              <a:t>2</a:t>
            </a:r>
            <a:r>
              <a:rPr lang="en-US" sz="3600" b="1" dirty="0">
                <a:solidFill>
                  <a:srgbClr val="FF0000"/>
                </a:solidFill>
              </a:rPr>
              <a:t>/</a:t>
            </a:r>
            <a:r>
              <a:rPr lang="en-US" altLang="zh-CN" sz="3600" b="1" dirty="0">
                <a:solidFill>
                  <a:srgbClr val="FF0000"/>
                </a:solidFill>
              </a:rPr>
              <a:t>5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61247" y="5328962"/>
            <a:ext cx="308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Actually for this iteration,</a:t>
            </a:r>
          </a:p>
          <a:p>
            <a:r>
              <a:rPr lang="en-US" b="1" dirty="0">
                <a:solidFill>
                  <a:srgbClr val="FF0000"/>
                </a:solidFill>
              </a:rPr>
              <a:t>no need to simulate</a:t>
            </a:r>
          </a:p>
        </p:txBody>
      </p:sp>
    </p:spTree>
    <p:extLst>
      <p:ext uri="{BB962C8B-B14F-4D97-AF65-F5344CB8AC3E}">
        <p14:creationId xmlns:p14="http://schemas.microsoft.com/office/powerpoint/2010/main" val="6226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3" grpId="0"/>
      <p:bldP spid="45" grpId="0"/>
      <p:bldP spid="46" grpId="0"/>
      <p:bldP spid="47" grpId="0"/>
      <p:bldP spid="50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392" y="4252872"/>
            <a:ext cx="4572000" cy="260512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total reward/</a:t>
            </a:r>
            <a:r>
              <a:rPr lang="en-US" altLang="zh-CN" sz="2400" b="1" dirty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err="1">
                <a:solidFill>
                  <a:srgbClr val="FF0000"/>
                </a:solidFill>
              </a:rPr>
              <a:t>avg</a:t>
            </a:r>
            <a:r>
              <a:rPr lang="en-US" sz="2400" b="1" dirty="0">
                <a:solidFill>
                  <a:srgbClr val="FF0000"/>
                </a:solidFill>
              </a:rPr>
              <a:t> reward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941" y="1941916"/>
            <a:ext cx="2946400" cy="235514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7602392" y="5683078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82" y="0"/>
            <a:ext cx="4495800" cy="38354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1390650" y="3835400"/>
            <a:ext cx="40005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14450" y="383540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960544" y="4591050"/>
            <a:ext cx="707811" cy="57810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1036969" y="4680048"/>
            <a:ext cx="554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0/0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445" y="5205647"/>
            <a:ext cx="502230" cy="95486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868652" y="6211669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</a:rPr>
              <a:t>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42585" y="4650856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042584" y="4650855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14584" y="4621871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</a:rPr>
              <a:t>1/1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668356" y="3240320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668355" y="3240320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78831" y="3096736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1/2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2287443" y="1690783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287442" y="1690783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88046" y="1523807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0/4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672790" y="271202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672789" y="271202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558878" y="127734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-1/6</a:t>
            </a:r>
          </a:p>
        </p:txBody>
      </p:sp>
    </p:spTree>
    <p:extLst>
      <p:ext uri="{BB962C8B-B14F-4D97-AF65-F5344CB8AC3E}">
        <p14:creationId xmlns:p14="http://schemas.microsoft.com/office/powerpoint/2010/main" val="1032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53" grpId="0"/>
      <p:bldP spid="55" grpId="0"/>
      <p:bldP spid="57" grpId="0"/>
      <p:bldP spid="58" grpId="0"/>
      <p:bldP spid="61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392" y="4119522"/>
            <a:ext cx="4572000" cy="26051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total reward/</a:t>
            </a:r>
            <a:r>
              <a:rPr lang="en-US" altLang="zh-CN" sz="2400" b="1" dirty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err="1">
                <a:solidFill>
                  <a:srgbClr val="FF0000"/>
                </a:solidFill>
              </a:rPr>
              <a:t>avg</a:t>
            </a:r>
            <a:r>
              <a:rPr lang="en-US" sz="2400" b="1" dirty="0">
                <a:solidFill>
                  <a:srgbClr val="FF0000"/>
                </a:solidFill>
              </a:rPr>
              <a:t> reward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941" y="1808566"/>
            <a:ext cx="2946400" cy="23551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7143" y="5797378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67" y="293440"/>
            <a:ext cx="4267623" cy="477682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263038" y="2363094"/>
            <a:ext cx="452659" cy="8944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4117" y="2509830"/>
            <a:ext cx="1429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0070C0"/>
                </a:solidFill>
              </a:rPr>
              <a:t>slip(N)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06513" y="3257550"/>
            <a:ext cx="713320" cy="563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29283" y="3339127"/>
            <a:ext cx="55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0/0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990" y="3902392"/>
            <a:ext cx="713755" cy="189498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508550" y="5797378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0/1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617046" y="3317952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17045" y="3317952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71745" y="3216016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0/1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853926" y="1910788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853925" y="1910788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77942" y="1806251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-1/3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625326" y="462988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625325" y="462988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15219" y="358771"/>
            <a:ext cx="99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-1/7</a:t>
            </a:r>
          </a:p>
        </p:txBody>
      </p:sp>
    </p:spTree>
    <p:extLst>
      <p:ext uri="{BB962C8B-B14F-4D97-AF65-F5344CB8AC3E}">
        <p14:creationId xmlns:p14="http://schemas.microsoft.com/office/powerpoint/2010/main" val="112301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2" grpId="0"/>
      <p:bldP spid="24" grpId="0"/>
      <p:bldP spid="27" grpId="0"/>
      <p:bldP spid="30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8750"/>
            <a:ext cx="5295900" cy="5092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92" y="4119522"/>
            <a:ext cx="4572000" cy="26051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total reward/</a:t>
            </a:r>
            <a:r>
              <a:rPr lang="en-US" altLang="zh-CN" sz="2400" b="1" dirty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err="1">
                <a:solidFill>
                  <a:srgbClr val="FF0000"/>
                </a:solidFill>
              </a:rPr>
              <a:t>avg</a:t>
            </a:r>
            <a:r>
              <a:rPr lang="en-US" sz="2400" b="1" dirty="0">
                <a:solidFill>
                  <a:srgbClr val="FF0000"/>
                </a:solidFill>
              </a:rPr>
              <a:t> reward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941" y="1808566"/>
            <a:ext cx="2946400" cy="23551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87793" y="5968828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81271" y="3992364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19370" y="3947086"/>
            <a:ext cx="522792" cy="72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87365" y="4668198"/>
            <a:ext cx="625911" cy="545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25827" y="4721669"/>
            <a:ext cx="73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0/0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326" y="5228024"/>
            <a:ext cx="639409" cy="95231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717280" y="6242673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1/1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014275" y="4704423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10326" y="4683561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83786" y="4605119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1/1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670915" y="3406890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670914" y="3389644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73774" y="3317909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1/2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090475" y="1865973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86526" y="1845111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98541" y="1719779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0/4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766625" y="418173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762676" y="397311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218302" y="328559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0/8</a:t>
            </a:r>
          </a:p>
        </p:txBody>
      </p:sp>
    </p:spTree>
    <p:extLst>
      <p:ext uri="{BB962C8B-B14F-4D97-AF65-F5344CB8AC3E}">
        <p14:creationId xmlns:p14="http://schemas.microsoft.com/office/powerpoint/2010/main" val="3934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4" grpId="0"/>
      <p:bldP spid="16" grpId="0"/>
      <p:bldP spid="20" grpId="0"/>
      <p:bldP spid="23" grpId="0"/>
      <p:bldP spid="28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76" y="4922"/>
            <a:ext cx="5526178" cy="46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261" y="4163715"/>
            <a:ext cx="4572000" cy="26051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total reward/</a:t>
            </a:r>
            <a:r>
              <a:rPr lang="en-US" altLang="zh-CN" sz="2400" b="1" dirty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err="1">
                <a:solidFill>
                  <a:srgbClr val="FF0000"/>
                </a:solidFill>
              </a:rPr>
              <a:t>avg</a:t>
            </a:r>
            <a:r>
              <a:rPr lang="en-US" sz="2400" b="1" dirty="0">
                <a:solidFill>
                  <a:srgbClr val="FF0000"/>
                </a:solidFill>
              </a:rPr>
              <a:t> reward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941" y="1808566"/>
            <a:ext cx="2946400" cy="23551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7143" y="6200826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4283" y="4555574"/>
            <a:ext cx="80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succ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66570" y="4556686"/>
            <a:ext cx="522792" cy="72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34565" y="5277798"/>
            <a:ext cx="625911" cy="54515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4283" y="5350319"/>
            <a:ext cx="104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0/0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65" y="5866750"/>
            <a:ext cx="639409" cy="63678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0050" y="6309224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1/1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4296" y="5885150"/>
            <a:ext cx="308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Actually for this iteration,</a:t>
            </a:r>
          </a:p>
          <a:p>
            <a:r>
              <a:rPr lang="en-US" b="1" dirty="0">
                <a:solidFill>
                  <a:srgbClr val="FF0000"/>
                </a:solidFill>
              </a:rPr>
              <a:t>no need to simulate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98375" y="5308560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78145" y="5310715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-269045" y="5238819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1/1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324497" y="3896721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04267" y="3898876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8796" y="3807653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2/2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818640" y="2718689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798410" y="2720844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3325" y="2601166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2/3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659479" y="1443720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639249" y="1445875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84960" y="1331148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1/5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632075" y="222210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611845" y="224365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77821" y="118338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180743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/>
      <p:bldP spid="15" grpId="0"/>
      <p:bldP spid="16" grpId="0"/>
      <p:bldP spid="19" grpId="0"/>
      <p:bldP spid="22" grpId="0"/>
      <p:bldP spid="26" grpId="0"/>
      <p:bldP spid="29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67" y="78466"/>
            <a:ext cx="5799582" cy="58534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261" y="4163715"/>
            <a:ext cx="4572000" cy="26051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total reward/</a:t>
            </a:r>
            <a:r>
              <a:rPr lang="en-US" altLang="zh-CN" sz="2400" b="1" dirty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err="1">
                <a:solidFill>
                  <a:srgbClr val="FF0000"/>
                </a:solidFill>
              </a:rPr>
              <a:t>avg</a:t>
            </a:r>
            <a:r>
              <a:rPr lang="en-US" sz="2400" b="1" dirty="0">
                <a:solidFill>
                  <a:srgbClr val="FF0000"/>
                </a:solidFill>
              </a:rPr>
              <a:t> reward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941" y="1808566"/>
            <a:ext cx="2946400" cy="23551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15662" y="6381941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81550" y="818258"/>
            <a:ext cx="1543050" cy="99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27052" y="897971"/>
            <a:ext cx="32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5" name="Oval 14"/>
          <p:cNvSpPr/>
          <p:nvPr/>
        </p:nvSpPr>
        <p:spPr>
          <a:xfrm>
            <a:off x="6076950" y="1783198"/>
            <a:ext cx="743181" cy="60703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4860" y="1868567"/>
            <a:ext cx="743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0/0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950" y="2415601"/>
            <a:ext cx="932454" cy="245854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930658" y="4858132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1/1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186790" y="1896822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166560" y="1898977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50025" y="1783198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1/1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39777" y="256744"/>
            <a:ext cx="122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2/10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129518" y="418211"/>
            <a:ext cx="543730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09288" y="420366"/>
            <a:ext cx="543731" cy="502863"/>
          </a:xfrm>
          <a:prstGeom prst="line">
            <a:avLst/>
          </a:prstGeom>
          <a:ln w="69850">
            <a:solidFill>
              <a:srgbClr val="FF0000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80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/>
      <p:bldP spid="18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52" y="1075458"/>
            <a:ext cx="6713169" cy="5497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71310" y="396925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total reward/</a:t>
            </a:r>
            <a:r>
              <a:rPr lang="en-US" altLang="zh-CN" sz="2400" b="1" dirty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52931" y="818258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err="1">
                <a:solidFill>
                  <a:srgbClr val="FF0000"/>
                </a:solidFill>
              </a:rPr>
              <a:t>avg</a:t>
            </a:r>
            <a:r>
              <a:rPr lang="en-US" sz="2400" b="1" dirty="0">
                <a:solidFill>
                  <a:srgbClr val="FF0000"/>
                </a:solidFill>
              </a:rPr>
              <a:t> reward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455" y="4502851"/>
            <a:ext cx="2946400" cy="23551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925"/>
            <a:ext cx="7699555" cy="4141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7966" y="2198890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Q(s, N) =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82657" y="2198890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1/5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6373" y="2749357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Q(s, E) =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78154" y="2749357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0/4 =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6373" y="3362492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Q(s, W)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14160" y="3372184"/>
            <a:ext cx="15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1/1 = 1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59915" y="3951292"/>
            <a:ext cx="529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So, the agent should go </a:t>
            </a:r>
            <a:r>
              <a:rPr lang="en-US" sz="2400" b="1" dirty="0">
                <a:solidFill>
                  <a:srgbClr val="FF0000"/>
                </a:solidFill>
              </a:rPr>
              <a:t>West</a:t>
            </a:r>
            <a:r>
              <a:rPr lang="en-US" sz="2400" b="1" dirty="0"/>
              <a:t> at cell(2,1)</a:t>
            </a:r>
          </a:p>
        </p:txBody>
      </p:sp>
      <p:sp>
        <p:nvSpPr>
          <p:cNvPr id="2" name="Down Arrow 1"/>
          <p:cNvSpPr/>
          <p:nvPr/>
        </p:nvSpPr>
        <p:spPr>
          <a:xfrm>
            <a:off x="10801350" y="1279923"/>
            <a:ext cx="361950" cy="73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383568" y="2108996"/>
            <a:ext cx="1178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Q-value</a:t>
            </a:r>
          </a:p>
        </p:txBody>
      </p:sp>
      <p:sp>
        <p:nvSpPr>
          <p:cNvPr id="3" name="Rectangle 2"/>
          <p:cNvSpPr/>
          <p:nvPr/>
        </p:nvSpPr>
        <p:spPr>
          <a:xfrm>
            <a:off x="9433268" y="1451071"/>
            <a:ext cx="1397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approximate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" grpId="0" animBg="1"/>
      <p:bldP spid="18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953" y="410640"/>
            <a:ext cx="4836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Monte Carlo Tree Search (MCT)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1581150"/>
            <a:ext cx="53530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Step1: Selection</a:t>
            </a:r>
          </a:p>
          <a:p>
            <a:r>
              <a:rPr lang="en-US" dirty="0"/>
              <a:t>Start from root </a:t>
            </a:r>
            <a:r>
              <a:rPr lang="en-US" i="1" dirty="0"/>
              <a:t>R</a:t>
            </a:r>
            <a:r>
              <a:rPr lang="en-US" dirty="0"/>
              <a:t> and select successive child nodes by applying actions until a leaf node </a:t>
            </a:r>
            <a:r>
              <a:rPr lang="en-US" i="1" dirty="0"/>
              <a:t>L</a:t>
            </a:r>
            <a:r>
              <a:rPr lang="en-US" dirty="0"/>
              <a:t> is reached.</a:t>
            </a:r>
          </a:p>
          <a:p>
            <a:r>
              <a:rPr lang="en-US" dirty="0"/>
              <a:t>Action selection is according to a </a:t>
            </a:r>
            <a:r>
              <a:rPr lang="en-US" b="1" dirty="0">
                <a:solidFill>
                  <a:srgbClr val="00B050"/>
                </a:solidFill>
              </a:rPr>
              <a:t>Tree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24550" y="982550"/>
                <a:ext cx="295275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b="1">
                    <a:solidFill>
                      <a:srgbClr val="00B050"/>
                    </a:solidFill>
                  </a:rPr>
                  <a:t>Random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b="1" i="1" dirty="0">
                  <a:solidFill>
                    <a:srgbClr val="00B05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greedy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decreasing</a:t>
                </a:r>
              </a:p>
              <a:p>
                <a:pPr marL="342900" indent="-342900">
                  <a:buAutoNum type="arabicPeriod"/>
                </a:pPr>
                <a:r>
                  <a:rPr lang="en-US" b="1" dirty="0" err="1">
                    <a:solidFill>
                      <a:srgbClr val="00B050"/>
                    </a:solidFill>
                  </a:rPr>
                  <a:t>Softmax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b="1" dirty="0">
                    <a:solidFill>
                      <a:srgbClr val="00B050"/>
                    </a:solidFill>
                  </a:rPr>
                  <a:t>UCB1</a:t>
                </a:r>
              </a:p>
              <a:p>
                <a:r>
                  <a:rPr lang="en-US" dirty="0"/>
                  <a:t>    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MCT + UCB1 = UCT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50" y="982550"/>
                <a:ext cx="295275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860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flipH="1">
            <a:off x="7977187" y="1688247"/>
            <a:ext cx="59055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67737" y="1742741"/>
            <a:ext cx="3376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Can balance</a:t>
            </a:r>
          </a:p>
          <a:p>
            <a:pPr algn="ctr"/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exploitation </a:t>
            </a:r>
            <a:r>
              <a:rPr lang="en-US" sz="2000" b="1" dirty="0"/>
              <a:t>and</a:t>
            </a:r>
            <a:r>
              <a:rPr lang="en-US" sz="2000" b="1" dirty="0">
                <a:solidFill>
                  <a:srgbClr val="FF0000"/>
                </a:solidFill>
              </a:rPr>
              <a:t> exploration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3210818"/>
            <a:ext cx="11372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Step2: Expansion</a:t>
            </a:r>
          </a:p>
          <a:p>
            <a:r>
              <a:rPr lang="en-US" altLang="zh-CN" sz="2000" dirty="0"/>
              <a:t>If this leaf node L has been </a:t>
            </a:r>
            <a:r>
              <a:rPr lang="en-US" altLang="zh-CN" sz="2000" b="1" dirty="0">
                <a:solidFill>
                  <a:srgbClr val="FF0000"/>
                </a:solidFill>
              </a:rPr>
              <a:t>visited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before, then expand this node to </a:t>
            </a:r>
            <a:r>
              <a:rPr lang="en-US" altLang="zh-CN" sz="2000" b="1" dirty="0">
                <a:solidFill>
                  <a:srgbClr val="FF0000"/>
                </a:solidFill>
              </a:rPr>
              <a:t>add its child as a new state </a:t>
            </a:r>
            <a:r>
              <a:rPr lang="en-US" altLang="zh-CN" sz="2000" dirty="0"/>
              <a:t>to do the following simulation. Otherwise, do simulation from this leaf node L.</a:t>
            </a:r>
            <a:endParaRPr lang="en-US" altLang="zh-C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1500" y="4471155"/>
            <a:ext cx="1162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Step3: Simulation</a:t>
            </a:r>
          </a:p>
          <a:p>
            <a:r>
              <a:rPr lang="en-US" sz="2000" dirty="0"/>
              <a:t>From the expanded node, perform a complete </a:t>
            </a:r>
            <a:r>
              <a:rPr lang="en-US" sz="2000" b="1" dirty="0">
                <a:solidFill>
                  <a:srgbClr val="FF0000"/>
                </a:solidFill>
              </a:rPr>
              <a:t>random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simulation within </a:t>
            </a:r>
            <a:r>
              <a:rPr lang="en-US" sz="2000" b="1" dirty="0">
                <a:solidFill>
                  <a:srgbClr val="FF0000"/>
                </a:solidFill>
              </a:rPr>
              <a:t>time limit or computational budget</a:t>
            </a:r>
            <a:r>
              <a:rPr lang="en-US" sz="2000" dirty="0"/>
              <a:t>.</a:t>
            </a:r>
            <a:endParaRPr lang="en-US" altLang="zh-CN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" y="5480983"/>
            <a:ext cx="1162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Step4: </a:t>
            </a:r>
            <a:r>
              <a:rPr lang="en-US" altLang="zh-CN" sz="2000" b="1" dirty="0" err="1"/>
              <a:t>Backpropagate</a:t>
            </a:r>
            <a:endParaRPr lang="en-US" altLang="zh-CN" sz="2000" b="1" dirty="0"/>
          </a:p>
          <a:p>
            <a:r>
              <a:rPr lang="en-US" sz="2000" dirty="0"/>
              <a:t>Finally, the value of the node is </a:t>
            </a:r>
            <a:r>
              <a:rPr lang="en-US" sz="2000" dirty="0" err="1"/>
              <a:t>backpropagated</a:t>
            </a:r>
            <a:r>
              <a:rPr lang="en-US" sz="2000" dirty="0"/>
              <a:t> to the root node, </a:t>
            </a:r>
            <a:r>
              <a:rPr lang="en-US" sz="2000" b="1" dirty="0">
                <a:solidFill>
                  <a:srgbClr val="FF0000"/>
                </a:solidFill>
              </a:rPr>
              <a:t>updating the value of each ancestor</a:t>
            </a:r>
            <a:r>
              <a:rPr lang="en-US" sz="2000" dirty="0"/>
              <a:t> node on the way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74543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48" y="1085850"/>
            <a:ext cx="10305702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6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444" y="2622409"/>
            <a:ext cx="9248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MCTs</a:t>
            </a:r>
            <a:r>
              <a:rPr lang="en-US" sz="3200" dirty="0"/>
              <a:t>(Monte Carlo Tree Search)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UCT </a:t>
            </a:r>
            <a:r>
              <a:rPr lang="en-US" sz="3200" dirty="0"/>
              <a:t>---- Better Version of MCTs  </a:t>
            </a:r>
          </a:p>
          <a:p>
            <a:r>
              <a:rPr lang="en-US" sz="3200" dirty="0"/>
              <a:t>    UCT = MCTs + UCB1</a:t>
            </a:r>
          </a:p>
          <a:p>
            <a:endParaRPr lang="en-US" sz="3200" dirty="0"/>
          </a:p>
          <a:p>
            <a:r>
              <a:rPr lang="en-US" sz="3200" dirty="0"/>
              <a:t>    (UCT balances exploitation and exploration)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444" y="1149312"/>
            <a:ext cx="3823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Objectives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93555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9809" y="215384"/>
            <a:ext cx="74883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UCT </a:t>
            </a:r>
            <a:r>
              <a:rPr lang="en-US" sz="2800" b="1" dirty="0"/>
              <a:t>= MCTS + UCB1(Upper Confidence Bound)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23950" y="984825"/>
                <a:ext cx="10153650" cy="1219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≔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𝑎𝑟𝑔𝑚𝑎𝑥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36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  (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+2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𝐶𝑝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36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𝑙𝑛𝑁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  <m:r>
                              <a:rPr lang="en-US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984825"/>
                <a:ext cx="10153650" cy="12196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91050" y="473898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Cp</a:t>
            </a:r>
            <a:r>
              <a:rPr lang="en-US" sz="2000" dirty="0">
                <a:solidFill>
                  <a:srgbClr val="0070C0"/>
                </a:solidFill>
              </a:rPr>
              <a:t> is </a:t>
            </a:r>
            <a:r>
              <a:rPr lang="en-US" sz="2000" b="1" dirty="0">
                <a:solidFill>
                  <a:srgbClr val="0070C0"/>
                </a:solidFill>
              </a:rPr>
              <a:t>exploration constant</a:t>
            </a:r>
            <a:r>
              <a:rPr lang="en-US" sz="2000" dirty="0">
                <a:solidFill>
                  <a:srgbClr val="0070C0"/>
                </a:solidFill>
              </a:rPr>
              <a:t>, which determines can be increased to encourage more exploration, and decreased to encourage less exploration. Ties are broken randomly</a:t>
            </a:r>
          </a:p>
        </p:txBody>
      </p:sp>
      <p:sp>
        <p:nvSpPr>
          <p:cNvPr id="5" name="Rectangle 4"/>
          <p:cNvSpPr/>
          <p:nvPr/>
        </p:nvSpPr>
        <p:spPr>
          <a:xfrm>
            <a:off x="7639050" y="1333500"/>
            <a:ext cx="971550" cy="666750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858000" y="2000250"/>
            <a:ext cx="1266825" cy="273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31186" y="3196126"/>
            <a:ext cx="318132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Exploitation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  <a:p>
            <a:r>
              <a:rPr lang="en-US" b="1" dirty="0">
                <a:solidFill>
                  <a:srgbClr val="00B050"/>
                </a:solidFill>
              </a:rPr>
              <a:t>Q(a, s) is the estimated Q-value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45659" y="1333500"/>
            <a:ext cx="1424186" cy="666750"/>
          </a:xfrm>
          <a:prstGeom prst="rect">
            <a:avLst/>
          </a:prstGeom>
          <a:solidFill>
            <a:srgbClr val="00B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62500" y="2000250"/>
            <a:ext cx="1921570" cy="13693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90804" y="3088533"/>
            <a:ext cx="463935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Exploration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N(s) is the number of times s has been visited.</a:t>
            </a:r>
          </a:p>
          <a:p>
            <a:r>
              <a:rPr lang="en-US" b="1" dirty="0">
                <a:solidFill>
                  <a:srgbClr val="FF0000"/>
                </a:solidFill>
              </a:rPr>
              <a:t>N(s, a) is the number of times </a:t>
            </a:r>
            <a:r>
              <a:rPr lang="en-US" altLang="zh-CN" b="1" dirty="0">
                <a:solidFill>
                  <a:srgbClr val="FF0000"/>
                </a:solidFill>
              </a:rPr>
              <a:t>I chose action a</a:t>
            </a:r>
          </a:p>
          <a:p>
            <a:r>
              <a:rPr lang="en-US" b="1" dirty="0">
                <a:solidFill>
                  <a:srgbClr val="FF0000"/>
                </a:solidFill>
              </a:rPr>
              <a:t>at this state 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10600" y="984826"/>
            <a:ext cx="1588195" cy="1126136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812173" y="2110962"/>
            <a:ext cx="198307" cy="990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3504" y="6002854"/>
            <a:ext cx="113945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→The left–hand side encourages </a:t>
            </a:r>
            <a:r>
              <a:rPr lang="en-US" sz="2000" b="1" dirty="0"/>
              <a:t>exploitation</a:t>
            </a:r>
            <a:r>
              <a:rPr lang="en-US" sz="2000" dirty="0"/>
              <a:t>: the Q-value is high for actions that have had a high reward. </a:t>
            </a:r>
          </a:p>
          <a:p>
            <a:r>
              <a:rPr lang="en-US" sz="2000" dirty="0"/>
              <a:t>→The right–hand side encourages </a:t>
            </a:r>
            <a:r>
              <a:rPr lang="en-US" sz="2000" b="1" dirty="0"/>
              <a:t>exploration</a:t>
            </a:r>
            <a:r>
              <a:rPr lang="en-US" sz="2000" dirty="0"/>
              <a:t>: it is high for actions that have been explored less.</a:t>
            </a:r>
          </a:p>
        </p:txBody>
      </p:sp>
    </p:spTree>
    <p:extLst>
      <p:ext uri="{BB962C8B-B14F-4D97-AF65-F5344CB8AC3E}">
        <p14:creationId xmlns:p14="http://schemas.microsoft.com/office/powerpoint/2010/main" val="20598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/>
      <p:bldP spid="12" grpId="0" animBg="1"/>
      <p:bldP spid="15" grpId="0"/>
      <p:bldP spid="16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61949"/>
            <a:ext cx="10261600" cy="792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509101"/>
            <a:ext cx="4572000" cy="2605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791" y="1153952"/>
            <a:ext cx="2946400" cy="2355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1486372"/>
            <a:ext cx="5885697" cy="4819783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7010400" y="3896263"/>
            <a:ext cx="609600" cy="203835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57900" y="4811665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 selection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615117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2550" y="6174026"/>
            <a:ext cx="215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by UCT value of each action</a:t>
            </a:r>
          </a:p>
        </p:txBody>
      </p:sp>
    </p:spTree>
    <p:extLst>
      <p:ext uri="{BB962C8B-B14F-4D97-AF65-F5344CB8AC3E}">
        <p14:creationId xmlns:p14="http://schemas.microsoft.com/office/powerpoint/2010/main" val="157652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01" y="374507"/>
            <a:ext cx="5211647" cy="4267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6744" y="1081694"/>
                <a:ext cx="4708212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≔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𝑎𝑟𝑔𝑚𝑎𝑥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  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+2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𝐶𝑝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𝑙𝑛𝑁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44" y="1081694"/>
                <a:ext cx="4708212" cy="656013"/>
              </a:xfrm>
              <a:prstGeom prst="rect">
                <a:avLst/>
              </a:prstGeom>
              <a:blipFill rotWithShape="0">
                <a:blip r:embed="rId3"/>
                <a:stretch>
                  <a:fillRect r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6700" y="476250"/>
            <a:ext cx="756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If, in </a:t>
            </a:r>
            <a:r>
              <a:rPr lang="en-US" sz="2400" b="1" dirty="0"/>
              <a:t>Step 1</a:t>
            </a:r>
            <a:r>
              <a:rPr lang="en-US" sz="2400" dirty="0"/>
              <a:t>, Action Selection by </a:t>
            </a:r>
            <a:r>
              <a:rPr lang="en-US" sz="2400" b="1" dirty="0"/>
              <a:t>UCT</a:t>
            </a:r>
            <a:r>
              <a:rPr lang="en-US" sz="2400" dirty="0"/>
              <a:t> , instead of </a:t>
            </a:r>
            <a:r>
              <a:rPr lang="en-US" sz="2400" b="1" dirty="0"/>
              <a:t>Random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3347" y="2166848"/>
                <a:ext cx="7166846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UCT(s, 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𝟓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∗ 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𝒍𝒏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𝟓</m:t>
                            </m:r>
                          </m:den>
                        </m:f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rad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7" y="2166848"/>
                <a:ext cx="7166846" cy="843885"/>
              </a:xfrm>
              <a:prstGeom prst="rect">
                <a:avLst/>
              </a:prstGeom>
              <a:blipFill rotWithShape="0">
                <a:blip r:embed="rId4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3347" y="3183961"/>
                <a:ext cx="6915151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UCT(s, 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𝟒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∗ 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𝒍𝒏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rad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7" y="3183961"/>
                <a:ext cx="6915151" cy="843885"/>
              </a:xfrm>
              <a:prstGeom prst="rect">
                <a:avLst/>
              </a:prstGeom>
              <a:blipFill rotWithShape="0">
                <a:blip r:embed="rId5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3347" y="4257449"/>
                <a:ext cx="7466147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UCT(s, W)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𝟏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∗ 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𝒍𝒏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den>
                        </m:f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rad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7" y="4257449"/>
                <a:ext cx="7466147" cy="843885"/>
              </a:xfrm>
              <a:prstGeom prst="rect">
                <a:avLst/>
              </a:prstGeom>
              <a:blipFill rotWithShape="0">
                <a:blip r:embed="rId6"/>
                <a:stretch>
                  <a:fillRect l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347" y="5293858"/>
                <a:ext cx="7215907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UCT(s, S)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∗ 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𝒍𝒏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7" y="5293858"/>
                <a:ext cx="7215907" cy="843885"/>
              </a:xfrm>
              <a:prstGeom prst="rect">
                <a:avLst/>
              </a:prstGeom>
              <a:blipFill rotWithShape="0">
                <a:blip r:embed="rId7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33347" y="5293858"/>
            <a:ext cx="4806097" cy="843885"/>
          </a:xfrm>
          <a:prstGeom prst="rect">
            <a:avLst/>
          </a:prstGeom>
          <a:solidFill>
            <a:srgbClr val="00B05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00192" y="5293858"/>
            <a:ext cx="4415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So, according to UCT, </a:t>
            </a:r>
            <a:r>
              <a:rPr lang="en-US" sz="2400" b="1" dirty="0">
                <a:solidFill>
                  <a:srgbClr val="FF0000"/>
                </a:solidFill>
              </a:rPr>
              <a:t>South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action will be selected as iteration 11.</a:t>
            </a:r>
          </a:p>
        </p:txBody>
      </p:sp>
    </p:spTree>
    <p:extLst>
      <p:ext uri="{BB962C8B-B14F-4D97-AF65-F5344CB8AC3E}">
        <p14:creationId xmlns:p14="http://schemas.microsoft.com/office/powerpoint/2010/main" val="51793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61949"/>
            <a:ext cx="10261600" cy="792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645" y="4163715"/>
            <a:ext cx="4156355" cy="2368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941" y="1808566"/>
            <a:ext cx="2946400" cy="2355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1486372"/>
            <a:ext cx="5885697" cy="48197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495800" y="1808566"/>
            <a:ext cx="3134461" cy="72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9800" y="1808566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10" name="Oval 9"/>
          <p:cNvSpPr/>
          <p:nvPr/>
        </p:nvSpPr>
        <p:spPr>
          <a:xfrm>
            <a:off x="7394296" y="2552326"/>
            <a:ext cx="743181" cy="60703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91748" y="2655789"/>
            <a:ext cx="732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0/0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1983" y="3084864"/>
            <a:ext cx="932454" cy="24585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56028" y="6547766"/>
            <a:ext cx="411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11           S                                simulate = ?</a:t>
            </a:r>
          </a:p>
        </p:txBody>
      </p:sp>
    </p:spTree>
    <p:extLst>
      <p:ext uri="{BB962C8B-B14F-4D97-AF65-F5344CB8AC3E}">
        <p14:creationId xmlns:p14="http://schemas.microsoft.com/office/powerpoint/2010/main" val="175440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0" grpId="1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203" y="869430"/>
            <a:ext cx="416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Offline Planning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202" y="2267866"/>
            <a:ext cx="528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e.g. Value iteration, Policy iteration.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3" y="1656989"/>
            <a:ext cx="1004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</a:t>
            </a:r>
            <a:r>
              <a:rPr lang="en-US" sz="2400" b="1" dirty="0">
                <a:solidFill>
                  <a:srgbClr val="FF0000"/>
                </a:solidFill>
              </a:rPr>
              <a:t>solve problem offline </a:t>
            </a:r>
            <a:r>
              <a:rPr lang="en-US" sz="2400" dirty="0"/>
              <a:t>for all possible state, and then </a:t>
            </a:r>
            <a:r>
              <a:rPr lang="en-US" sz="2400" b="1" dirty="0">
                <a:solidFill>
                  <a:srgbClr val="FF0000"/>
                </a:solidFill>
              </a:rPr>
              <a:t>use the policy online</a:t>
            </a:r>
            <a:r>
              <a:rPr lang="en-US" sz="24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203" y="3714642"/>
            <a:ext cx="416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Online Planning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4202" y="4379409"/>
            <a:ext cx="9488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>
                <a:solidFill>
                  <a:srgbClr val="FF0000"/>
                </a:solidFill>
              </a:rPr>
              <a:t>ctions are selected online at each state</a:t>
            </a:r>
            <a:r>
              <a:rPr lang="en-US" sz="2400" dirty="0"/>
              <a:t>, with the calculation of which action to select being done during execution.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4201" y="5369746"/>
            <a:ext cx="528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e.g. Monte Carlo Tree Search(MCT)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41" y="2699303"/>
            <a:ext cx="7480185" cy="6146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59774" y="5821412"/>
            <a:ext cx="6298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Q(s, a) is approximated </a:t>
            </a:r>
            <a:r>
              <a:rPr lang="en-US" sz="2800" b="1">
                <a:solidFill>
                  <a:srgbClr val="00B050"/>
                </a:solidFill>
              </a:rPr>
              <a:t>using simulation</a:t>
            </a:r>
            <a:r>
              <a:rPr lang="en-US" altLang="zh-CN" sz="2800" b="1">
                <a:solidFill>
                  <a:srgbClr val="00B050"/>
                </a:solidFill>
              </a:rPr>
              <a:t>s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953" y="410640"/>
            <a:ext cx="4836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Monte Carlo Tree Search (MCT)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1581150"/>
            <a:ext cx="53530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Step1: Selection</a:t>
            </a:r>
          </a:p>
          <a:p>
            <a:r>
              <a:rPr lang="en-US" dirty="0"/>
              <a:t>Start from root </a:t>
            </a:r>
            <a:r>
              <a:rPr lang="en-US" i="1" dirty="0"/>
              <a:t>R</a:t>
            </a:r>
            <a:r>
              <a:rPr lang="en-US" dirty="0"/>
              <a:t> and select successive child nodes by applying actions until a leaf node </a:t>
            </a:r>
            <a:r>
              <a:rPr lang="en-US" i="1" dirty="0"/>
              <a:t>L</a:t>
            </a:r>
            <a:r>
              <a:rPr lang="en-US" dirty="0"/>
              <a:t> is reached.</a:t>
            </a:r>
          </a:p>
          <a:p>
            <a:r>
              <a:rPr lang="en-US" dirty="0"/>
              <a:t>Action selection is according to a </a:t>
            </a:r>
            <a:r>
              <a:rPr lang="en-US" b="1" dirty="0">
                <a:solidFill>
                  <a:srgbClr val="00B050"/>
                </a:solidFill>
              </a:rPr>
              <a:t>Tree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24550" y="982550"/>
                <a:ext cx="295275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b="1">
                    <a:solidFill>
                      <a:srgbClr val="00B050"/>
                    </a:solidFill>
                  </a:rPr>
                  <a:t>Random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b="1" i="1" dirty="0">
                  <a:solidFill>
                    <a:srgbClr val="00B05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greedy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decreasing</a:t>
                </a:r>
              </a:p>
              <a:p>
                <a:pPr marL="342900" indent="-342900">
                  <a:buAutoNum type="arabicPeriod"/>
                </a:pPr>
                <a:r>
                  <a:rPr lang="en-US" b="1" dirty="0" err="1">
                    <a:solidFill>
                      <a:srgbClr val="00B050"/>
                    </a:solidFill>
                  </a:rPr>
                  <a:t>Softmax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b="1" dirty="0">
                    <a:solidFill>
                      <a:srgbClr val="00B050"/>
                    </a:solidFill>
                  </a:rPr>
                  <a:t>UCB1</a:t>
                </a:r>
              </a:p>
              <a:p>
                <a:r>
                  <a:rPr lang="en-US" dirty="0"/>
                  <a:t>    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MCT + UCB1 = UCT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50" y="982550"/>
                <a:ext cx="295275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860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flipH="1">
            <a:off x="7977187" y="1688247"/>
            <a:ext cx="59055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67737" y="1742741"/>
            <a:ext cx="3376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Can balance</a:t>
            </a:r>
          </a:p>
          <a:p>
            <a:pPr algn="ctr"/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exploitation </a:t>
            </a:r>
            <a:r>
              <a:rPr lang="en-US" sz="2000" b="1" dirty="0"/>
              <a:t>and</a:t>
            </a:r>
            <a:r>
              <a:rPr lang="en-US" sz="2000" b="1" dirty="0">
                <a:solidFill>
                  <a:srgbClr val="FF0000"/>
                </a:solidFill>
              </a:rPr>
              <a:t> exploration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3210818"/>
            <a:ext cx="11372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Step2: Expansion</a:t>
            </a:r>
          </a:p>
          <a:p>
            <a:r>
              <a:rPr lang="en-US" altLang="zh-CN" sz="2000" dirty="0"/>
              <a:t>If this leaf node L has been </a:t>
            </a:r>
            <a:r>
              <a:rPr lang="en-US" altLang="zh-CN" sz="2000" b="1" dirty="0">
                <a:solidFill>
                  <a:srgbClr val="FF0000"/>
                </a:solidFill>
              </a:rPr>
              <a:t>visited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before, then expand this node to </a:t>
            </a:r>
            <a:r>
              <a:rPr lang="en-US" altLang="zh-CN" sz="2000" b="1" dirty="0">
                <a:solidFill>
                  <a:srgbClr val="FF0000"/>
                </a:solidFill>
              </a:rPr>
              <a:t>add its child as a new state </a:t>
            </a:r>
            <a:r>
              <a:rPr lang="en-US" altLang="zh-CN" sz="2000" dirty="0"/>
              <a:t>to do the following simulation. Otherwise, do simulation from this leaf node L.</a:t>
            </a:r>
            <a:endParaRPr lang="en-US" altLang="zh-C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1500" y="4471155"/>
            <a:ext cx="1162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Step3: Simulation</a:t>
            </a:r>
          </a:p>
          <a:p>
            <a:r>
              <a:rPr lang="en-US" sz="2000" dirty="0"/>
              <a:t>From the expanded node, perform a complete </a:t>
            </a:r>
            <a:r>
              <a:rPr lang="en-US" sz="2000" b="1" dirty="0">
                <a:solidFill>
                  <a:srgbClr val="FF0000"/>
                </a:solidFill>
              </a:rPr>
              <a:t>random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simulation within </a:t>
            </a:r>
            <a:r>
              <a:rPr lang="en-US" sz="2000" b="1" dirty="0">
                <a:solidFill>
                  <a:srgbClr val="FF0000"/>
                </a:solidFill>
              </a:rPr>
              <a:t>time limit or computational budget</a:t>
            </a:r>
            <a:r>
              <a:rPr lang="en-US" sz="2000" dirty="0"/>
              <a:t>.</a:t>
            </a:r>
            <a:endParaRPr lang="en-US" altLang="zh-CN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" y="5480983"/>
            <a:ext cx="1162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Step4: </a:t>
            </a:r>
            <a:r>
              <a:rPr lang="en-US" altLang="zh-CN" sz="2000" b="1" dirty="0" err="1"/>
              <a:t>Backpropagate</a:t>
            </a:r>
            <a:endParaRPr lang="en-US" altLang="zh-CN" sz="2000" b="1" dirty="0"/>
          </a:p>
          <a:p>
            <a:r>
              <a:rPr lang="en-US" sz="2000" dirty="0"/>
              <a:t>Finally, the value of the node is </a:t>
            </a:r>
            <a:r>
              <a:rPr lang="en-US" sz="2000" dirty="0" err="1"/>
              <a:t>backpropagated</a:t>
            </a:r>
            <a:r>
              <a:rPr lang="en-US" sz="2000" dirty="0"/>
              <a:t> to the root node, </a:t>
            </a:r>
            <a:r>
              <a:rPr lang="en-US" sz="2000" b="1" dirty="0">
                <a:solidFill>
                  <a:srgbClr val="FF0000"/>
                </a:solidFill>
              </a:rPr>
              <a:t>updating the value of each ancestor</a:t>
            </a:r>
            <a:r>
              <a:rPr lang="en-US" sz="2000" dirty="0"/>
              <a:t> node on the way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0096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122424"/>
            <a:ext cx="4895348" cy="27893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-3552"/>
            <a:ext cx="3813188" cy="304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37" y="6046523"/>
            <a:ext cx="9551521" cy="57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9539" y="1889483"/>
            <a:ext cx="600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 am at cell(2,1) now, and want to know which action should I take to maximize the reward of this state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5500" y="2656378"/>
            <a:ext cx="628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Online Planning.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      I use 10 simulations to </a:t>
            </a:r>
            <a:r>
              <a:rPr lang="en-US" b="1" dirty="0">
                <a:solidFill>
                  <a:srgbClr val="FF0000"/>
                </a:solidFill>
              </a:rPr>
              <a:t>draw a Monte Carlo Tree</a:t>
            </a:r>
            <a:r>
              <a:rPr lang="en-US" dirty="0">
                <a:solidFill>
                  <a:srgbClr val="FF0000"/>
                </a:solidFill>
              </a:rPr>
              <a:t>, so that I can 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      approximate the reward of each action, Q(</a:t>
            </a:r>
            <a:r>
              <a:rPr lang="en-US" dirty="0" err="1">
                <a:solidFill>
                  <a:srgbClr val="FF0000"/>
                </a:solidFill>
              </a:rPr>
              <a:t>s,a</a:t>
            </a:r>
            <a:r>
              <a:rPr lang="en-US" dirty="0">
                <a:solidFill>
                  <a:srgbClr val="FF0000"/>
                </a:solidFill>
              </a:rPr>
              <a:t>),  with the help 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      of the tree.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9539" y="3968901"/>
            <a:ext cx="600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3. After I finished drawing the tree, I can get the Q(</a:t>
            </a:r>
            <a:r>
              <a:rPr lang="en-US" dirty="0" err="1">
                <a:solidFill>
                  <a:srgbClr val="FF0000"/>
                </a:solidFill>
              </a:rPr>
              <a:t>s,a</a:t>
            </a:r>
            <a:r>
              <a:rPr lang="en-US" dirty="0">
                <a:solidFill>
                  <a:srgbClr val="FF0000"/>
                </a:solidFill>
              </a:rPr>
              <a:t>) of each action a at state s, which means the tree can </a:t>
            </a:r>
            <a:r>
              <a:rPr lang="en-US" b="1" dirty="0">
                <a:solidFill>
                  <a:srgbClr val="FF0000"/>
                </a:solidFill>
              </a:rPr>
              <a:t>return me a best action </a:t>
            </a:r>
            <a:r>
              <a:rPr lang="en-US" dirty="0">
                <a:solidFill>
                  <a:srgbClr val="FF0000"/>
                </a:solidFill>
              </a:rPr>
              <a:t>so far.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824436" y="6048319"/>
            <a:ext cx="9551521" cy="5778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539" y="1040421"/>
            <a:ext cx="449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General Idea of MCTs</a:t>
            </a:r>
          </a:p>
        </p:txBody>
      </p:sp>
    </p:spTree>
    <p:extLst>
      <p:ext uri="{BB962C8B-B14F-4D97-AF65-F5344CB8AC3E}">
        <p14:creationId xmlns:p14="http://schemas.microsoft.com/office/powerpoint/2010/main" val="86508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id with a grey circle and a grey circle&#10;&#10;Description automatically generated with medium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89" y="965200"/>
            <a:ext cx="2575373" cy="20602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number of letters&#10;&#10;Description automatically generated with medium confiden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391" y="965200"/>
            <a:ext cx="3614559" cy="20602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scount factor&#10;&#10;Description automatically generated">
            <a:extLst>
              <a:ext uri="{FF2B5EF4-FFF2-40B4-BE49-F238E27FC236}">
                <a16:creationId xmlns:a16="http://schemas.microsoft.com/office/drawing/2014/main" id="{4206CE27-6A4B-955E-CFF2-01DBE720D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1" y="4310153"/>
            <a:ext cx="4733982" cy="11124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680" y="4718459"/>
            <a:ext cx="4733982" cy="2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1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05400" y="1905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248251" y="34066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0/0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4113172"/>
            <a:ext cx="4572000" cy="26051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7036" y="1244084"/>
            <a:ext cx="1895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70C0"/>
                </a:solidFill>
              </a:rPr>
              <a:t>Step1: Selection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 flipH="1">
            <a:off x="4019550" y="840908"/>
            <a:ext cx="1219761" cy="112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24911" y="905530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70C0"/>
                </a:solidFill>
              </a:rPr>
              <a:t>N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00508" y="264467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total reward/</a:t>
            </a:r>
            <a:r>
              <a:rPr lang="en-US" altLang="zh-CN" sz="2400" b="1" dirty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62019" y="674697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err="1">
                <a:solidFill>
                  <a:srgbClr val="FF0000"/>
                </a:solidFill>
              </a:rPr>
              <a:t>avg</a:t>
            </a:r>
            <a:r>
              <a:rPr lang="en-US" sz="2400" b="1" dirty="0">
                <a:solidFill>
                  <a:srgbClr val="FF0000"/>
                </a:solidFill>
              </a:rPr>
              <a:t> reward</a:t>
            </a:r>
          </a:p>
        </p:txBody>
      </p:sp>
      <p:sp>
        <p:nvSpPr>
          <p:cNvPr id="14" name="Oval 13"/>
          <p:cNvSpPr/>
          <p:nvPr/>
        </p:nvSpPr>
        <p:spPr>
          <a:xfrm>
            <a:off x="3410511" y="1962150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553362" y="211231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0/0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549" y="1758023"/>
            <a:ext cx="2946400" cy="235514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6287" y="2112317"/>
            <a:ext cx="2004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Step2: Expansion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1624" y="2980550"/>
            <a:ext cx="2642903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Step3: Simulation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(take </a:t>
            </a:r>
            <a:r>
              <a:rPr lang="en-US" altLang="zh-CN" b="1" dirty="0">
                <a:solidFill>
                  <a:srgbClr val="FF0000"/>
                </a:solidFill>
              </a:rPr>
              <a:t>random actions </a:t>
            </a:r>
            <a:r>
              <a:rPr lang="en-US" altLang="zh-CN" dirty="0">
                <a:solidFill>
                  <a:srgbClr val="0070C0"/>
                </a:solidFill>
              </a:rPr>
              <a:t>until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arrive terminate states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or reach time limit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or computational budget)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08653" y="5443831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0/1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5614" y="5462135"/>
            <a:ext cx="25043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Step4: </a:t>
            </a:r>
            <a:r>
              <a:rPr lang="en-US" altLang="zh-CN" sz="2000" b="1" dirty="0" err="1">
                <a:solidFill>
                  <a:srgbClr val="0070C0"/>
                </a:solidFill>
              </a:rPr>
              <a:t>Backpropagate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94699" y="2047009"/>
            <a:ext cx="851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0/1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580740" y="2091717"/>
            <a:ext cx="543730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580740" y="2091717"/>
            <a:ext cx="543731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90856" y="299469"/>
            <a:ext cx="543730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290856" y="299469"/>
            <a:ext cx="543731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62405" y="319384"/>
            <a:ext cx="851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0/1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653" y="2724147"/>
            <a:ext cx="854499" cy="275049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07058" y="141357"/>
            <a:ext cx="269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Iteration 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620000" y="4488655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11" grpId="0"/>
      <p:bldP spid="12" grpId="0"/>
      <p:bldP spid="13" grpId="0"/>
      <p:bldP spid="14" grpId="0" animBg="1"/>
      <p:bldP spid="15" grpId="0"/>
      <p:bldP spid="17" grpId="0"/>
      <p:bldP spid="18" grpId="0"/>
      <p:bldP spid="20" grpId="0"/>
      <p:bldP spid="21" grpId="0"/>
      <p:bldP spid="22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324350" y="3810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67201" y="53116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0/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H="1">
            <a:off x="3238501" y="1031408"/>
            <a:ext cx="1219760" cy="112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43861" y="1096030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70C0"/>
                </a:solidFill>
              </a:rPr>
              <a:t>N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29461" y="2152650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772312" y="230281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0/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4113172"/>
            <a:ext cx="4572000" cy="260512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88918" y="213032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total reward/</a:t>
            </a:r>
            <a:r>
              <a:rPr lang="en-US" altLang="zh-CN" sz="2400" b="1" dirty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70539" y="634365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err="1">
                <a:solidFill>
                  <a:srgbClr val="FF0000"/>
                </a:solidFill>
              </a:rPr>
              <a:t>avg</a:t>
            </a:r>
            <a:r>
              <a:rPr lang="en-US" sz="2400" b="1" dirty="0">
                <a:solidFill>
                  <a:srgbClr val="FF0000"/>
                </a:solidFill>
              </a:rPr>
              <a:t> reward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549" y="1758023"/>
            <a:ext cx="2946400" cy="235514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1183" y="1619250"/>
            <a:ext cx="1895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70C0"/>
                </a:solidFill>
              </a:rPr>
              <a:t>Step1: Selection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>
            <a:stCxn id="3" idx="5"/>
            <a:endCxn id="23" idx="0"/>
          </p:cNvCxnSpPr>
          <p:nvPr/>
        </p:nvCxnSpPr>
        <p:spPr>
          <a:xfrm>
            <a:off x="5104839" y="1031408"/>
            <a:ext cx="63808" cy="1189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81550" y="1330419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23" name="Oval 22"/>
          <p:cNvSpPr/>
          <p:nvPr/>
        </p:nvSpPr>
        <p:spPr>
          <a:xfrm>
            <a:off x="4711447" y="2220456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4822394" y="237194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0/</a:t>
            </a:r>
            <a:r>
              <a:rPr lang="en-US" altLang="zh-CN" sz="2400" b="1" dirty="0"/>
              <a:t>0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86208" y="2452551"/>
            <a:ext cx="2004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Step2: Expansion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637" y="3419202"/>
            <a:ext cx="2642903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Step3: Simulation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(take </a:t>
            </a:r>
            <a:r>
              <a:rPr lang="en-US" altLang="zh-CN" b="1" dirty="0">
                <a:solidFill>
                  <a:srgbClr val="FF0000"/>
                </a:solidFill>
              </a:rPr>
              <a:t>random actions </a:t>
            </a:r>
            <a:r>
              <a:rPr lang="en-US" altLang="zh-CN" dirty="0">
                <a:solidFill>
                  <a:srgbClr val="0070C0"/>
                </a:solidFill>
              </a:rPr>
              <a:t>until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arrive terminate states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or reach time limit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or computational budget)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0" y="2982456"/>
            <a:ext cx="854499" cy="275049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854636" y="5732950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0/1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880" y="5731105"/>
            <a:ext cx="25043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Step4: </a:t>
            </a:r>
            <a:r>
              <a:rPr lang="en-US" altLang="zh-CN" sz="2000" b="1" dirty="0" err="1">
                <a:solidFill>
                  <a:srgbClr val="0070C0"/>
                </a:solidFill>
              </a:rPr>
              <a:t>Backpropagate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854636" y="2406948"/>
            <a:ext cx="543730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854636" y="2406948"/>
            <a:ext cx="543731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00234" y="2302817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0/1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4494579" y="511042"/>
            <a:ext cx="543730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494579" y="511042"/>
            <a:ext cx="543731" cy="502863"/>
          </a:xfrm>
          <a:prstGeom prst="line">
            <a:avLst/>
          </a:prstGeom>
          <a:ln w="69850">
            <a:solidFill>
              <a:srgbClr val="FF0000">
                <a:alpha val="5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389467" y="449699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</a:rPr>
              <a:t>0/</a:t>
            </a:r>
            <a:r>
              <a:rPr lang="en-US" altLang="zh-CN" sz="3600" b="1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058" y="141357"/>
            <a:ext cx="269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Iteration 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644751" y="4729662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0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 animBg="1"/>
      <p:bldP spid="27" grpId="0"/>
      <p:bldP spid="28" grpId="0"/>
      <p:bldP spid="29" grpId="0"/>
      <p:bldP spid="32" grpId="0"/>
      <p:bldP spid="33" grpId="0"/>
      <p:bldP spid="36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4350" y="3810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467201" y="53116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0/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cxnSp>
        <p:nvCxnSpPr>
          <p:cNvPr id="4" name="Straight Arrow Connector 3"/>
          <p:cNvCxnSpPr>
            <a:stCxn id="3" idx="3"/>
          </p:cNvCxnSpPr>
          <p:nvPr/>
        </p:nvCxnSpPr>
        <p:spPr>
          <a:xfrm flipH="1">
            <a:off x="3238501" y="1031408"/>
            <a:ext cx="1219760" cy="1121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43861" y="1096030"/>
            <a:ext cx="42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70C0"/>
                </a:solidFill>
              </a:rPr>
              <a:t>N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29461" y="2152650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72312" y="230281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0/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3" idx="5"/>
          </p:cNvCxnSpPr>
          <p:nvPr/>
        </p:nvCxnSpPr>
        <p:spPr>
          <a:xfrm>
            <a:off x="5104839" y="1031408"/>
            <a:ext cx="63808" cy="1189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81550" y="1330419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4711447" y="2220456"/>
            <a:ext cx="914400" cy="762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822394" y="2371947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0/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33246" y="2302817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56229" y="2302817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4151272"/>
            <a:ext cx="4572000" cy="260512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988918" y="251132"/>
            <a:ext cx="3220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total reward/</a:t>
            </a:r>
            <a:r>
              <a:rPr lang="en-US" altLang="zh-CN" sz="2400" b="1" dirty="0">
                <a:solidFill>
                  <a:srgbClr val="FF0000"/>
                </a:solidFill>
              </a:rPr>
              <a:t>visit count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370539" y="672465"/>
            <a:ext cx="182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err="1">
                <a:solidFill>
                  <a:srgbClr val="FF0000"/>
                </a:solidFill>
              </a:rPr>
              <a:t>avg</a:t>
            </a:r>
            <a:r>
              <a:rPr lang="en-US" sz="2400" b="1" dirty="0">
                <a:solidFill>
                  <a:srgbClr val="FF0000"/>
                </a:solidFill>
              </a:rPr>
              <a:t> reward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549" y="1796123"/>
            <a:ext cx="2946400" cy="235514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43062" y="1130364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action selections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941" y="2914650"/>
            <a:ext cx="2403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probabilistic outcomes </a:t>
            </a:r>
          </a:p>
          <a:p>
            <a:r>
              <a:rPr lang="en-US" b="1" dirty="0">
                <a:solidFill>
                  <a:srgbClr val="FF0000"/>
                </a:solidFill>
              </a:rPr>
              <a:t>of those actions</a:t>
            </a:r>
          </a:p>
        </p:txBody>
      </p:sp>
      <p:cxnSp>
        <p:nvCxnSpPr>
          <p:cNvPr id="24" name="Straight Arrow Connector 23"/>
          <p:cNvCxnSpPr>
            <a:stCxn id="6" idx="4"/>
          </p:cNvCxnSpPr>
          <p:nvPr/>
        </p:nvCxnSpPr>
        <p:spPr>
          <a:xfrm flipH="1">
            <a:off x="2454255" y="2914650"/>
            <a:ext cx="632406" cy="1198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95601" y="3144579"/>
            <a:ext cx="103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0070C0"/>
                </a:solidFill>
              </a:rPr>
              <a:t>succ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825839" y="4113172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1968690" y="4263339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0/0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542" y="4945157"/>
            <a:ext cx="435011" cy="140022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966591" y="6211669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0/1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08434" y="4171006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0/1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02731" y="2211006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0/2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176259" y="422581"/>
            <a:ext cx="851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0/3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053657" y="4263339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053657" y="4263339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07684" y="549135"/>
            <a:ext cx="543730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507684" y="549135"/>
            <a:ext cx="543731" cy="502863"/>
          </a:xfrm>
          <a:prstGeom prst="line">
            <a:avLst/>
          </a:prstGeom>
          <a:ln w="69850">
            <a:solidFill>
              <a:srgbClr val="FF000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058" y="141357"/>
            <a:ext cx="269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Iteration 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05401" y="4960753"/>
            <a:ext cx="4401198" cy="27384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9" grpId="0" animBg="1"/>
      <p:bldP spid="30" grpId="0"/>
      <p:bldP spid="33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1167</Words>
  <Application>Microsoft Macintosh PowerPoint</Application>
  <PresentationFormat>Widescreen</PresentationFormat>
  <Paragraphs>254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COMP90054 AI Planning for Autonomy    Workshop Week10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   Workshop Week8</dc:title>
  <dc:creator>Name</dc:creator>
  <cp:lastModifiedBy>Chao Lei</cp:lastModifiedBy>
  <cp:revision>201</cp:revision>
  <dcterms:created xsi:type="dcterms:W3CDTF">2018-09-15T09:07:59Z</dcterms:created>
  <dcterms:modified xsi:type="dcterms:W3CDTF">2024-10-03T23:01:58Z</dcterms:modified>
</cp:coreProperties>
</file>