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60" r:id="rId5"/>
    <p:sldId id="269" r:id="rId6"/>
    <p:sldId id="276" r:id="rId7"/>
    <p:sldId id="270" r:id="rId8"/>
    <p:sldId id="283" r:id="rId9"/>
    <p:sldId id="271" r:id="rId10"/>
    <p:sldId id="273" r:id="rId11"/>
    <p:sldId id="275" r:id="rId12"/>
    <p:sldId id="274" r:id="rId13"/>
    <p:sldId id="277" r:id="rId14"/>
    <p:sldId id="278" r:id="rId15"/>
    <p:sldId id="279" r:id="rId16"/>
    <p:sldId id="258" r:id="rId17"/>
    <p:sldId id="281" r:id="rId18"/>
    <p:sldId id="280" r:id="rId19"/>
    <p:sldId id="282" r:id="rId20"/>
    <p:sldId id="261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79728"/>
  </p:normalViewPr>
  <p:slideViewPr>
    <p:cSldViewPr snapToGrid="0" snapToObjects="1">
      <p:cViewPr varScale="1">
        <p:scale>
          <a:sx n="101" d="100"/>
          <a:sy n="101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34B9-252B-B043-8AF3-FB5CB55F0F9F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AE14-972F-D04F-B611-AA5F2C2E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4C1-D7A6-6847-8822-6832183FA72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jpl.nasa.gov/" TargetMode="External"/><Relationship Id="rId2" Type="http://schemas.openxmlformats.org/officeDocument/2006/relationships/hyperlink" Target="https://aws.amazon.com/blogs/quantum-computing/optimization-of-robot-trajectory-planning-with-nature-inspired-and-hybrid-quantum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bus.com/en/innovation/digital-transformation/artificial-intellig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COMP90054 AI Planning for Autonomy</a:t>
            </a:r>
            <a:br>
              <a:rPr lang="en-US" altLang="zh-CN" sz="4400" dirty="0"/>
            </a:br>
            <a:r>
              <a:rPr lang="en-US" altLang="zh-CN" sz="4400" dirty="0"/>
              <a:t>Workshop - 1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244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0770"/>
              </p:ext>
            </p:extLst>
          </p:nvPr>
        </p:nvGraphicFramePr>
        <p:xfrm>
          <a:off x="4987518" y="3161652"/>
          <a:ext cx="4858871" cy="17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0139" y="375144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5189" y="434670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5189" y="4346701"/>
            <a:ext cx="1981200" cy="58747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101" y="5453383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351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8382"/>
              </p:ext>
            </p:extLst>
          </p:nvPr>
        </p:nvGraphicFramePr>
        <p:xfrm>
          <a:off x="4772368" y="2731348"/>
          <a:ext cx="6792106" cy="35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baseline="0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8839" y="329837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9358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786" y="405225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9358" y="332001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9786" y="3698485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0647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20647" y="58051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4093" y="5049193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4093" y="542584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620646" y="4670552"/>
            <a:ext cx="1943828" cy="165853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92685" y="6230722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62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0147" y="533084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" y="1552395"/>
            <a:ext cx="4912657" cy="4722898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2868715" y="1954305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748136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2904572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061008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133612" y="4213399"/>
            <a:ext cx="537869" cy="551391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877686" y="5351918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13548"/>
              </p:ext>
            </p:extLst>
          </p:nvPr>
        </p:nvGraphicFramePr>
        <p:xfrm>
          <a:off x="6167710" y="1183351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92175" y="1742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73375" y="245067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73375" y="172729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73375" y="2070200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273375" y="282936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6044"/>
              </p:ext>
            </p:extLst>
          </p:nvPr>
        </p:nvGraphicFramePr>
        <p:xfrm>
          <a:off x="4966455" y="3827288"/>
          <a:ext cx="6849027" cy="29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2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1057" y="578328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1057" y="54397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0882" y="46401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71057" y="4315313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0882" y="5035523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44219" y="573833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50365" y="539778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08000" y="4328872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21631" y="469919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37933" y="609246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97347" y="43646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97347" y="571940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03493" y="53788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061" y="6073538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89101" y="638027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803493" y="469391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s7, 0, n3 &gt;</a:t>
            </a:r>
          </a:p>
        </p:txBody>
      </p:sp>
    </p:spTree>
    <p:extLst>
      <p:ext uri="{BB962C8B-B14F-4D97-AF65-F5344CB8AC3E}">
        <p14:creationId xmlns:p14="http://schemas.microsoft.com/office/powerpoint/2010/main" val="4970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1159"/>
              </p:ext>
            </p:extLst>
          </p:nvPr>
        </p:nvGraphicFramePr>
        <p:xfrm>
          <a:off x="233079" y="448247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7544" y="100735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744" y="17155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8744" y="99219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8744" y="13350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8744" y="20942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1891"/>
              </p:ext>
            </p:extLst>
          </p:nvPr>
        </p:nvGraphicFramePr>
        <p:xfrm>
          <a:off x="210080" y="3121990"/>
          <a:ext cx="8037449" cy="347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888" y="506281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88" y="4719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13" y="39196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88" y="359484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713" y="4315057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4050" y="501786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0196" y="467731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7831" y="360840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81462" y="397873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7764" y="537200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57178" y="36442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7178" y="499893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3324" y="46583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50892" y="5353072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8932" y="565981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63324" y="39734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s7, 0, 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2475" y="36104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0, n1 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4582" y="500790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728" y="466735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8296" y="536204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336" y="5668779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7689" y="595438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s7, 0, n3 &gt;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78295" y="4711762"/>
            <a:ext cx="2069233" cy="188626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47528" y="5990021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5" y="57544"/>
            <a:ext cx="3017618" cy="39867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257178" y="397345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768" y="364232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1551" y="1058927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599" y="201331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94975" y="1138141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ID:   </a:t>
            </a:r>
          </a:p>
          <a:p>
            <a:r>
              <a:rPr lang="en-US" sz="2400" b="1" dirty="0"/>
              <a:t>s1 -&gt; s3 -&gt; s7 </a:t>
            </a:r>
          </a:p>
        </p:txBody>
      </p:sp>
    </p:spTree>
    <p:extLst>
      <p:ext uri="{BB962C8B-B14F-4D97-AF65-F5344CB8AC3E}">
        <p14:creationId xmlns:p14="http://schemas.microsoft.com/office/powerpoint/2010/main" val="17032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5" grpId="0" animBg="1"/>
      <p:bldP spid="36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3" y="703003"/>
            <a:ext cx="3017618" cy="398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932" y="1097553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</a:t>
            </a:r>
            <a:r>
              <a:rPr lang="en-US" sz="2400" b="1"/>
              <a:t>by Iterative Deepening:   </a:t>
            </a:r>
            <a:endParaRPr lang="en-US" sz="2400" b="1" dirty="0"/>
          </a:p>
          <a:p>
            <a:r>
              <a:rPr lang="en-US" sz="2400" b="1" dirty="0"/>
              <a:t>s1 -&gt; s3 -&gt; s7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5964" y="2883231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22427" y="3436236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 will be optimal if the costs are uniform, e.g. all costs are 1</a:t>
            </a:r>
          </a:p>
        </p:txBody>
      </p:sp>
    </p:spTree>
    <p:extLst>
      <p:ext uri="{BB962C8B-B14F-4D97-AF65-F5344CB8AC3E}">
        <p14:creationId xmlns:p14="http://schemas.microsoft.com/office/powerpoint/2010/main" val="211502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80563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Adapt BFS </a:t>
            </a:r>
            <a:r>
              <a:rPr lang="en-US" sz="2800" b="1"/>
              <a:t>to account for g(n)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127812" y="1519498"/>
            <a:ext cx="896471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562165" y="1380563"/>
            <a:ext cx="514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Dijkstra’s</a:t>
            </a:r>
            <a:r>
              <a:rPr lang="en-US" sz="2800" b="1" dirty="0"/>
              <a:t> Algorithm</a:t>
            </a:r>
          </a:p>
          <a:p>
            <a:r>
              <a:rPr lang="en-US" sz="2800" b="1" dirty="0"/>
              <a:t>(also known as Uniform Search)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246" y="3155576"/>
            <a:ext cx="1007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 </a:t>
            </a:r>
            <a:r>
              <a:rPr lang="en-US" sz="2800" dirty="0" err="1"/>
              <a:t>BrFS</a:t>
            </a:r>
            <a:r>
              <a:rPr lang="en-US" sz="2800" dirty="0"/>
              <a:t> but expanding the node with lowest accumulated cost, instead of the lowest length, where length is defined over the number of traversed arcs.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8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/>
              <a:t>s</a:t>
            </a:r>
            <a:r>
              <a:rPr lang="en-US" sz="3200" baseline="-25000" dirty="0" err="1"/>
              <a:t>G</a:t>
            </a:r>
            <a:r>
              <a:rPr lang="en-US" sz="3200" baseline="-25000" dirty="0"/>
              <a:t> </a:t>
            </a:r>
            <a:r>
              <a:rPr lang="en-US" sz="3200" dirty="0"/>
              <a:t>⊆ S </a:t>
            </a:r>
          </a:p>
          <a:p>
            <a:r>
              <a:rPr lang="en-US" sz="3200" dirty="0"/>
              <a:t>• Applicable actions function A(s) for each state s ∈ S </a:t>
            </a:r>
          </a:p>
          <a:p>
            <a:r>
              <a:rPr lang="en-US" sz="3200" dirty="0"/>
              <a:t>• Transition function f (s, a) for s ∈ S and a ∈ A(s)</a:t>
            </a:r>
            <a:br>
              <a:rPr lang="en-US" sz="3200" dirty="0"/>
            </a:br>
            <a:r>
              <a:rPr lang="en-US" sz="3200" dirty="0"/>
              <a:t>• Cost of each action c(a, s) for s ∈ S and a ∈ A(s) 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</p:spTree>
    <p:extLst>
      <p:ext uri="{BB962C8B-B14F-4D97-AF65-F5344CB8AC3E}">
        <p14:creationId xmlns:p14="http://schemas.microsoft.com/office/powerpoint/2010/main" val="183443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0" y="148663"/>
            <a:ext cx="8486215" cy="6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8070" y="609600"/>
            <a:ext cx="683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Consider:</a:t>
            </a:r>
          </a:p>
          <a:p>
            <a:endParaRPr lang="en-US" altLang="zh-CN" sz="2400" dirty="0"/>
          </a:p>
          <a:p>
            <a:r>
              <a:rPr lang="en-US" sz="2400" dirty="0"/>
              <a:t>A set of cities </a:t>
            </a:r>
            <a:r>
              <a:rPr lang="en-US" sz="2400" b="1" dirty="0"/>
              <a:t>V </a:t>
            </a:r>
            <a:r>
              <a:rPr lang="en-US" sz="2400" dirty="0"/>
              <a:t>to visit in any order</a:t>
            </a:r>
          </a:p>
          <a:p>
            <a:r>
              <a:rPr lang="en-US" sz="2400" dirty="0"/>
              <a:t>A starting city location 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start</a:t>
            </a:r>
            <a:endParaRPr lang="en-US" sz="2400" b="1" baseline="-25000" dirty="0"/>
          </a:p>
          <a:p>
            <a:r>
              <a:rPr lang="en-US" sz="2400" dirty="0"/>
              <a:t>A set of edges </a:t>
            </a:r>
            <a:r>
              <a:rPr lang="en-US" sz="2400" b="1" dirty="0"/>
              <a:t>E</a:t>
            </a:r>
            <a:r>
              <a:rPr lang="en-US" sz="2400" dirty="0"/>
              <a:t> specifying if there is an edge between two cities &lt;v, v’&gt;</a:t>
            </a:r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261864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0" y="4436800"/>
            <a:ext cx="5365718" cy="51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1747843"/>
            <a:ext cx="4178018" cy="3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04803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0" y="1041541"/>
            <a:ext cx="5365718" cy="5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070" y="1669095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7" y="2053004"/>
            <a:ext cx="2743202" cy="4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070" y="2709959"/>
            <a:ext cx="450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Applicable actions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7" y="3169236"/>
            <a:ext cx="6133062" cy="368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22" y="1553258"/>
            <a:ext cx="3874268" cy="31841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8069" y="4743395"/>
            <a:ext cx="322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27" y="5228039"/>
            <a:ext cx="4889500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8069" y="376489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of each action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27" y="4164196"/>
            <a:ext cx="2482923" cy="3716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677" y="6147932"/>
            <a:ext cx="2336800" cy="355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788" y="5686267"/>
            <a:ext cx="17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35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/>
      <p:bldP spid="26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 Lei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Email: clei1@student.unimelb.edu.au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If you have any questions about the lecture or workshop, pls put them on (ED) Discussion Board.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5EC98B-C55D-817A-3D27-FEA76F12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911547"/>
            <a:ext cx="4978400" cy="251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4CDC6-D687-F965-9FFD-FBEA7E19D0A7}"/>
              </a:ext>
            </a:extLst>
          </p:cNvPr>
          <p:cNvSpPr txBox="1"/>
          <p:nvPr/>
        </p:nvSpPr>
        <p:spPr>
          <a:xfrm>
            <a:off x="6375400" y="39115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/COMP90054/2024-S2-tutorials/blob/main/problem_set_01.ipynb</a:t>
            </a:r>
          </a:p>
        </p:txBody>
      </p:sp>
    </p:spTree>
    <p:extLst>
      <p:ext uri="{BB962C8B-B14F-4D97-AF65-F5344CB8AC3E}">
        <p14:creationId xmlns:p14="http://schemas.microsoft.com/office/powerpoint/2010/main" val="126149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1" y="646386"/>
            <a:ext cx="695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8-Puzzle Problem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36827"/>
              </p:ext>
            </p:extLst>
          </p:nvPr>
        </p:nvGraphicFramePr>
        <p:xfrm>
          <a:off x="2160286" y="2002221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1374"/>
              </p:ext>
            </p:extLst>
          </p:nvPr>
        </p:nvGraphicFramePr>
        <p:xfrm>
          <a:off x="7846382" y="2002220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949030" y="2546130"/>
            <a:ext cx="1765738" cy="520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9128" y="4340496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</a:t>
            </a:r>
            <a:r>
              <a:rPr lang="en-US" sz="2400" dirty="0"/>
              <a:t>: up, down, left,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0286" y="3890682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6382" y="3878831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8964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8" y="713815"/>
            <a:ext cx="6276299" cy="2226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84" y="3209365"/>
            <a:ext cx="2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state:</a:t>
            </a:r>
          </a:p>
          <a:p>
            <a:r>
              <a:rPr lang="en-US" sz="2000" dirty="0"/>
              <a:t>s0 = {2,4,1,5,6,_,3,7,8}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6635" y="3209365"/>
            <a:ext cx="277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 state:</a:t>
            </a:r>
          </a:p>
          <a:p>
            <a:r>
              <a:rPr lang="en-US" sz="2000" dirty="0"/>
              <a:t>s0 = {1,2,3,4,5,6,7,8,_}</a:t>
            </a:r>
          </a:p>
        </p:txBody>
      </p:sp>
    </p:spTree>
    <p:extLst>
      <p:ext uri="{BB962C8B-B14F-4D97-AF65-F5344CB8AC3E}">
        <p14:creationId xmlns:p14="http://schemas.microsoft.com/office/powerpoint/2010/main" val="5237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B9F-D5D0-D7F6-F044-60871A6D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63B1-7F07-A432-6916-FEDB13BA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6000751"/>
            <a:ext cx="10515600" cy="506412"/>
          </a:xfrm>
        </p:spPr>
        <p:txBody>
          <a:bodyPr/>
          <a:lstStyle/>
          <a:p>
            <a:r>
              <a:rPr lang="en-US" dirty="0"/>
              <a:t>https://icaps25.icaps-conference.org/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EEC3A-36F0-05C7-BB7C-5F35CC46FBEE}"/>
              </a:ext>
            </a:extLst>
          </p:cNvPr>
          <p:cNvSpPr txBox="1"/>
          <p:nvPr/>
        </p:nvSpPr>
        <p:spPr>
          <a:xfrm>
            <a:off x="901700" y="4246425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Conference:</a:t>
            </a:r>
          </a:p>
          <a:p>
            <a:r>
              <a:rPr lang="en-US" dirty="0"/>
              <a:t>ICAPS</a:t>
            </a:r>
          </a:p>
          <a:p>
            <a:r>
              <a:rPr lang="en-US" dirty="0"/>
              <a:t>AAAI</a:t>
            </a:r>
          </a:p>
          <a:p>
            <a:r>
              <a:rPr lang="en-US" dirty="0"/>
              <a:t>ICLR</a:t>
            </a:r>
          </a:p>
          <a:p>
            <a:r>
              <a:rPr lang="en-US" dirty="0"/>
              <a:t>ICML</a:t>
            </a:r>
          </a:p>
          <a:p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21F49-1113-35DB-FB7E-B38FC4D45A4E}"/>
              </a:ext>
            </a:extLst>
          </p:cNvPr>
          <p:cNvSpPr txBox="1"/>
          <p:nvPr/>
        </p:nvSpPr>
        <p:spPr>
          <a:xfrm>
            <a:off x="901700" y="1343438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5A5D6-4652-0F99-C152-A7646EBAB3DB}"/>
              </a:ext>
            </a:extLst>
          </p:cNvPr>
          <p:cNvSpPr txBox="1"/>
          <p:nvPr/>
        </p:nvSpPr>
        <p:spPr>
          <a:xfrm>
            <a:off x="901700" y="1664854"/>
            <a:ext cx="900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t">
              <a:spcBef>
                <a:spcPts val="0"/>
              </a:spcBef>
              <a:spcAft>
                <a:spcPts val="0"/>
              </a:spcAft>
            </a:pPr>
            <a:r>
              <a:rPr lang="en-A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Amazon</a:t>
            </a:r>
          </a:p>
          <a:p>
            <a:pPr algn="l" rtl="0" fontAlgn="t">
              <a:spcBef>
                <a:spcPts val="0"/>
              </a:spcBef>
              <a:spcAft>
                <a:spcPts val="0"/>
              </a:spcAft>
            </a:pPr>
            <a:r>
              <a:rPr lang="en-AU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https://aws.amazon.com/blogs/quantum-computing/optimization-of-robot-trajectory-planning-with-nature-inspired-and-hybrid-quantum-algorithms/</a:t>
            </a:r>
            <a:endParaRPr lang="en-AU" sz="18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 fontAlgn="t"/>
            <a:r>
              <a:rPr lang="en-US" dirty="0"/>
              <a:t>NASA</a:t>
            </a:r>
          </a:p>
          <a:p>
            <a:r>
              <a:rPr lang="en-US" dirty="0">
                <a:hlinkClick r:id="rId3"/>
              </a:rPr>
              <a:t>https://ai.jpl.nasa.gov/</a:t>
            </a:r>
            <a:endParaRPr lang="en-US" dirty="0"/>
          </a:p>
          <a:p>
            <a:r>
              <a:rPr lang="en-US" dirty="0"/>
              <a:t>Airbus</a:t>
            </a:r>
          </a:p>
          <a:p>
            <a:r>
              <a:rPr lang="en-US" dirty="0">
                <a:hlinkClick r:id="rId4"/>
              </a:rPr>
              <a:t>https://www.airbus.com/en/innovation/digital-transformation/artificial-intelligence</a:t>
            </a:r>
            <a:endParaRPr lang="en-US" dirty="0"/>
          </a:p>
          <a:p>
            <a:r>
              <a:rPr lang="en-AU" dirty="0"/>
              <a:t>J.P. Morgan AI Research</a:t>
            </a:r>
            <a:endParaRPr lang="en-US" dirty="0"/>
          </a:p>
          <a:p>
            <a:r>
              <a:rPr lang="en-US" dirty="0"/>
              <a:t>IBM….</a:t>
            </a:r>
          </a:p>
        </p:txBody>
      </p:sp>
    </p:spTree>
    <p:extLst>
      <p:ext uri="{BB962C8B-B14F-4D97-AF65-F5344CB8AC3E}">
        <p14:creationId xmlns:p14="http://schemas.microsoft.com/office/powerpoint/2010/main" val="32837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462" y="1072055"/>
            <a:ext cx="100741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 of today’s workshop: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Question 1:  State Model</a:t>
            </a:r>
          </a:p>
          <a:p>
            <a:endParaRPr lang="en-US" sz="2800" dirty="0"/>
          </a:p>
          <a:p>
            <a:r>
              <a:rPr lang="en-US" sz="2800" dirty="0"/>
              <a:t>Question 2:  Blind Search </a:t>
            </a:r>
            <a:r>
              <a:rPr lang="en-US" altLang="zh-CN" sz="2800" dirty="0"/>
              <a:t>Algorithm</a:t>
            </a:r>
            <a:r>
              <a:rPr lang="en-US" sz="2800" dirty="0"/>
              <a:t>: BFS, DFS, ID  </a:t>
            </a:r>
          </a:p>
        </p:txBody>
      </p:sp>
    </p:spTree>
    <p:extLst>
      <p:ext uri="{BB962C8B-B14F-4D97-AF65-F5344CB8AC3E}">
        <p14:creationId xmlns:p14="http://schemas.microsoft.com/office/powerpoint/2010/main" val="114067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707" y="576776"/>
            <a:ext cx="7202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Blind Search Algorithms :</a:t>
            </a:r>
          </a:p>
          <a:p>
            <a:endParaRPr lang="en-US" dirty="0"/>
          </a:p>
          <a:p>
            <a:r>
              <a:rPr lang="en-US" sz="2000" dirty="0"/>
              <a:t>Only use the basic ingredients for general search algorithms. </a:t>
            </a:r>
            <a:endParaRPr lang="en-US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14" y="1772529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Depth First Search (DFS)</a:t>
            </a:r>
          </a:p>
          <a:p>
            <a:r>
              <a:rPr lang="en-US" sz="2000" i="1" dirty="0"/>
              <a:t>Breadth-first search (</a:t>
            </a:r>
            <a:r>
              <a:rPr lang="en-US" sz="2000" i="1" dirty="0" err="1"/>
              <a:t>BrFS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Uniform Cost (</a:t>
            </a:r>
            <a:r>
              <a:rPr lang="en-US" sz="2000" i="1" dirty="0" err="1"/>
              <a:t>Dijkstra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Iterative Deepening (ID) </a:t>
            </a:r>
            <a:endParaRPr lang="en-US" sz="2000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07" y="3560515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214" y="4696836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i="1" dirty="0"/>
              <a:t>Hill </a:t>
            </a:r>
            <a:r>
              <a:rPr lang="en-US" sz="2000" i="1" dirty="0" err="1"/>
              <a:t>Climbling</a:t>
            </a:r>
            <a:endParaRPr lang="en-US" sz="2000" i="1" dirty="0"/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0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964" y="1129553"/>
            <a:ext cx="216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Properties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9176" y="2097741"/>
            <a:ext cx="975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Optimality</a:t>
            </a:r>
          </a:p>
          <a:p>
            <a:r>
              <a:rPr lang="en-US" sz="2000" dirty="0"/>
              <a:t>Are the returned solutions guaranteed to be optimal?</a:t>
            </a:r>
          </a:p>
          <a:p>
            <a:endParaRPr lang="en-US" dirty="0"/>
          </a:p>
          <a:p>
            <a:r>
              <a:rPr lang="en-US" sz="2800" b="1" dirty="0"/>
              <a:t>Completeness</a:t>
            </a:r>
          </a:p>
          <a:p>
            <a:r>
              <a:rPr lang="en-US" sz="2000" dirty="0"/>
              <a:t>Is the strategy guaranteed to find a solution when there is one?</a:t>
            </a:r>
          </a:p>
          <a:p>
            <a:endParaRPr lang="en-US" sz="2000" dirty="0"/>
          </a:p>
          <a:p>
            <a:r>
              <a:rPr lang="en-US" altLang="zh-CN" sz="2800" b="1" dirty="0"/>
              <a:t>Sound</a:t>
            </a:r>
          </a:p>
          <a:p>
            <a:r>
              <a:rPr lang="en-US" sz="2000" dirty="0"/>
              <a:t>Is the algorithm guaranteed to return correct answers?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55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" y="197933"/>
            <a:ext cx="10849646" cy="6383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4533" y="81280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initial </a:t>
            </a:r>
            <a:r>
              <a:rPr lang="en-US" altLang="zh-CN" dirty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40593" y="755600"/>
            <a:ext cx="491067" cy="491066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40593" y="3251199"/>
            <a:ext cx="491067" cy="508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1660" y="33898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goal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5756" y="1158799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863" y="1275733"/>
            <a:ext cx="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6266" y="1208001"/>
            <a:ext cx="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1823" y="2119665"/>
            <a:ext cx="14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4066" y="2304331"/>
            <a:ext cx="4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1195" y="2119665"/>
            <a:ext cx="1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3623" y="2997200"/>
            <a:ext cx="2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3867" y="2997200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02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4" y="535521"/>
            <a:ext cx="174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/>
              <a:t>1.</a:t>
            </a:r>
            <a:r>
              <a:rPr lang="en-US" sz="4400" b="1"/>
              <a:t>BFS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071" y="91470"/>
            <a:ext cx="3086929" cy="4078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441" y="4593081"/>
            <a:ext cx="211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s7, 12, 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368" y="5485545"/>
            <a:ext cx="627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BFS:   s1 -&gt; s3 -&gt; s7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7377" y="889464"/>
            <a:ext cx="338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/>
              <a:t>n3 = ⟨</a:t>
            </a:r>
            <a:r>
              <a:rPr lang="en-US" sz="2400" b="1" dirty="0"/>
              <a:t> </a:t>
            </a:r>
            <a:r>
              <a:rPr lang="mr-IN" sz="2400" b="1" dirty="0"/>
              <a:t>s3, </a:t>
            </a:r>
            <a:r>
              <a:rPr lang="mr-IN" sz="2400" b="1" dirty="0" err="1"/>
              <a:t>g</a:t>
            </a:r>
            <a:r>
              <a:rPr lang="mr-IN" sz="2400" b="1" dirty="0"/>
              <a:t>(</a:t>
            </a:r>
            <a:r>
              <a:rPr lang="mr-IN" sz="2400" b="1" dirty="0" err="1"/>
              <a:t>n</a:t>
            </a:r>
            <a:r>
              <a:rPr lang="mr-IN" sz="2400" b="1" dirty="0"/>
              <a:t>), </a:t>
            </a:r>
            <a:r>
              <a:rPr lang="mr-IN" sz="2400" b="1" dirty="0" err="1"/>
              <a:t>n</a:t>
            </a:r>
            <a:r>
              <a:rPr lang="mr-IN" sz="2400" b="1" baseline="-25000" dirty="0" err="1"/>
              <a:t>parent</a:t>
            </a:r>
            <a:r>
              <a:rPr lang="en-US" sz="2400" b="1" baseline="-25000" dirty="0"/>
              <a:t> </a:t>
            </a:r>
            <a:r>
              <a:rPr lang="mr-IN" sz="2400" b="1" dirty="0"/>
              <a:t>⟩ </a:t>
            </a:r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18583" y="25925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8583" y="2969915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18583" y="33784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22888" y="4135415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1694" y="1813981"/>
            <a:ext cx="482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905" y="5842354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9368" y="6125648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 will be optimal if the costs are uniform, e.g. all costs are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9441" y="377860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n4 = &lt; s4, 1, n1 &gt;</a:t>
            </a:r>
          </a:p>
        </p:txBody>
      </p:sp>
    </p:spTree>
    <p:extLst>
      <p:ext uri="{BB962C8B-B14F-4D97-AF65-F5344CB8AC3E}">
        <p14:creationId xmlns:p14="http://schemas.microsoft.com/office/powerpoint/2010/main" val="13664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29" grpId="0"/>
      <p:bldP spid="30" grpId="0"/>
      <p:bldP spid="34" grpId="0"/>
      <p:bldP spid="39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19" y="244562"/>
            <a:ext cx="3546881" cy="46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7" y="609599"/>
            <a:ext cx="170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DFS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2008094"/>
            <a:ext cx="6938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Any one of 3 possible solutions:</a:t>
            </a:r>
          </a:p>
          <a:p>
            <a:endParaRPr lang="en-US" sz="2800" dirty="0"/>
          </a:p>
          <a:p>
            <a:r>
              <a:rPr lang="en-US" sz="2800" dirty="0"/>
              <a:t>s1 -&gt; s2 -&gt; s5 -&gt; s7          cost = 2 + 2 + 3  = 7</a:t>
            </a:r>
          </a:p>
          <a:p>
            <a:endParaRPr lang="en-US" sz="2800" dirty="0"/>
          </a:p>
          <a:p>
            <a:r>
              <a:rPr lang="en-US" sz="2800" dirty="0"/>
              <a:t>s1 -&gt; s3 -&gt; s7                   cost = 2 + 10 = 12</a:t>
            </a:r>
          </a:p>
          <a:p>
            <a:endParaRPr lang="en-US" sz="2800" dirty="0"/>
          </a:p>
          <a:p>
            <a:r>
              <a:rPr lang="en-US" sz="2800" dirty="0"/>
              <a:t>s1 -&gt; s4 -&gt; s6 -&gt; s7          cost = 1 + 1 + 4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247" y="5514858"/>
            <a:ext cx="634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DFS can not guarantee optimality </a:t>
            </a:r>
          </a:p>
        </p:txBody>
      </p:sp>
    </p:spTree>
    <p:extLst>
      <p:ext uri="{BB962C8B-B14F-4D97-AF65-F5344CB8AC3E}">
        <p14:creationId xmlns:p14="http://schemas.microsoft.com/office/powerpoint/2010/main" val="13676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1387</Words>
  <Application>Microsoft Macintosh PowerPoint</Application>
  <PresentationFormat>Widescreen</PresentationFormat>
  <Paragraphs>256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COMP90054 AI Planning for Autonomy Workshop - 1</vt:lpstr>
      <vt:lpstr>Chao Lei</vt:lpstr>
      <vt:lpstr>Why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Workshop - 1</dc:title>
  <dc:creator>Name</dc:creator>
  <cp:lastModifiedBy>Chao Lei</cp:lastModifiedBy>
  <cp:revision>309</cp:revision>
  <dcterms:created xsi:type="dcterms:W3CDTF">2018-07-24T17:07:27Z</dcterms:created>
  <dcterms:modified xsi:type="dcterms:W3CDTF">2024-08-01T12:14:50Z</dcterms:modified>
</cp:coreProperties>
</file>