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9" r:id="rId4"/>
    <p:sldId id="281" r:id="rId5"/>
    <p:sldId id="282" r:id="rId6"/>
    <p:sldId id="262" r:id="rId7"/>
    <p:sldId id="265" r:id="rId8"/>
    <p:sldId id="260" r:id="rId9"/>
    <p:sldId id="276" r:id="rId10"/>
    <p:sldId id="263" r:id="rId11"/>
    <p:sldId id="258" r:id="rId12"/>
    <p:sldId id="279" r:id="rId13"/>
    <p:sldId id="278" r:id="rId14"/>
    <p:sldId id="267" r:id="rId15"/>
    <p:sldId id="269" r:id="rId16"/>
    <p:sldId id="268" r:id="rId17"/>
    <p:sldId id="270" r:id="rId18"/>
    <p:sldId id="272" r:id="rId19"/>
    <p:sldId id="271" r:id="rId20"/>
    <p:sldId id="274" r:id="rId21"/>
    <p:sldId id="275" r:id="rId22"/>
    <p:sldId id="280" r:id="rId23"/>
    <p:sldId id="283" r:id="rId24"/>
    <p:sldId id="285" r:id="rId25"/>
    <p:sldId id="284" r:id="rId26"/>
    <p:sldId id="286" r:id="rId27"/>
    <p:sldId id="287" r:id="rId28"/>
    <p:sldId id="290" r:id="rId29"/>
    <p:sldId id="288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2"/>
    <p:restoredTop sz="67437"/>
  </p:normalViewPr>
  <p:slideViewPr>
    <p:cSldViewPr snapToGrid="0" snapToObjects="1">
      <p:cViewPr varScale="1">
        <p:scale>
          <a:sx n="106" d="100"/>
          <a:sy n="106" d="100"/>
        </p:scale>
        <p:origin x="2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2BDA-5E1A-5744-8C6F-2D348D5AE91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03F9-38FC-0C4A-B872-73A4283C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0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Absolute</a:t>
            </a:r>
            <a:r>
              <a:rPr lang="en-US" altLang="zh-CN" baseline="0" dirty="0"/>
              <a:t> value of </a:t>
            </a:r>
            <a:r>
              <a:rPr lang="en-US" altLang="zh-CN" dirty="0"/>
              <a:t>G’s power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2907-F756-264C-A15F-D6A6FF5678C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57206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Workshop2</a:t>
            </a:r>
          </a:p>
        </p:txBody>
      </p:sp>
    </p:spTree>
    <p:extLst>
      <p:ext uri="{BB962C8B-B14F-4D97-AF65-F5344CB8AC3E}">
        <p14:creationId xmlns:p14="http://schemas.microsoft.com/office/powerpoint/2010/main" val="141797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Properties of Heuristic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consistent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admissible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goal-aware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safe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980" y="1437799"/>
            <a:ext cx="1010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Dominate between two heuristics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887" y="2390033"/>
                <a:ext cx="842468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For h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(s) and h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(s)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We know h*(s)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h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(s)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h</a:t>
                </a:r>
                <a:r>
                  <a:rPr lang="en-US" sz="2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(s) for all 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S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87" y="2390033"/>
                <a:ext cx="8424681" cy="1384995"/>
              </a:xfrm>
              <a:prstGeom prst="rect">
                <a:avLst/>
              </a:prstGeom>
              <a:blipFill>
                <a:blip r:embed="rId3"/>
                <a:stretch>
                  <a:fillRect l="-1504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9" y="1600200"/>
            <a:ext cx="6384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A*</a:t>
            </a:r>
          </a:p>
          <a:p>
            <a:endParaRPr lang="en-US" sz="2800" dirty="0"/>
          </a:p>
          <a:p>
            <a:r>
              <a:rPr lang="en-US" sz="2800" dirty="0"/>
              <a:t>Weighted A* (WA*)</a:t>
            </a:r>
          </a:p>
          <a:p>
            <a:endParaRPr lang="en-US" sz="2800" dirty="0"/>
          </a:p>
          <a:p>
            <a:r>
              <a:rPr lang="en-US" sz="2800" dirty="0"/>
              <a:t>Greedy Best-First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7372" y="571499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Structure: priority queue</a:t>
            </a:r>
          </a:p>
          <a:p>
            <a:r>
              <a:rPr lang="en-US" sz="2400" b="1" dirty="0"/>
              <a:t>ordered by f(s)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7372" y="1600200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 (s)= g(n) + h(s)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7372" y="2428846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f(s) = g(n) + w*h(s)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7372" y="3323749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f(s) = h(s)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099" y="4914901"/>
            <a:ext cx="764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f-value is used in priority queue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g-value is the accumulated cost from initial state to current state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h-value is the </a:t>
            </a:r>
            <a:r>
              <a:rPr lang="en-US" altLang="zh-CN" sz="2000" b="1" dirty="0">
                <a:solidFill>
                  <a:srgbClr val="FF0000"/>
                </a:solidFill>
              </a:rPr>
              <a:t>heuristic value of that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Heuristic Search Algorithms :</a:t>
            </a:r>
          </a:p>
          <a:p>
            <a:endParaRPr lang="en-US" dirty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A* </a:t>
            </a:r>
          </a:p>
          <a:p>
            <a:r>
              <a:rPr lang="en-US" sz="2000" i="1" dirty="0"/>
              <a:t>WA*</a:t>
            </a:r>
          </a:p>
          <a:p>
            <a:r>
              <a:rPr lang="en-US" sz="2000" dirty="0"/>
              <a:t>Enforced hill-climbing </a:t>
            </a:r>
          </a:p>
          <a:p>
            <a:r>
              <a:rPr lang="en-US" sz="2000" i="1" dirty="0"/>
              <a:t>Greedy Best First Search </a:t>
            </a:r>
            <a:endParaRPr lang="en-US" sz="2000" dirty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Most popular algorithm in optimal planning</a:t>
            </a: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most popular algorithms in satisficing planning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admissible, then we can guarantee the solution found by A* (that includes reopen in algorithm) is optimal </a:t>
            </a:r>
          </a:p>
          <a:p>
            <a:endParaRPr lang="en-US" altLang="zh-CN" b="1" dirty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admissible and consistent, then we can guarantee the solution found by A* (that didn’t include 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3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1047754"/>
            <a:ext cx="8835473" cy="20660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448752"/>
            <a:ext cx="6188764" cy="4572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91" y="3401786"/>
            <a:ext cx="5843251" cy="25418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5" y="1162050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1706217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2401" y="1795905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8266" y="1706217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6101" y="2841171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8537" y="3025837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6609" y="2841171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7687" y="385354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0788" y="3853543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0" y="1240683"/>
            <a:ext cx="5762622" cy="794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2467350"/>
            <a:ext cx="5802500" cy="576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 1</a:t>
            </a:r>
          </a:p>
        </p:txBody>
      </p:sp>
      <p:sp>
        <p:nvSpPr>
          <p:cNvPr id="5" name="Oval 4"/>
          <p:cNvSpPr/>
          <p:nvPr/>
        </p:nvSpPr>
        <p:spPr>
          <a:xfrm>
            <a:off x="6057900" y="2372873"/>
            <a:ext cx="881743" cy="765707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5" y="1730827"/>
            <a:ext cx="2759607" cy="361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771" y="718457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Calculate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h*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20" y="2390040"/>
            <a:ext cx="1140279" cy="295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056" y="2390040"/>
            <a:ext cx="679197" cy="295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5607" y="1866820"/>
            <a:ext cx="5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2744" y="1933738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h*(s)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718457"/>
            <a:ext cx="7772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96" y="1689817"/>
            <a:ext cx="5802500" cy="576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0" y="977192"/>
            <a:ext cx="5762622" cy="794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 1-1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1" y="2792184"/>
            <a:ext cx="1778000" cy="3075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418" y="2831853"/>
            <a:ext cx="1045029" cy="2995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4982" y="318407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0423" y="3516088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0424" y="38916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40423" y="42671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0424" y="464275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0422" y="500198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0422" y="537754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071" y="6201699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So, h1 is admissible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50" y="2792184"/>
            <a:ext cx="787827" cy="3075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143" y="2775855"/>
            <a:ext cx="957376" cy="30572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97" y="2792184"/>
            <a:ext cx="1045029" cy="29957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7400" y="3140523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72841" y="347254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2842" y="384809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2841" y="4223646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2842" y="459920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2840" y="49584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2840" y="533399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8950" y="6204004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</a:t>
            </a:r>
            <a:r>
              <a:rPr lang="en-US" sz="2400" b="1">
                <a:solidFill>
                  <a:srgbClr val="00B050"/>
                </a:solidFill>
              </a:rPr>
              <a:t>, h2 </a:t>
            </a:r>
            <a:r>
              <a:rPr lang="en-US" sz="2400" b="1" dirty="0">
                <a:solidFill>
                  <a:srgbClr val="00B050"/>
                </a:solidFill>
              </a:rPr>
              <a:t>is admissible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60" y="2715201"/>
            <a:ext cx="1037347" cy="31287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827" y="2766943"/>
            <a:ext cx="787827" cy="30750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355" y="2806611"/>
            <a:ext cx="1045029" cy="29957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57036" y="31622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62477" y="349431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62478" y="386986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62477" y="424541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62478" y="4620975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2476" y="498021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862476" y="535577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&lt;=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39273" y="6208128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So, h</a:t>
            </a:r>
            <a:r>
              <a:rPr lang="en-US" altLang="zh-CN" sz="2400" b="1" dirty="0">
                <a:solidFill>
                  <a:srgbClr val="00B050"/>
                </a:solidFill>
              </a:rPr>
              <a:t>3</a:t>
            </a:r>
            <a:r>
              <a:rPr lang="en-US" sz="2400" b="1" dirty="0">
                <a:solidFill>
                  <a:srgbClr val="00B050"/>
                </a:solidFill>
              </a:rPr>
              <a:t> is admissible</a:t>
            </a:r>
          </a:p>
        </p:txBody>
      </p:sp>
    </p:spTree>
    <p:extLst>
      <p:ext uri="{BB962C8B-B14F-4D97-AF65-F5344CB8AC3E}">
        <p14:creationId xmlns:p14="http://schemas.microsoft.com/office/powerpoint/2010/main" val="2395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1-</a:t>
            </a:r>
            <a:r>
              <a:rPr lang="en-US" altLang="zh-CN" sz="3200" b="1" dirty="0"/>
              <a:t>2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273629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Which</a:t>
            </a:r>
            <a:r>
              <a:rPr lang="zh-CN" altLang="en-US" sz="2800" dirty="0"/>
              <a:t> </a:t>
            </a:r>
            <a:r>
              <a:rPr lang="en-US" altLang="zh-CN" sz="2800" dirty="0"/>
              <a:t>heuristics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consistent?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59" y="1796849"/>
            <a:ext cx="8002291" cy="471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35" y="2791783"/>
            <a:ext cx="1778000" cy="3075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06" y="83041"/>
            <a:ext cx="4469494" cy="177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5" y="2354037"/>
            <a:ext cx="2755899" cy="3640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5" y="2898204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2781" y="298789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8646" y="2898204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481" y="4033158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8917" y="4217824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6989" y="4033158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067" y="504553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1168" y="5045530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1636" y="254656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453" y="3522122"/>
            <a:ext cx="15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9779" y="352212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0915" y="3522122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38" y="4537637"/>
            <a:ext cx="2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7930" y="4543080"/>
            <a:ext cx="2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9779" y="541486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999" y="2731235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s2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94614" y="3082870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362514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79778" y="3120969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0164" y="3663242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81906" y="3120968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2292" y="366324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79033" y="2762013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&lt;=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0439" y="4353229"/>
            <a:ext cx="290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h(s3)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s3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900053" y="470486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20439" y="524713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885217" y="4742963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05603" y="528523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587345" y="4742962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07731" y="528523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84472" y="4384007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&lt;=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9511" y="6017186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 </a:t>
            </a:r>
            <a:r>
              <a:rPr lang="en-US" sz="2800" b="1"/>
              <a:t>h1 is </a:t>
            </a:r>
            <a:r>
              <a:rPr lang="en-US" sz="2800" b="1" dirty="0"/>
              <a:t>consistent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90855" y="5216359"/>
            <a:ext cx="224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and so on</a:t>
            </a:r>
            <a:r>
              <a:rPr lang="mr-IN" sz="2800" b="1" dirty="0">
                <a:solidFill>
                  <a:srgbClr val="00B050"/>
                </a:solidFill>
              </a:rPr>
              <a:t>…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mr-IN" sz="2800" b="1" dirty="0">
                <a:solidFill>
                  <a:srgbClr val="00B050"/>
                </a:solidFill>
              </a:rPr>
              <a:t>…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9" grpId="0"/>
      <p:bldP spid="31" grpId="0"/>
      <p:bldP spid="32" grpId="0"/>
      <p:bldP spid="49" grpId="0"/>
      <p:bldP spid="51" grpId="0"/>
      <p:bldP spid="53" grpId="0"/>
      <p:bldP spid="55" grpId="0"/>
      <p:bldP spid="56" grpId="0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3" y="1306284"/>
            <a:ext cx="787827" cy="3075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6" y="1289955"/>
            <a:ext cx="1078090" cy="30572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28825" y="3823978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</a:t>
            </a:r>
            <a:r>
              <a:rPr lang="en-US" altLang="zh-CN" sz="2800" b="1" dirty="0"/>
              <a:t>2</a:t>
            </a:r>
            <a:r>
              <a:rPr lang="en-US" sz="2800" b="1" dirty="0"/>
              <a:t> is </a:t>
            </a:r>
            <a:r>
              <a:rPr lang="en-US" altLang="zh-CN" sz="2800" b="1" dirty="0"/>
              <a:t>also</a:t>
            </a:r>
            <a:r>
              <a:rPr lang="zh-CN" altLang="en-US" sz="2800" b="1" dirty="0"/>
              <a:t> </a:t>
            </a:r>
            <a:r>
              <a:rPr lang="en-US" sz="2800" b="1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05486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732" y="1259441"/>
            <a:ext cx="91140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Objectives:</a:t>
            </a:r>
          </a:p>
          <a:p>
            <a:endParaRPr lang="en-US" dirty="0"/>
          </a:p>
          <a:p>
            <a:r>
              <a:rPr lang="en-US" sz="2400" dirty="0"/>
              <a:t>1. Properties of Heuristic Functions </a:t>
            </a:r>
            <a:endParaRPr lang="en-US" sz="2400" dirty="0">
              <a:effectLst/>
            </a:endParaRPr>
          </a:p>
          <a:p>
            <a:r>
              <a:rPr lang="en-US" sz="2400" dirty="0"/>
              <a:t>2. Execution of Heuristic Search Algorithms</a:t>
            </a:r>
          </a:p>
          <a:p>
            <a:r>
              <a:rPr lang="en-US" sz="2400" dirty="0">
                <a:effectLst/>
              </a:rPr>
              <a:t>3. </a:t>
            </a:r>
            <a:r>
              <a:rPr lang="en-US" sz="2400">
                <a:effectLst/>
              </a:rPr>
              <a:t>State Model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3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04" y="772093"/>
            <a:ext cx="1037347" cy="3128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1" y="823835"/>
            <a:ext cx="787827" cy="307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77" y="824364"/>
            <a:ext cx="8002291" cy="471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9930" y="2012771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>
                <a:solidFill>
                  <a:srgbClr val="00B050"/>
                </a:solidFill>
              </a:rPr>
              <a:t>s1,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s2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39545" y="2364406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9931" y="29066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6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24709" y="2402505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5095" y="294477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26837" y="240250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7223" y="294477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3964" y="2043549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87600" y="4351672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 h3 is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19518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05132"/>
            <a:ext cx="4165600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2569" y="2266186"/>
            <a:ext cx="610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h* dominates all other admissible heuristics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98255" y="3197188"/>
            <a:ext cx="4795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h2 = h* and therefore dominates all other admissible heuristics.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h1(s1) &lt; h3(s1) and h3(s2) &lt; h1(s2) and therefore neither of h1 and h3 dominate each other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1-3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" y="1273629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Does any</a:t>
            </a:r>
            <a:r>
              <a:rPr lang="zh-CN" altLang="en-US" sz="2800" dirty="0"/>
              <a:t> </a:t>
            </a:r>
            <a:r>
              <a:rPr lang="en-US" altLang="zh-CN" sz="2800" dirty="0"/>
              <a:t>heuristic</a:t>
            </a:r>
            <a:r>
              <a:rPr lang="zh-CN" altLang="en-US" sz="2800" dirty="0"/>
              <a:t> </a:t>
            </a:r>
            <a:r>
              <a:rPr lang="en-US" altLang="zh-CN" sz="2800" dirty="0"/>
              <a:t>dominate any other?</a:t>
            </a:r>
            <a:r>
              <a:rPr lang="zh-CN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6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93" y="697422"/>
            <a:ext cx="2299607" cy="363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958" y="1555356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82264"/>
              </p:ext>
            </p:extLst>
          </p:nvPr>
        </p:nvGraphicFramePr>
        <p:xfrm>
          <a:off x="3178772" y="2805451"/>
          <a:ext cx="6485021" cy="2082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1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9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n0=&lt;S1,0,4,null&gt;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n1=&lt;s2,2,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dirty="0"/>
                        <a:t>,n0&gt;</a:t>
                      </a:r>
                    </a:p>
                    <a:p>
                      <a:pPr algn="ctr"/>
                      <a:r>
                        <a:rPr lang="en-US" dirty="0"/>
                        <a:t>n2=&lt;s3,2,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dirty="0"/>
                        <a:t>,n0,&gt;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n3=&lt;s4,1,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  <a:r>
                        <a:rPr lang="en-US" dirty="0"/>
                        <a:t>,n0,&gt;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n5=&lt;s6,2,4,n3&gt;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n1=&lt;s2,2,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dirty="0"/>
                        <a:t>,n0&gt;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n2=&lt;s3,2,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dirty="0"/>
                        <a:t>,n0,&gt;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n0 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9FD265-FB6B-F457-3496-302F8C64F0BE}"/>
              </a:ext>
            </a:extLst>
          </p:cNvPr>
          <p:cNvSpPr txBox="1"/>
          <p:nvPr/>
        </p:nvSpPr>
        <p:spPr>
          <a:xfrm>
            <a:off x="3416968" y="890337"/>
            <a:ext cx="417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Priority Queue </a:t>
            </a:r>
            <a:r>
              <a:rPr lang="en-US" sz="1800" dirty="0"/>
              <a:t>ordered by </a:t>
            </a:r>
            <a:r>
              <a:rPr lang="en-US" sz="1800" b="1" dirty="0">
                <a:solidFill>
                  <a:srgbClr val="00B050"/>
                </a:solidFill>
              </a:rPr>
              <a:t>f (s)= g(s) + h(s)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</a:t>
            </a:r>
            <a:r>
              <a:rPr lang="en-US" sz="4000" b="1" dirty="0"/>
              <a:t>A*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2870" y="834989"/>
            <a:ext cx="6743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Priority Queue </a:t>
            </a:r>
            <a:r>
              <a:rPr lang="en-US" sz="2800" dirty="0"/>
              <a:t>ordered by </a:t>
            </a:r>
            <a:r>
              <a:rPr lang="en-US" sz="2800" b="1" dirty="0">
                <a:solidFill>
                  <a:srgbClr val="00B050"/>
                </a:solidFill>
              </a:rPr>
              <a:t>f (s)= g(s) + h(s)</a:t>
            </a:r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3743" y="4490357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Solution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found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A* is : s1 </a:t>
            </a:r>
            <a:r>
              <a:rPr lang="en-US" altLang="zh-CN" sz="2400" b="1" dirty="0">
                <a:sym typeface="Wingdings"/>
              </a:rPr>
              <a:t></a:t>
            </a:r>
            <a:r>
              <a:rPr lang="en-US" altLang="zh-CN" sz="2400" b="1" dirty="0"/>
              <a:t> s4</a:t>
            </a:r>
            <a:r>
              <a:rPr lang="en-US" altLang="zh-CN" sz="2400" b="1" dirty="0">
                <a:sym typeface="Wingdings"/>
              </a:rPr>
              <a:t> s6 s7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3743" y="5078186"/>
            <a:ext cx="39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solution is optimal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5812971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Since n6 is at a goal state and has the lowest admissible cost of any node in the open list</a:t>
            </a:r>
          </a:p>
          <a:p>
            <a:r>
              <a:rPr lang="en-US" dirty="0"/>
              <a:t>All other paths from any other open node must be longer.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1A236A-3A86-1BC7-6E4D-2D8C47BCC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21960"/>
              </p:ext>
            </p:extLst>
          </p:nvPr>
        </p:nvGraphicFramePr>
        <p:xfrm>
          <a:off x="3337560" y="1718653"/>
          <a:ext cx="5226127" cy="270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3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n6=&lt;s7,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dirty="0"/>
                        <a:t>,n4&gt;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n1=&lt;s2,2,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dirty="0"/>
                        <a:t>,n0&gt;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n2=&lt;s3,2,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dirty="0"/>
                        <a:t>,n0,&gt;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n6=&lt;s7,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dirty="0"/>
                        <a:t>,n4&gt;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n2=&lt;s3,2,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dirty="0"/>
                        <a:t>,n0,&gt;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n4=&lt;s5,4,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dirty="0"/>
                        <a:t>,n1,&gt;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5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n0 n3 n5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n0 n3 n5 n1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0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2.W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8" y="2309653"/>
            <a:ext cx="2299607" cy="363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0872" y="3014106"/>
          <a:ext cx="49965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2.W</a:t>
            </a:r>
            <a:r>
              <a:rPr lang="en-US" sz="4000" b="1" dirty="0"/>
              <a:t>A*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71923"/>
              </p:ext>
            </p:extLst>
          </p:nvPr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04757" y="3413880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Manhattan Grid</a:t>
            </a:r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4757" y="4131129"/>
            <a:ext cx="520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Moves: go up or down or left or right</a:t>
            </a:r>
          </a:p>
          <a:p>
            <a:r>
              <a:rPr lang="en-US" sz="2400" b="1" dirty="0"/>
              <a:t>                               one step</a:t>
            </a:r>
          </a:p>
        </p:txBody>
      </p:sp>
    </p:spTree>
    <p:extLst>
      <p:ext uri="{BB962C8B-B14F-4D97-AF65-F5344CB8AC3E}">
        <p14:creationId xmlns:p14="http://schemas.microsoft.com/office/powerpoint/2010/main" val="2550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7690"/>
              </p:ext>
            </p:extLst>
          </p:nvPr>
        </p:nvGraphicFramePr>
        <p:xfrm>
          <a:off x="1721757" y="1095215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356755" y="1895302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7348" y="1323581"/>
            <a:ext cx="160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up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6080"/>
              </p:ext>
            </p:extLst>
          </p:nvPr>
        </p:nvGraphicFramePr>
        <p:xfrm>
          <a:off x="6870708" y="1067998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702629" y="2022315"/>
            <a:ext cx="1551214" cy="546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49086" y="3706586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9086" y="440871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0357" y="3706586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8843" y="440871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77785" y="160340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07770" y="2327302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14061" y="271632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26738" y="159251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63014" y="270543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56715" y="195718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71562" y="3679369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471562" y="413654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12833" y="3679369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61319" y="413654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5259" y="4987584"/>
            <a:ext cx="459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dy</a:t>
            </a:r>
            <a:r>
              <a:rPr lang="zh-CN" altLang="en-US" sz="2400" dirty="0"/>
              <a:t> </a:t>
            </a:r>
            <a:r>
              <a:rPr lang="en-US" altLang="zh-CN" sz="2400" dirty="0"/>
              <a:t>is the shift on y-axis</a:t>
            </a:r>
          </a:p>
          <a:p>
            <a:r>
              <a:rPr lang="en-US" altLang="zh-CN" sz="2400" dirty="0"/>
              <a:t>dx</a:t>
            </a:r>
            <a:r>
              <a:rPr lang="zh-CN" altLang="en-US" sz="2400" dirty="0"/>
              <a:t> </a:t>
            </a:r>
            <a:r>
              <a:rPr lang="en-US" altLang="zh-CN" sz="2400" dirty="0"/>
              <a:t>is the shift on x-axis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438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Question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25142" y="2875947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Manhattan Grid</a:t>
            </a:r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8085" y="4107126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space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660" y="4142103"/>
            <a:ext cx="4394200" cy="444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760992" y="4465875"/>
            <a:ext cx="195942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1817" y="5144873"/>
            <a:ext cx="27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coordinates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6439" y="4187513"/>
            <a:ext cx="2495489" cy="357277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31928" y="4586603"/>
            <a:ext cx="440872" cy="4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25321" y="5161529"/>
            <a:ext cx="10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domain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06CA5-5FB6-5A87-7FD6-2DB1393B8A29}"/>
                  </a:ext>
                </a:extLst>
              </p:cNvPr>
              <p:cNvSpPr txBox="1"/>
              <p:nvPr/>
            </p:nvSpPr>
            <p:spPr>
              <a:xfrm>
                <a:off x="6485021" y="6196263"/>
                <a:ext cx="2361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V={(</a:t>
                </a:r>
                <a:r>
                  <a:rPr lang="en-US" dirty="0" err="1"/>
                  <a:t>x,y</a:t>
                </a:r>
                <a:r>
                  <a:rPr lang="en-US" dirty="0"/>
                  <a:t>)|  x,y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{0….m}}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06CA5-5FB6-5A87-7FD6-2DB1393B8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21" y="6196263"/>
                <a:ext cx="2361544" cy="369332"/>
              </a:xfrm>
              <a:prstGeom prst="rect">
                <a:avLst/>
              </a:prstGeom>
              <a:blipFill>
                <a:blip r:embed="rId5"/>
                <a:stretch>
                  <a:fillRect l="-2139" t="-6667" r="-10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BF193A6-C99C-9D36-EAA2-596D938E4B45}"/>
              </a:ext>
            </a:extLst>
          </p:cNvPr>
          <p:cNvSpPr txBox="1"/>
          <p:nvPr/>
        </p:nvSpPr>
        <p:spPr>
          <a:xfrm>
            <a:off x="8846565" y="6195581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visited</a:t>
            </a:r>
          </a:p>
        </p:txBody>
      </p:sp>
    </p:spTree>
    <p:extLst>
      <p:ext uri="{BB962C8B-B14F-4D97-AF65-F5344CB8AC3E}">
        <p14:creationId xmlns:p14="http://schemas.microsoft.com/office/powerpoint/2010/main" val="6640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485" y="702129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state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space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719294"/>
            <a:ext cx="439420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485" y="1371599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Applicable actions function</a:t>
            </a:r>
            <a:r>
              <a:rPr lang="zh-CN" altLang="en-US" sz="2000" b="1" dirty="0"/>
              <a:t> </a:t>
            </a:r>
            <a:r>
              <a:rPr lang="en-US" sz="2000" b="1" dirty="0"/>
              <a:t>A(s) for each state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322614"/>
            <a:ext cx="4820557" cy="1473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3066726"/>
            <a:ext cx="7336972" cy="5011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614" y="3106185"/>
            <a:ext cx="267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028" y="3912520"/>
            <a:ext cx="10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cost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0" y="3912520"/>
            <a:ext cx="1397000" cy="355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9D804-509E-7EAF-7329-CE0452DC9F15}"/>
                  </a:ext>
                </a:extLst>
              </p:cNvPr>
              <p:cNvSpPr txBox="1"/>
              <p:nvPr/>
            </p:nvSpPr>
            <p:spPr>
              <a:xfrm>
                <a:off x="1792705" y="5269832"/>
                <a:ext cx="36045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&lt;</a:t>
                </a:r>
                <a:r>
                  <a:rPr lang="en-US" sz="1800" b="1" dirty="0" err="1">
                    <a:solidFill>
                      <a:srgbClr val="FF0000"/>
                    </a:solidFill>
                  </a:rPr>
                  <a:t>x,y,V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’&gt; V’: remanning to be visited </a:t>
                </a:r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r>
                  <a:rPr lang="en-US" dirty="0"/>
                  <a:t>=&lt;0,0,G\{0,0}&gt;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G</a:t>
                </a:r>
                <a:r>
                  <a:rPr lang="en-US" dirty="0"/>
                  <a:t>=&lt;</a:t>
                </a:r>
                <a:r>
                  <a:rPr lang="en-US" dirty="0" err="1"/>
                  <a:t>x,y</a:t>
                </a:r>
                <a:r>
                  <a:rPr lang="en-US" dirty="0"/>
                  <a:t>, {}| </a:t>
                </a:r>
                <a:r>
                  <a:rPr lang="en-US" dirty="0" err="1"/>
                  <a:t>x,y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{0….m}&gt;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9D804-509E-7EAF-7329-CE0452DC9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05" y="5269832"/>
                <a:ext cx="3604577" cy="923330"/>
              </a:xfrm>
              <a:prstGeom prst="rect">
                <a:avLst/>
              </a:prstGeom>
              <a:blipFill>
                <a:blip r:embed="rId6"/>
                <a:stretch>
                  <a:fillRect l="-1408" t="-2703" r="-704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0185C3-6FCE-9BBA-0044-394C61EDF6E4}"/>
                  </a:ext>
                </a:extLst>
              </p:cNvPr>
              <p:cNvSpPr txBox="1"/>
              <p:nvPr/>
            </p:nvSpPr>
            <p:spPr>
              <a:xfrm>
                <a:off x="5833486" y="5269832"/>
                <a:ext cx="25514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&lt;</a:t>
                </a:r>
                <a:r>
                  <a:rPr lang="en-US" sz="1800" b="1" dirty="0" err="1">
                    <a:solidFill>
                      <a:srgbClr val="FF0000"/>
                    </a:solidFill>
                  </a:rPr>
                  <a:t>x,y,V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&gt; V: already visited</a:t>
                </a:r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r>
                  <a:rPr lang="en-US" dirty="0"/>
                  <a:t>=&lt;0,0,{0,0}&gt;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G</a:t>
                </a:r>
                <a:r>
                  <a:rPr lang="en-US" dirty="0"/>
                  <a:t>=&lt;</a:t>
                </a:r>
                <a:r>
                  <a:rPr lang="en-US" dirty="0" err="1"/>
                  <a:t>x,y</a:t>
                </a:r>
                <a:r>
                  <a:rPr lang="en-US" dirty="0"/>
                  <a:t>, V| G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0185C3-6FCE-9BBA-0044-394C61EDF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486" y="5269832"/>
                <a:ext cx="2551404" cy="923330"/>
              </a:xfrm>
              <a:prstGeom prst="rect">
                <a:avLst/>
              </a:prstGeom>
              <a:blipFill>
                <a:blip r:embed="rId7"/>
                <a:stretch>
                  <a:fillRect l="-1990" t="-2703" r="-149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/>
              <a:t>s</a:t>
            </a:r>
            <a:r>
              <a:rPr lang="en-US" sz="3200" baseline="-25000" dirty="0" err="1"/>
              <a:t>G</a:t>
            </a:r>
            <a:r>
              <a:rPr lang="en-US" sz="3200" baseline="-25000" dirty="0"/>
              <a:t> </a:t>
            </a:r>
            <a:r>
              <a:rPr lang="en-US" sz="3200" dirty="0"/>
              <a:t>⊆ S </a:t>
            </a:r>
          </a:p>
          <a:p>
            <a:r>
              <a:rPr lang="en-US" sz="3200" dirty="0"/>
              <a:t>• Applicable actions function A(s) for each state s ∈ S </a:t>
            </a:r>
          </a:p>
          <a:p>
            <a:r>
              <a:rPr lang="en-US" sz="3200" dirty="0"/>
              <a:t>• Transition function f (s, a) for s ∈ S and a ∈ A(s)</a:t>
            </a:r>
            <a:br>
              <a:rPr lang="en-US" sz="3200" dirty="0"/>
            </a:br>
            <a:r>
              <a:rPr lang="en-US" sz="3200" dirty="0"/>
              <a:t>• Cost of each action c(a, s) for s ∈ S and a ∈ A(s) </a:t>
            </a:r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State Model</a:t>
            </a:r>
          </a:p>
        </p:txBody>
      </p:sp>
    </p:spTree>
    <p:extLst>
      <p:ext uri="{BB962C8B-B14F-4D97-AF65-F5344CB8AC3E}">
        <p14:creationId xmlns:p14="http://schemas.microsoft.com/office/powerpoint/2010/main" val="102267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29985"/>
            <a:ext cx="103251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6913" y="4925785"/>
            <a:ext cx="24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Approx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60" y="4449536"/>
            <a:ext cx="6235700" cy="34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88028" y="5026479"/>
                <a:ext cx="4321056" cy="124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approx.   m</a:t>
                </a:r>
                <a:r>
                  <a:rPr lang="en-US" sz="28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· 2</a:t>
                </a:r>
                <a:r>
                  <a:rPr lang="en-US" sz="2800" b="1" baseline="30000" dirty="0">
                    <a:solidFill>
                      <a:srgbClr val="FF0000"/>
                    </a:solidFill>
                  </a:rPr>
                  <a:t>|G|</a:t>
                </a:r>
              </a:p>
              <a:p>
                <a:endParaRPr lang="en-US" sz="2800" b="1" baseline="30000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&lt;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x,y,V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’&gt; x=m, y=m, </a:t>
                </a:r>
                <a:r>
                  <a:rPr lang="en-US" sz="2800" dirty="0">
                    <a:solidFill>
                      <a:srgbClr val="C00000"/>
                    </a:solidFill>
                  </a:rPr>
                  <a:t>V’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r>
                      <a:rPr lang="en-AU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5026479"/>
                <a:ext cx="4321056" cy="1241365"/>
              </a:xfrm>
              <a:prstGeom prst="rect">
                <a:avLst/>
              </a:prstGeom>
              <a:blipFill>
                <a:blip r:embed="rId5"/>
                <a:stretch>
                  <a:fillRect l="-2933" t="-6122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6E66DD-1325-87D6-58A3-15F62CCE560B}"/>
                  </a:ext>
                </a:extLst>
              </p:cNvPr>
              <p:cNvSpPr txBox="1"/>
              <p:nvPr/>
            </p:nvSpPr>
            <p:spPr>
              <a:xfrm>
                <a:off x="6671796" y="4902153"/>
                <a:ext cx="4321056" cy="210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approx.   m</a:t>
                </a:r>
                <a:r>
                  <a:rPr lang="en-US" sz="28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· 2</a:t>
                </a:r>
                <a:r>
                  <a:rPr lang="en-US" sz="2800" b="1" baseline="30000" dirty="0">
                    <a:solidFill>
                      <a:srgbClr val="FF0000"/>
                    </a:solidFill>
                  </a:rPr>
                  <a:t>m*m</a:t>
                </a:r>
              </a:p>
              <a:p>
                <a:endParaRPr lang="en-US" sz="2800" b="1" baseline="30000" dirty="0">
                  <a:solidFill>
                    <a:srgbClr val="FF0000"/>
                  </a:solidFill>
                </a:endParaRPr>
              </a:p>
              <a:p>
                <a:r>
                  <a:rPr lang="en-US" sz="2800" b="1" dirty="0">
                    <a:solidFill>
                      <a:srgbClr val="FF0000"/>
                    </a:solidFill>
                  </a:rPr>
                  <a:t>&lt;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x,y,V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&gt; x=m, y=m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, </a:t>
                </a:r>
                <a:r>
                  <a:rPr lang="en-US" sz="2800" dirty="0">
                    <a:solidFill>
                      <a:srgbClr val="C00000"/>
                    </a:solidFill>
                  </a:rPr>
                  <a:t>V={(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x,y</a:t>
                </a:r>
                <a:r>
                  <a:rPr lang="en-US" sz="2800" dirty="0">
                    <a:solidFill>
                      <a:srgbClr val="C00000"/>
                    </a:solidFill>
                  </a:rPr>
                  <a:t>)|  x,y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{0….m}}</a:t>
                </a:r>
              </a:p>
              <a:p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6E66DD-1325-87D6-58A3-15F62CCE5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96" y="4902153"/>
                <a:ext cx="4321056" cy="2103140"/>
              </a:xfrm>
              <a:prstGeom prst="rect">
                <a:avLst/>
              </a:prstGeom>
              <a:blipFill>
                <a:blip r:embed="rId6"/>
                <a:stretch>
                  <a:fillRect l="-2933" t="-2994" r="-3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2" y="4341585"/>
            <a:ext cx="4686300" cy="33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622" y="5023757"/>
            <a:ext cx="457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285467"/>
            <a:ext cx="9192985" cy="6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3" y="1600200"/>
            <a:ext cx="9762267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201085"/>
            <a:ext cx="8915399" cy="62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68" y="1028700"/>
            <a:ext cx="985491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1077685"/>
            <a:ext cx="44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Heuristic Function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2269671"/>
            <a:ext cx="1009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Heuristic searches require a </a:t>
            </a:r>
            <a:r>
              <a:rPr lang="en-US" sz="2400" b="1" dirty="0">
                <a:solidFill>
                  <a:srgbClr val="FF0000"/>
                </a:solidFill>
              </a:rPr>
              <a:t>heuristic function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estimate remaining cost</a:t>
            </a:r>
            <a:r>
              <a:rPr lang="en-US" sz="2400" dirty="0"/>
              <a:t>.</a:t>
            </a:r>
          </a:p>
          <a:p>
            <a:r>
              <a:rPr lang="en-US" sz="2400" dirty="0"/>
              <a:t>Its value </a:t>
            </a:r>
            <a:r>
              <a:rPr lang="en-US" sz="2400" b="1" dirty="0"/>
              <a:t>h(s)</a:t>
            </a:r>
            <a:r>
              <a:rPr lang="en-US" sz="2400" dirty="0"/>
              <a:t> for a state s is referred to as the state’s </a:t>
            </a:r>
            <a:r>
              <a:rPr lang="en-US" sz="2400" b="1" dirty="0"/>
              <a:t>heuristic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  <a:r>
              <a:rPr lang="en-US" sz="2400" dirty="0"/>
              <a:t>, or </a:t>
            </a:r>
            <a:r>
              <a:rPr lang="en-US" sz="2400" b="1" dirty="0"/>
              <a:t>h-value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Remaining Cost (h∗)</a:t>
            </a:r>
            <a:r>
              <a:rPr lang="en-US" sz="2400" b="1" dirty="0"/>
              <a:t> </a:t>
            </a:r>
            <a:r>
              <a:rPr lang="en-US" sz="2400" dirty="0"/>
              <a:t>: is the cost of an </a:t>
            </a:r>
            <a:r>
              <a:rPr lang="en-US" sz="2400" b="1" dirty="0">
                <a:solidFill>
                  <a:srgbClr val="FF0000"/>
                </a:solidFill>
              </a:rPr>
              <a:t>optimal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plan</a:t>
            </a:r>
            <a:r>
              <a:rPr lang="en-US" sz="2400" dirty="0"/>
              <a:t> for s, or ∞ if there exists no plan for s, it is the perfect heuristic for a planning task</a:t>
            </a:r>
          </a:p>
        </p:txBody>
      </p:sp>
    </p:spTree>
    <p:extLst>
      <p:ext uri="{BB962C8B-B14F-4D97-AF65-F5344CB8AC3E}">
        <p14:creationId xmlns:p14="http://schemas.microsoft.com/office/powerpoint/2010/main" val="50259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2" y="1052287"/>
            <a:ext cx="9372597" cy="967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72" y="2598964"/>
            <a:ext cx="10782772" cy="1610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72" y="4919434"/>
            <a:ext cx="9389836" cy="8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1034</Words>
  <Application>Microsoft Macintosh PowerPoint</Application>
  <PresentationFormat>Widescreen</PresentationFormat>
  <Paragraphs>213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COMP90054 AI Planning for Autonomy    Workshop2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Workshop2</dc:title>
  <dc:creator>Name</dc:creator>
  <cp:lastModifiedBy>Chao Lei</cp:lastModifiedBy>
  <cp:revision>182</cp:revision>
  <dcterms:created xsi:type="dcterms:W3CDTF">2018-07-31T11:53:33Z</dcterms:created>
  <dcterms:modified xsi:type="dcterms:W3CDTF">2025-03-18T08:47:45Z</dcterms:modified>
</cp:coreProperties>
</file>