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76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8" r:id="rId12"/>
    <p:sldId id="269" r:id="rId13"/>
    <p:sldId id="270" r:id="rId14"/>
    <p:sldId id="267" r:id="rId15"/>
    <p:sldId id="277" r:id="rId16"/>
    <p:sldId id="272" r:id="rId17"/>
    <p:sldId id="273" r:id="rId18"/>
    <p:sldId id="274" r:id="rId19"/>
    <p:sldId id="279" r:id="rId20"/>
    <p:sldId id="278" r:id="rId21"/>
    <p:sldId id="271" r:id="rId22"/>
    <p:sldId id="263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80680"/>
  </p:normalViewPr>
  <p:slideViewPr>
    <p:cSldViewPr snapToGrid="0" snapToObjects="1">
      <p:cViewPr varScale="1">
        <p:scale>
          <a:sx n="102" d="100"/>
          <a:sy n="102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CA93-D973-6647-B74A-86F5895BDE7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9A21F-BAA6-4845-A19D-4A279AF0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baseline="0" dirty="0"/>
              <a:t>4 operators here, we can also define this problem using just 2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9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pickup(pick up from 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pickup(pick up from 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3F44-EABA-2C4D-A5F3-929427B9EC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5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6.wdp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5.wdp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ning_Domain_Definition_Langua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5.wdp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</a:t>
            </a:r>
            <a:r>
              <a:rPr lang="en-US" altLang="zh-CN" sz="4400" dirty="0"/>
              <a:t>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2553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140" y="2632362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69" y="869524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83" y="5105391"/>
            <a:ext cx="2815482" cy="4511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557651"/>
            <a:ext cx="3243917" cy="3756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unstack (x, 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2) Pick up from another block: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8070" y="4609560"/>
            <a:ext cx="3405563" cy="4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42 -0.14097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42 -0.14097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9363" y="1571409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63" y="522828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putdown (x)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3) Put down on table: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357" y="4618371"/>
            <a:ext cx="1856441" cy="402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190" y="5100701"/>
            <a:ext cx="3627550" cy="367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048" y="5512130"/>
            <a:ext cx="1614022" cy="4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28 0.1544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28 0.1544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6 0.15023 L 4.58333E-6 2.08167E-1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9308" y="876719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4587" y="2626456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88" y="-17186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stack (x, 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4) Put down on another block: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864" y="4548804"/>
            <a:ext cx="3224585" cy="5419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707" y="5045707"/>
            <a:ext cx="3745812" cy="475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1864" y="5370810"/>
            <a:ext cx="3224585" cy="4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3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9 0.01273 L -0.03321 0.1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00509 L -0.04205 0.136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0.12847 L 0.00495 0.00555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4432" y="2697933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3981" y="1963415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8703981" y="1228897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2860" y="1963415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779" y="371815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02" y="-316421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8588" y="1049604"/>
            <a:ext cx="46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350" y="1850504"/>
            <a:ext cx="3227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70" y="1228897"/>
            <a:ext cx="6835737" cy="4670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12" y="2003029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238" y="1948191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622" y="3753135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7238" y="3638317"/>
            <a:ext cx="3251200" cy="1676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975" y="5621811"/>
            <a:ext cx="49784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8961" y="419279"/>
            <a:ext cx="4424528" cy="4757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42" y="5512601"/>
            <a:ext cx="35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042" y="6037457"/>
            <a:ext cx="35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177" y="6130471"/>
            <a:ext cx="23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=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462" y="6203794"/>
            <a:ext cx="1869531" cy="2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5459" y="1846730"/>
            <a:ext cx="11026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Blocks-world can be modeled with only 2 actions instead of 4. </a:t>
            </a:r>
          </a:p>
          <a:p>
            <a:endParaRPr lang="en-US" sz="2400" dirty="0"/>
          </a:p>
          <a:p>
            <a:r>
              <a:rPr lang="en-US" sz="2400" dirty="0"/>
              <a:t>The robot can pick up a block and put it down on another block (or the table) </a:t>
            </a:r>
            <a:r>
              <a:rPr lang="en-US" sz="2400" b="1" dirty="0">
                <a:solidFill>
                  <a:srgbClr val="FF0000"/>
                </a:solidFill>
              </a:rPr>
              <a:t>in a single action</a:t>
            </a:r>
            <a:r>
              <a:rPr lang="en-US" sz="24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459" y="860611"/>
            <a:ext cx="4733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actions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459" y="3908611"/>
            <a:ext cx="10721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 </a:t>
            </a:r>
            <a:r>
              <a:rPr lang="en-US" sz="2400" b="1" dirty="0"/>
              <a:t>actions in total: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Move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(Block, </a:t>
            </a:r>
            <a:r>
              <a:rPr lang="en-US" sz="2400" b="1" dirty="0" err="1">
                <a:solidFill>
                  <a:srgbClr val="FF0000"/>
                </a:solidFill>
              </a:rPr>
              <a:t>FromTable</a:t>
            </a:r>
            <a:r>
              <a:rPr lang="en-US" sz="2400" b="1" dirty="0">
                <a:solidFill>
                  <a:srgbClr val="FF0000"/>
                </a:solidFill>
              </a:rPr>
              <a:t> ,</a:t>
            </a:r>
            <a:r>
              <a:rPr lang="en-US" sz="2400" b="1" dirty="0" err="1">
                <a:solidFill>
                  <a:srgbClr val="FF0000"/>
                </a:solidFill>
              </a:rPr>
              <a:t>ToBlock</a:t>
            </a:r>
            <a:r>
              <a:rPr lang="en-US" sz="2400" b="1" dirty="0">
                <a:solidFill>
                  <a:srgbClr val="FF0000"/>
                </a:solidFill>
              </a:rPr>
              <a:t>) and Move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(Block, </a:t>
            </a:r>
            <a:r>
              <a:rPr lang="en-US" sz="2400" b="1" dirty="0" err="1">
                <a:solidFill>
                  <a:srgbClr val="FF0000"/>
                </a:solidFill>
              </a:rPr>
              <a:t>FromBlock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ToTable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</a:p>
          <a:p>
            <a:endParaRPr lang="en-US" sz="2400" b="1" dirty="0"/>
          </a:p>
          <a:p>
            <a:r>
              <a:rPr lang="en-US" sz="2400" dirty="0"/>
              <a:t>You now no longer need to keep track of what the robot is holding or if the hand is empty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9602" y="2618038"/>
            <a:ext cx="924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2.PDDL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5" y="1597547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Objectives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223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612" y="573741"/>
            <a:ext cx="324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PDDL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0612" y="1757082"/>
            <a:ext cx="925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common language for writing STRIPS domain and problem sets is the Planning Domain Definition Language (</a:t>
            </a:r>
            <a:r>
              <a:rPr lang="en-US" sz="2800" b="1" dirty="0">
                <a:hlinkClick r:id="rId3"/>
              </a:rPr>
              <a:t>PDDL</a:t>
            </a:r>
            <a:r>
              <a:rPr lang="en-US" sz="2800" dirty="0"/>
              <a:t>).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12" y="3411818"/>
            <a:ext cx="8636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1" y="775956"/>
            <a:ext cx="4702362" cy="5547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658" y="775956"/>
            <a:ext cx="6006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PDDL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Travelling Salesman Problem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1.Domain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" y="3162445"/>
            <a:ext cx="572770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8400" y="2590271"/>
            <a:ext cx="1264024" cy="285305"/>
          </a:xfrm>
          <a:prstGeom prst="rect">
            <a:avLst/>
          </a:prstGeom>
          <a:solidFill>
            <a:srgbClr val="FF0000">
              <a:alpha val="6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2165" y="5466375"/>
            <a:ext cx="950259" cy="28687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62165" y="4895767"/>
            <a:ext cx="1577788" cy="28687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4404586"/>
            <a:ext cx="887506" cy="286870"/>
          </a:xfrm>
          <a:prstGeom prst="rect">
            <a:avLst/>
          </a:prstGeom>
          <a:solidFill>
            <a:srgbClr val="FF0000">
              <a:alpha val="6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658" y="775956"/>
            <a:ext cx="6006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PDDL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Travelling Salesman Problem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2.Problem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8" y="2937571"/>
            <a:ext cx="8331200" cy="307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07" y="775956"/>
            <a:ext cx="5801336" cy="52350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8107" y="1129553"/>
            <a:ext cx="2021540" cy="268941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1" y="2046296"/>
            <a:ext cx="658905" cy="24347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4220645"/>
            <a:ext cx="658905" cy="24347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5" y="440565"/>
            <a:ext cx="8859371" cy="60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144" y="1882144"/>
            <a:ext cx="924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Execution of Heuristic Search Algorithms (A*, WA*, Greedy Best First Search): Fill in the form</a:t>
            </a:r>
          </a:p>
          <a:p>
            <a:pPr marL="342900" indent="-342900">
              <a:buAutoNum type="arabicPeriod"/>
            </a:pPr>
            <a:r>
              <a:rPr lang="en-US" sz="2400" dirty="0"/>
              <a:t>4 Properties of Heuristic Search Algorithms and there relationship: safe, goal-aware, consistent, admissible.</a:t>
            </a:r>
          </a:p>
          <a:p>
            <a:pPr marL="342900" indent="-342900">
              <a:buAutoNum type="arabicPeriod"/>
            </a:pPr>
            <a:r>
              <a:rPr lang="en-US" sz="2400" dirty="0"/>
              <a:t>State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144" y="4650619"/>
            <a:ext cx="683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Reopen in A*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State Model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=&gt; </a:t>
            </a:r>
            <a:r>
              <a:rPr lang="en-US" sz="2400" dirty="0">
                <a:solidFill>
                  <a:srgbClr val="0070C0"/>
                </a:solidFill>
              </a:rPr>
              <a:t>Strips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Define Heuristic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987" y="611433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9536" y="1439200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536" y="4226395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2266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00" y="519953"/>
            <a:ext cx="9137323" cy="58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7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5270" y="3155576"/>
            <a:ext cx="8050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http://</a:t>
            </a:r>
            <a:r>
              <a:rPr lang="en-US" sz="3600" b="1" dirty="0" err="1"/>
              <a:t>editor.planning.domains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0965" y="1237129"/>
            <a:ext cx="507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PDDL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online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editor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244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2329" y="2940425"/>
            <a:ext cx="987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http</a:t>
            </a:r>
            <a:r>
              <a:rPr lang="en-US" sz="2800" b="1" dirty="0"/>
              <a:t>://</a:t>
            </a:r>
            <a:r>
              <a:rPr lang="en-US" sz="2800" b="1" dirty="0" err="1"/>
              <a:t>editor.planning.domains</a:t>
            </a:r>
            <a:r>
              <a:rPr lang="en-US" sz="2800" b="1" dirty="0"/>
              <a:t>/#</a:t>
            </a:r>
            <a:r>
              <a:rPr lang="en-US" sz="2800" b="1" dirty="0" err="1"/>
              <a:t>read_session</a:t>
            </a:r>
            <a:r>
              <a:rPr lang="en-US" sz="2800" b="1" dirty="0"/>
              <a:t>= TYXYMCQN8w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329" y="1649506"/>
            <a:ext cx="4858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Solution:</a:t>
            </a:r>
          </a:p>
          <a:p>
            <a:r>
              <a:rPr lang="en-US" sz="2400" dirty="0"/>
              <a:t>2 actions; 4 actions</a:t>
            </a:r>
          </a:p>
        </p:txBody>
      </p:sp>
    </p:spTree>
    <p:extLst>
      <p:ext uri="{BB962C8B-B14F-4D97-AF65-F5344CB8AC3E}">
        <p14:creationId xmlns:p14="http://schemas.microsoft.com/office/powerpoint/2010/main" val="117668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0" y="1531861"/>
            <a:ext cx="2397259" cy="31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9602" y="2868258"/>
            <a:ext cx="924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Strips</a:t>
            </a:r>
          </a:p>
          <a:p>
            <a:pPr marL="342900" indent="-342900">
              <a:buAutoNum type="arabicPeriod"/>
            </a:pPr>
            <a:r>
              <a:rPr lang="en-US" sz="2400" dirty="0"/>
              <a:t>PDDL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5" y="1597547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04994" y="2425314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3185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9213" y="3522686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762" y="2788168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8762" y="2053650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7641" y="2788168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7937" y="3540175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9417" y="2805657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8519417" y="1336621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17" y="2083630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567" y="5204086"/>
            <a:ext cx="10987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blocks-world, the agent’s aim is to stack the blocks in one tower with A on B and B on C. </a:t>
            </a:r>
          </a:p>
          <a:p>
            <a:endParaRPr lang="en-US" sz="2000" dirty="0"/>
          </a:p>
          <a:p>
            <a:r>
              <a:rPr lang="en-US" sz="2000" dirty="0"/>
              <a:t>The agent can hold up to one block at a time and can put </a:t>
            </a:r>
            <a:r>
              <a:rPr lang="en-US" altLang="zh-CN" sz="2000" dirty="0"/>
              <a:t>a </a:t>
            </a:r>
            <a:r>
              <a:rPr lang="en-US" sz="2000" dirty="0"/>
              <a:t>block down on the table, or another block.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3418" y="4340076"/>
            <a:ext cx="19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Initial situation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02059" y="4340076"/>
            <a:ext cx="19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oal situation</a:t>
            </a:r>
          </a:p>
        </p:txBody>
      </p:sp>
      <p:pic>
        <p:nvPicPr>
          <p:cNvPr id="15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83" y="50833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62" y="322009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39" y="231968"/>
            <a:ext cx="6890721" cy="62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5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213" y="3522686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8762" y="2788168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8762" y="2053650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641" y="2788168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83" y="50833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989" y="98168"/>
            <a:ext cx="4644909" cy="41887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203" y="4755013"/>
            <a:ext cx="545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03" y="5369664"/>
            <a:ext cx="7288679" cy="9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3548" y="2644734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55" y="655745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4261" y="3107346"/>
            <a:ext cx="569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agent can hold up to one block at a time and can put a block down on the table, or another 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4261" y="388266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Just pick up from table: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78071" y="4251995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pickup(x)</a:t>
            </a:r>
          </a:p>
        </p:txBody>
      </p:sp>
    </p:spTree>
    <p:extLst>
      <p:ext uri="{BB962C8B-B14F-4D97-AF65-F5344CB8AC3E}">
        <p14:creationId xmlns:p14="http://schemas.microsoft.com/office/powerpoint/2010/main" val="958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06133 0.13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3548" y="2644734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86" y="162788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4261" y="3107346"/>
            <a:ext cx="569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agent can hold up to one block at a time and can put a block down on the table, or another block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4261" y="388266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Just pick up from table: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8071" y="4251995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pickup(x)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7311" y="4698559"/>
            <a:ext cx="3618007" cy="3888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311" y="5164641"/>
            <a:ext cx="1735418" cy="459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311" y="5710574"/>
            <a:ext cx="3800568" cy="47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85 -0.20672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85 -0.20672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140" y="2632362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77" y="215979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2) Pick up from another block: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unstack (x, y)</a:t>
            </a:r>
          </a:p>
        </p:txBody>
      </p:sp>
    </p:spTree>
    <p:extLst>
      <p:ext uri="{BB962C8B-B14F-4D97-AF65-F5344CB8AC3E}">
        <p14:creationId xmlns:p14="http://schemas.microsoft.com/office/powerpoint/2010/main" val="175041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06445 0.094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7582</TotalTime>
  <Words>623</Words>
  <Application>Microsoft Macintosh PowerPoint</Application>
  <PresentationFormat>Widescreen</PresentationFormat>
  <Paragraphs>146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COMP90054 AI Planning for Autonomy    Workshop Week5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Week5</dc:title>
  <dc:creator>Name</dc:creator>
  <cp:lastModifiedBy>Chao Lei</cp:lastModifiedBy>
  <cp:revision>178</cp:revision>
  <dcterms:created xsi:type="dcterms:W3CDTF">2018-08-14T10:49:50Z</dcterms:created>
  <dcterms:modified xsi:type="dcterms:W3CDTF">2024-08-21T11:42:56Z</dcterms:modified>
</cp:coreProperties>
</file>