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86" r:id="rId4"/>
    <p:sldId id="259" r:id="rId5"/>
    <p:sldId id="282" r:id="rId6"/>
    <p:sldId id="264" r:id="rId7"/>
    <p:sldId id="266" r:id="rId8"/>
    <p:sldId id="261" r:id="rId9"/>
    <p:sldId id="265" r:id="rId10"/>
    <p:sldId id="285" r:id="rId11"/>
    <p:sldId id="267" r:id="rId12"/>
    <p:sldId id="269" r:id="rId13"/>
    <p:sldId id="271" r:id="rId14"/>
    <p:sldId id="273" r:id="rId15"/>
    <p:sldId id="283" r:id="rId16"/>
    <p:sldId id="284" r:id="rId17"/>
    <p:sldId id="274" r:id="rId18"/>
    <p:sldId id="276" r:id="rId19"/>
    <p:sldId id="277" r:id="rId20"/>
    <p:sldId id="278" r:id="rId21"/>
    <p:sldId id="279" r:id="rId22"/>
    <p:sldId id="281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/>
    <p:restoredTop sz="80272"/>
  </p:normalViewPr>
  <p:slideViewPr>
    <p:cSldViewPr snapToGrid="0" snapToObjects="1">
      <p:cViewPr varScale="1">
        <p:scale>
          <a:sx n="101" d="100"/>
          <a:sy n="101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3DD64-A0F1-104C-9B5C-28ECC8AD8AE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BDD7D-5353-874E-8D76-9EDBF0201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2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3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08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2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6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8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9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7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23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6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7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9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1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6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63F9-6982-3D43-AD5A-6844CC1B0C7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C13C-4458-AE41-A412-87DB0B512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 Week6</a:t>
            </a:r>
          </a:p>
        </p:txBody>
      </p:sp>
    </p:spTree>
    <p:extLst>
      <p:ext uri="{BB962C8B-B14F-4D97-AF65-F5344CB8AC3E}">
        <p14:creationId xmlns:p14="http://schemas.microsoft.com/office/powerpoint/2010/main" val="165334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24" y="518984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 to compute </a:t>
            </a:r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add</a:t>
            </a:r>
            <a:endParaRPr lang="en-US" sz="3200" b="1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3124" y="3588916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 to compute </a:t>
            </a:r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max</a:t>
            </a:r>
            <a:endParaRPr lang="en-US" sz="3200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7219950" y="195818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Bellman-Ford Algorithm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61" y="1496871"/>
            <a:ext cx="7833185" cy="18304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61" y="4450996"/>
            <a:ext cx="7487196" cy="16013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73671" y="988495"/>
            <a:ext cx="741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Recursive </a:t>
            </a:r>
          </a:p>
          <a:p>
            <a:r>
              <a:rPr lang="en-US" sz="2400" b="1" dirty="0"/>
              <a:t>Assumption: each goal can be achieved independently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6021" y="2695074"/>
            <a:ext cx="2959768" cy="63223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8495" y="5251650"/>
            <a:ext cx="580431" cy="403192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5509" y="5596554"/>
            <a:ext cx="1029607" cy="455750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0052" y="546809"/>
            <a:ext cx="589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 </a:t>
            </a:r>
            <a:r>
              <a:rPr lang="mr-IN" sz="2800" b="1" dirty="0"/>
              <a:t>–</a:t>
            </a:r>
            <a:r>
              <a:rPr lang="en-US" sz="2800" b="1" dirty="0"/>
              <a:t> 4 actions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58654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03429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1" y="4258654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51" y="1590729"/>
            <a:ext cx="32512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574" y="3800529"/>
            <a:ext cx="3810000" cy="302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558" y="1070029"/>
            <a:ext cx="3060700" cy="2730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64451" y="6112042"/>
            <a:ext cx="500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Assume the cost of each action is 1</a:t>
            </a:r>
          </a:p>
        </p:txBody>
      </p:sp>
    </p:spTree>
    <p:extLst>
      <p:ext uri="{BB962C8B-B14F-4D97-AF65-F5344CB8AC3E}">
        <p14:creationId xmlns:p14="http://schemas.microsoft.com/office/powerpoint/2010/main" val="63499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64321"/>
              </p:ext>
            </p:extLst>
          </p:nvPr>
        </p:nvGraphicFramePr>
        <p:xfrm>
          <a:off x="96252" y="1010654"/>
          <a:ext cx="11951366" cy="34169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662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40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026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73611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Cl(A)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Cl(B)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Cl(C)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onT</a:t>
                      </a:r>
                      <a:r>
                        <a:rPr lang="en-US" sz="1800" b="1" dirty="0"/>
                        <a:t>(A)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onT</a:t>
                      </a:r>
                      <a:r>
                        <a:rPr lang="en-US" sz="1800" b="1" dirty="0"/>
                        <a:t>(B)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onT</a:t>
                      </a:r>
                      <a:r>
                        <a:rPr lang="en-US" sz="1800" b="1" dirty="0"/>
                        <a:t>(C)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On(A,B)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On(A,C)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On(B,C)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H(A)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H(B)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H(C)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ArmFree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2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678906"/>
            <a:ext cx="454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Cl(A)means Clear(A)</a:t>
            </a:r>
          </a:p>
          <a:p>
            <a:r>
              <a:rPr lang="en-US" b="1" dirty="0" err="1"/>
              <a:t>onT</a:t>
            </a:r>
            <a:r>
              <a:rPr lang="en-US" b="1" dirty="0"/>
              <a:t>(A) means </a:t>
            </a:r>
            <a:r>
              <a:rPr lang="en-US" b="1" dirty="0" err="1"/>
              <a:t>onTable</a:t>
            </a:r>
            <a:r>
              <a:rPr lang="en-US" b="1" dirty="0"/>
              <a:t>(A)</a:t>
            </a:r>
          </a:p>
          <a:p>
            <a:r>
              <a:rPr lang="en-US" b="1" dirty="0"/>
              <a:t>H(A) means holding(A)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637766"/>
            <a:ext cx="1022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Initial Situation :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 = {on(A,C), </a:t>
            </a:r>
            <a:r>
              <a:rPr lang="en-US" sz="2400" b="1" dirty="0" err="1">
                <a:solidFill>
                  <a:srgbClr val="FF0000"/>
                </a:solidFill>
              </a:rPr>
              <a:t>onTable</a:t>
            </a:r>
            <a:r>
              <a:rPr lang="en-US" sz="2400" b="1" dirty="0">
                <a:solidFill>
                  <a:srgbClr val="FF0000"/>
                </a:solidFill>
              </a:rPr>
              <a:t>(C), </a:t>
            </a:r>
            <a:r>
              <a:rPr lang="en-US" sz="2400" b="1" dirty="0" err="1">
                <a:solidFill>
                  <a:srgbClr val="FF0000"/>
                </a:solidFill>
              </a:rPr>
              <a:t>onTable</a:t>
            </a:r>
            <a:r>
              <a:rPr lang="en-US" sz="2400" b="1" dirty="0">
                <a:solidFill>
                  <a:srgbClr val="FF0000"/>
                </a:solidFill>
              </a:rPr>
              <a:t>(B), clear(A), clear(B), </a:t>
            </a:r>
            <a:r>
              <a:rPr lang="en-US" sz="2400" b="1" dirty="0" err="1">
                <a:solidFill>
                  <a:srgbClr val="FF0000"/>
                </a:solidFill>
              </a:rPr>
              <a:t>armFree</a:t>
            </a:r>
            <a:r>
              <a:rPr lang="en-US" sz="2400" b="1" dirty="0">
                <a:solidFill>
                  <a:srgbClr val="FF0000"/>
                </a:solidFill>
              </a:rPr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3311" y="137119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 to compute </a:t>
            </a:r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add</a:t>
            </a:r>
            <a:endParaRPr lang="en-US" sz="3200" b="1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6906126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53263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23085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4716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4894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97912" y="1780674"/>
            <a:ext cx="52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02570" y="1743182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70" y="1743182"/>
                <a:ext cx="52939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38762" y="1749896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62" y="1749896"/>
                <a:ext cx="52939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94469" y="1719119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69" y="1719119"/>
                <a:ext cx="52939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04984" y="1701770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984" y="1701770"/>
                <a:ext cx="52939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702590" y="1701770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590" y="1701770"/>
                <a:ext cx="529390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12466" y="1701770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466" y="1701770"/>
                <a:ext cx="529390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388762" y="1719119"/>
                <a:ext cx="5293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762" y="1719119"/>
                <a:ext cx="529390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4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7" y="529389"/>
            <a:ext cx="11433236" cy="42110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7537" y="2791325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1516" y="2799346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5323" y="2799347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3472" y="2799347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1953" y="2799347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77073" y="2775284"/>
            <a:ext cx="33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1741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5" y="409074"/>
            <a:ext cx="11288449" cy="42245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1327" y="2671012"/>
            <a:ext cx="673768" cy="577514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8434" y="5083252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clear(C) True? </a:t>
            </a:r>
          </a:p>
        </p:txBody>
      </p:sp>
    </p:spTree>
    <p:extLst>
      <p:ext uri="{BB962C8B-B14F-4D97-AF65-F5344CB8AC3E}">
        <p14:creationId xmlns:p14="http://schemas.microsoft.com/office/powerpoint/2010/main" val="17618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0052" y="546809"/>
            <a:ext cx="589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 </a:t>
            </a:r>
            <a:r>
              <a:rPr lang="mr-IN" sz="2800" b="1" dirty="0"/>
              <a:t>–</a:t>
            </a:r>
            <a:r>
              <a:rPr lang="en-US" sz="2800" b="1" dirty="0"/>
              <a:t> 4 actions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58654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03429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1" y="4258654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51" y="1590729"/>
            <a:ext cx="32512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574" y="3800529"/>
            <a:ext cx="3810000" cy="302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558" y="1070029"/>
            <a:ext cx="3060700" cy="2730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60323" y="2286000"/>
            <a:ext cx="839888" cy="240632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49807" y="4963838"/>
            <a:ext cx="600888" cy="281930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74674" y="4890312"/>
            <a:ext cx="590821" cy="307330"/>
          </a:xfrm>
          <a:prstGeom prst="rect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35" y="409074"/>
            <a:ext cx="11288449" cy="42245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91327" y="2671012"/>
            <a:ext cx="673768" cy="577514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8434" y="5083252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clear(C) True?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435" y="5625251"/>
            <a:ext cx="856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unstack(A,C), unstack(B,C), putdown(C), stack(C,A), stack(C,B)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025" y="2722983"/>
            <a:ext cx="454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478435" y="5625251"/>
            <a:ext cx="1446618" cy="400110"/>
          </a:xfrm>
          <a:prstGeom prst="rect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84" y="539275"/>
            <a:ext cx="10684043" cy="38789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09474" y="2526861"/>
            <a:ext cx="721894" cy="553223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7975" y="4705939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</a:t>
            </a:r>
            <a:r>
              <a:rPr lang="en-US" sz="2400" b="1" dirty="0" err="1"/>
              <a:t>onTable</a:t>
            </a:r>
            <a:r>
              <a:rPr lang="en-US" sz="2400" b="1" dirty="0"/>
              <a:t>(A) True?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673" y="5676383"/>
            <a:ext cx="28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putdown(A)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39063" y="5368606"/>
            <a:ext cx="3248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Preconditions:</a:t>
            </a:r>
          </a:p>
          <a:p>
            <a:r>
              <a:rPr lang="en-US" sz="2400" dirty="0"/>
              <a:t>holding(A)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521260" y="62076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8885" y="618421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3643" y="616882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41631" y="5580354"/>
                <a:ext cx="18047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4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631" y="5580354"/>
                <a:ext cx="1804737" cy="15696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1812" y="249530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12" y="2495309"/>
                <a:ext cx="457200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1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" y="601578"/>
            <a:ext cx="11064705" cy="4090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30527" y="2767264"/>
                <a:ext cx="5293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527" y="2767264"/>
                <a:ext cx="52938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47032" y="2764178"/>
                <a:ext cx="5293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032" y="2764178"/>
                <a:ext cx="529389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494295" y="276417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48274" y="27722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86346" y="2772200"/>
                <a:ext cx="5293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346" y="2772200"/>
                <a:ext cx="529389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80" y="409073"/>
            <a:ext cx="10090599" cy="3756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4737" y="2959769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2460" y="2967791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2169" y="2967791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19594" y="2951750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7427" y="2951749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17364" y="2959771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33339" y="2983834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15125" y="2991856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07042" y="3015919"/>
            <a:ext cx="31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63237" y="2927685"/>
            <a:ext cx="720000" cy="525836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7975" y="4705939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</a:t>
            </a:r>
            <a:r>
              <a:rPr lang="en-US" sz="2400" b="1" dirty="0" err="1"/>
              <a:t>onTable</a:t>
            </a:r>
            <a:r>
              <a:rPr lang="en-US" sz="2400" b="1" dirty="0"/>
              <a:t>(A) True?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23673" y="5676383"/>
            <a:ext cx="2815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putdown(A)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39063" y="5368606"/>
            <a:ext cx="3248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Preconditions:</a:t>
            </a:r>
          </a:p>
          <a:p>
            <a:r>
              <a:rPr lang="en-US" sz="2400" dirty="0"/>
              <a:t>holding(A)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105" y="6199603"/>
                <a:ext cx="4572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521260" y="6207625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08885" y="618421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83643" y="6168824"/>
            <a:ext cx="48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54453" y="6036304"/>
            <a:ext cx="18047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</a:rPr>
              <a:t>2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81652" y="2867437"/>
            <a:ext cx="64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351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517478"/>
            <a:ext cx="92489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Delete Relaxation</a:t>
            </a:r>
          </a:p>
          <a:p>
            <a:pPr marL="342900" indent="-342900">
              <a:buAutoNum type="arabicPeriod"/>
            </a:pPr>
            <a:r>
              <a:rPr lang="en-US" sz="3200" dirty="0"/>
              <a:t>Relationship between h*, h</a:t>
            </a:r>
            <a:r>
              <a:rPr lang="en-US" sz="3200" baseline="30000" dirty="0"/>
              <a:t>+</a:t>
            </a:r>
            <a:r>
              <a:rPr lang="en-US" sz="3200" dirty="0"/>
              <a:t>, </a:t>
            </a:r>
            <a:r>
              <a:rPr lang="en-US" sz="3200" dirty="0" err="1"/>
              <a:t>h</a:t>
            </a:r>
            <a:r>
              <a:rPr lang="en-US" sz="3200" baseline="30000" dirty="0" err="1"/>
              <a:t>add</a:t>
            </a:r>
            <a:r>
              <a:rPr lang="en-US" sz="3200" dirty="0"/>
              <a:t>, </a:t>
            </a:r>
            <a:r>
              <a:rPr lang="en-US" sz="3200" dirty="0" err="1"/>
              <a:t>h</a:t>
            </a:r>
            <a:r>
              <a:rPr lang="en-US" sz="3200" baseline="30000" dirty="0" err="1"/>
              <a:t>max</a:t>
            </a:r>
            <a:r>
              <a:rPr lang="en-US" sz="3200" dirty="0"/>
              <a:t>, </a:t>
            </a:r>
            <a:r>
              <a:rPr lang="en-US" sz="3200" dirty="0" err="1"/>
              <a:t>h</a:t>
            </a:r>
            <a:r>
              <a:rPr lang="en-US" sz="3200" baseline="30000" dirty="0" err="1"/>
              <a:t>FF</a:t>
            </a:r>
            <a:r>
              <a:rPr lang="en-US" sz="3200" dirty="0"/>
              <a:t> </a:t>
            </a:r>
          </a:p>
          <a:p>
            <a:pPr marL="342900" indent="-342900">
              <a:buAutoNum type="arabicPeriod"/>
            </a:pPr>
            <a:r>
              <a:rPr lang="en-US" sz="3200" dirty="0"/>
              <a:t>How to compute </a:t>
            </a:r>
            <a:r>
              <a:rPr lang="en-US" sz="3200" dirty="0" err="1"/>
              <a:t>h</a:t>
            </a:r>
            <a:r>
              <a:rPr lang="en-US" sz="3200" baseline="30000" dirty="0" err="1"/>
              <a:t>add</a:t>
            </a:r>
            <a:r>
              <a:rPr lang="en-US" sz="3200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3200" dirty="0"/>
              <a:t>How to compute </a:t>
            </a:r>
            <a:r>
              <a:rPr lang="en-US" sz="3200" dirty="0" err="1"/>
              <a:t>h</a:t>
            </a:r>
            <a:r>
              <a:rPr lang="en-US" sz="3200" baseline="30000" dirty="0" err="1"/>
              <a:t>max</a:t>
            </a:r>
            <a:endParaRPr lang="en-US" sz="32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0313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0" y="264694"/>
            <a:ext cx="10569714" cy="3804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6701" y="281538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7387389" y="2815389"/>
            <a:ext cx="770022" cy="571346"/>
          </a:xfrm>
          <a:prstGeom prst="rect">
            <a:avLst/>
          </a:prstGeom>
          <a:solidFill>
            <a:srgbClr val="FF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9849" y="4202919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on(B,C) True?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1621" y="5317958"/>
            <a:ext cx="226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stack(B,C</a:t>
            </a:r>
            <a:r>
              <a:rPr lang="en-US" sz="3600" b="1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8583" y="4798799"/>
            <a:ext cx="2368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Preconditions:</a:t>
            </a:r>
          </a:p>
          <a:p>
            <a:r>
              <a:rPr lang="en-US" sz="2400" dirty="0"/>
              <a:t>holding(B)</a:t>
            </a:r>
          </a:p>
          <a:p>
            <a:r>
              <a:rPr lang="en-US" sz="2400" dirty="0"/>
              <a:t>clear(C)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42846" y="5102291"/>
            <a:ext cx="50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02986" y="5466868"/>
            <a:ext cx="50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2741" y="5759255"/>
            <a:ext cx="505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90547" y="5394678"/>
            <a:ext cx="271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h</a:t>
            </a:r>
            <a:r>
              <a:rPr lang="en-US" sz="3600" b="1" baseline="30000" dirty="0" err="1">
                <a:solidFill>
                  <a:srgbClr val="FF0000"/>
                </a:solidFill>
              </a:rPr>
              <a:t>add</a:t>
            </a:r>
            <a:r>
              <a:rPr lang="en-US" sz="3600" b="1" dirty="0">
                <a:solidFill>
                  <a:srgbClr val="FF0000"/>
                </a:solidFill>
              </a:rPr>
              <a:t> = 3</a:t>
            </a:r>
          </a:p>
          <a:p>
            <a:r>
              <a:rPr lang="en-US" sz="3600" b="1" dirty="0" err="1">
                <a:solidFill>
                  <a:srgbClr val="FF0000"/>
                </a:solidFill>
              </a:rPr>
              <a:t>h</a:t>
            </a:r>
            <a:r>
              <a:rPr lang="en-US" sz="3600" b="1" baseline="30000" dirty="0" err="1">
                <a:solidFill>
                  <a:srgbClr val="FF0000"/>
                </a:solidFill>
              </a:rPr>
              <a:t>max</a:t>
            </a:r>
            <a:r>
              <a:rPr lang="en-US" sz="3600" b="1" dirty="0">
                <a:solidFill>
                  <a:srgbClr val="FF0000"/>
                </a:solidFill>
              </a:rPr>
              <a:t>=2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45278" y="2821989"/>
            <a:ext cx="90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3(2)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93704" y="2863515"/>
            <a:ext cx="52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1215" y="3338609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add(max)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0" y="264694"/>
            <a:ext cx="10569714" cy="3804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0605" y="2839452"/>
            <a:ext cx="50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6478" y="2839452"/>
            <a:ext cx="86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3(2)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802740" y="2863515"/>
            <a:ext cx="50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18" y="3461791"/>
            <a:ext cx="9432732" cy="4837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970" y="5014100"/>
            <a:ext cx="548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When to stop?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970" y="4457202"/>
            <a:ext cx="996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After we have</a:t>
            </a:r>
            <a:r>
              <a:rPr lang="en-US" sz="2800" b="1" baseline="0" dirty="0"/>
              <a:t> get all the values in </a:t>
            </a:r>
            <a:r>
              <a:rPr lang="en-US" sz="2800" b="1" dirty="0"/>
              <a:t>i</a:t>
            </a:r>
            <a:r>
              <a:rPr lang="en-US" sz="2800" b="1" baseline="0" dirty="0"/>
              <a:t>teration 2. </a:t>
            </a:r>
            <a:r>
              <a:rPr lang="en-US" sz="2800" b="1" baseline="0" dirty="0">
                <a:solidFill>
                  <a:srgbClr val="FF0000"/>
                </a:solidFill>
              </a:rPr>
              <a:t>We</a:t>
            </a:r>
            <a:r>
              <a:rPr lang="zh-CN" altLang="en-US" sz="2800" b="1" baseline="0" dirty="0">
                <a:solidFill>
                  <a:srgbClr val="FF0000"/>
                </a:solidFill>
              </a:rPr>
              <a:t> </a:t>
            </a:r>
            <a:r>
              <a:rPr lang="en-US" altLang="zh-CN" sz="2800" b="1" baseline="0" dirty="0">
                <a:solidFill>
                  <a:srgbClr val="FF0000"/>
                </a:solidFill>
              </a:rPr>
              <a:t>shouldn't stop</a:t>
            </a:r>
            <a:r>
              <a:rPr lang="en-US" sz="2800" b="1" baseline="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970" y="5694109"/>
            <a:ext cx="828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When the values of last two iteration are exactly the same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17729" y="5509442"/>
            <a:ext cx="3368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Converge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8474749" y="5771702"/>
            <a:ext cx="745958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06189" y="2658855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add(max)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9" y="1275345"/>
            <a:ext cx="11212953" cy="3353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3642" y="4444553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add(max)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8168"/>
            <a:ext cx="1841500" cy="151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893" y="4676500"/>
            <a:ext cx="5424686" cy="4565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99221" y="3850103"/>
            <a:ext cx="914399" cy="594449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31768" y="3850103"/>
            <a:ext cx="914399" cy="594449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3880369"/>
            <a:ext cx="770022" cy="564183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87787" y="3880369"/>
            <a:ext cx="866275" cy="564183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34893" y="5170525"/>
            <a:ext cx="1213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|G| = 4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8526" y="513303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&gt;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8956" y="5669682"/>
            <a:ext cx="568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>
                <a:solidFill>
                  <a:srgbClr val="FF0000"/>
                </a:solidFill>
              </a:rPr>
              <a:t>add</a:t>
            </a:r>
            <a:r>
              <a:rPr lang="en-US" altLang="zh-CN" sz="3600" b="1" dirty="0">
                <a:solidFill>
                  <a:srgbClr val="FF0000"/>
                </a:solidFill>
              </a:rPr>
              <a:t> (I) = sum(0, 2, 3, 0) = 5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58956" y="6211669"/>
            <a:ext cx="568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>
                <a:solidFill>
                  <a:srgbClr val="FF0000"/>
                </a:solidFill>
              </a:rPr>
              <a:t>max</a:t>
            </a:r>
            <a:r>
              <a:rPr lang="en-US" altLang="zh-CN" sz="3600" b="1" dirty="0">
                <a:solidFill>
                  <a:srgbClr val="FF0000"/>
                </a:solidFill>
              </a:rPr>
              <a:t> (I) = max(0, 2, 2, 0)= 2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679" y="431236"/>
            <a:ext cx="625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Last Step: Get </a:t>
            </a:r>
            <a:r>
              <a:rPr lang="en-US" sz="3600" b="1" dirty="0" err="1"/>
              <a:t>h</a:t>
            </a:r>
            <a:r>
              <a:rPr lang="en-US" sz="3600" b="1" baseline="30000" dirty="0" err="1"/>
              <a:t>add</a:t>
            </a:r>
            <a:r>
              <a:rPr lang="en-US" sz="3600" b="1" dirty="0"/>
              <a:t> or </a:t>
            </a:r>
            <a:r>
              <a:rPr lang="en-US" sz="3600" b="1" dirty="0" err="1"/>
              <a:t>h</a:t>
            </a:r>
            <a:r>
              <a:rPr lang="en-US" sz="3600" b="1" baseline="30000" dirty="0" err="1"/>
              <a:t>max</a:t>
            </a:r>
            <a:endParaRPr lang="en-US" sz="3600" b="1" baseline="30000" dirty="0"/>
          </a:p>
        </p:txBody>
      </p:sp>
      <p:sp>
        <p:nvSpPr>
          <p:cNvPr id="17" name="Right Arrow 16"/>
          <p:cNvSpPr/>
          <p:nvPr/>
        </p:nvSpPr>
        <p:spPr>
          <a:xfrm>
            <a:off x="7303168" y="6106143"/>
            <a:ext cx="2538663" cy="375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00308" y="5743289"/>
            <a:ext cx="218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approximate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46366" y="5857726"/>
            <a:ext cx="926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h+</a:t>
            </a:r>
          </a:p>
        </p:txBody>
      </p:sp>
    </p:spTree>
    <p:extLst>
      <p:ext uri="{BB962C8B-B14F-4D97-AF65-F5344CB8AC3E}">
        <p14:creationId xmlns:p14="http://schemas.microsoft.com/office/powerpoint/2010/main" val="76972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4" grpId="0"/>
      <p:bldP spid="15" grpId="0"/>
      <p:bldP spid="17" grpId="0" animBg="1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82" y="1034714"/>
            <a:ext cx="10944127" cy="5510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2" y="341372"/>
            <a:ext cx="10944127" cy="27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7F552-940A-CA52-D5B3-613E0BCFC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4AD79-2BEE-51D3-1F37-55BBB4076EA6}"/>
              </a:ext>
            </a:extLst>
          </p:cNvPr>
          <p:cNvSpPr txBox="1"/>
          <p:nvPr/>
        </p:nvSpPr>
        <p:spPr>
          <a:xfrm>
            <a:off x="1151233" y="3516898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-25000" dirty="0" err="1">
                <a:solidFill>
                  <a:srgbClr val="FF0000"/>
                </a:solidFill>
              </a:rPr>
              <a:t>gc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the goal count heuristic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FD324-C8CA-387F-AD2C-AA39321B7FD8}"/>
              </a:ext>
            </a:extLst>
          </p:cNvPr>
          <p:cNvSpPr txBox="1"/>
          <p:nvPr/>
        </p:nvSpPr>
        <p:spPr>
          <a:xfrm>
            <a:off x="1128525" y="4176573"/>
            <a:ext cx="5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h</a:t>
            </a:r>
            <a:r>
              <a:rPr lang="en-US" altLang="zh-CN" sz="2400" baseline="-25000" dirty="0" err="1"/>
              <a:t>pre&amp;del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is admissible,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CAEE9-A214-EB3F-C542-4E3E5C672C9B}"/>
              </a:ext>
            </a:extLst>
          </p:cNvPr>
          <p:cNvSpPr txBox="1"/>
          <p:nvPr/>
        </p:nvSpPr>
        <p:spPr>
          <a:xfrm>
            <a:off x="1630920" y="591229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h*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93C30B2-1EA1-CE92-D5A2-BFEB5CAD8FEB}"/>
              </a:ext>
            </a:extLst>
          </p:cNvPr>
          <p:cNvSpPr/>
          <p:nvPr/>
        </p:nvSpPr>
        <p:spPr>
          <a:xfrm rot="10800000">
            <a:off x="2416048" y="673439"/>
            <a:ext cx="2079752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35600-839C-DF4D-553E-200F027ABAB9}"/>
              </a:ext>
            </a:extLst>
          </p:cNvPr>
          <p:cNvSpPr txBox="1"/>
          <p:nvPr/>
        </p:nvSpPr>
        <p:spPr>
          <a:xfrm>
            <a:off x="2921000" y="450633"/>
            <a:ext cx="114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relaxation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282DB-9654-7740-B8D3-24E245A96D3D}"/>
              </a:ext>
            </a:extLst>
          </p:cNvPr>
          <p:cNvSpPr txBox="1"/>
          <p:nvPr/>
        </p:nvSpPr>
        <p:spPr>
          <a:xfrm>
            <a:off x="8469991" y="551751"/>
            <a:ext cx="2247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h</a:t>
            </a:r>
            <a:r>
              <a:rPr lang="en-US" sz="4000" baseline="-25000" dirty="0" err="1"/>
              <a:t>gc</a:t>
            </a:r>
            <a:endParaRPr lang="en-US" sz="4000" baseline="-250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75DF26A-998C-B006-A4FE-F511AD306B89}"/>
              </a:ext>
            </a:extLst>
          </p:cNvPr>
          <p:cNvSpPr/>
          <p:nvPr/>
        </p:nvSpPr>
        <p:spPr>
          <a:xfrm rot="10800000">
            <a:off x="6187948" y="707836"/>
            <a:ext cx="2079752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0714C3-07D7-CECD-CA18-C750E1AE3611}"/>
              </a:ext>
            </a:extLst>
          </p:cNvPr>
          <p:cNvSpPr txBox="1"/>
          <p:nvPr/>
        </p:nvSpPr>
        <p:spPr>
          <a:xfrm>
            <a:off x="6515100" y="45063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6574E5-29EC-1E4E-EFD9-EEFF481BA825}"/>
              </a:ext>
            </a:extLst>
          </p:cNvPr>
          <p:cNvSpPr txBox="1"/>
          <p:nvPr/>
        </p:nvSpPr>
        <p:spPr>
          <a:xfrm>
            <a:off x="4545170" y="608138"/>
            <a:ext cx="2247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h</a:t>
            </a:r>
            <a:r>
              <a:rPr lang="en-US" sz="4000" baseline="-25000" dirty="0" err="1"/>
              <a:t>pre&amp;del</a:t>
            </a:r>
            <a:endParaRPr lang="en-US" sz="40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334FC9-5B38-2F60-0B86-151DB371C6B9}"/>
              </a:ext>
            </a:extLst>
          </p:cNvPr>
          <p:cNvSpPr txBox="1"/>
          <p:nvPr/>
        </p:nvSpPr>
        <p:spPr>
          <a:xfrm>
            <a:off x="3821812" y="4101674"/>
            <a:ext cx="53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h</a:t>
            </a:r>
            <a:r>
              <a:rPr lang="en-US" altLang="zh-CN" sz="2400" baseline="-25000" dirty="0" err="1"/>
              <a:t>gc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is not admissible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D7CA63-714D-9E29-1704-1523B7AA3613}"/>
              </a:ext>
            </a:extLst>
          </p:cNvPr>
          <p:cNvSpPr txBox="1"/>
          <p:nvPr/>
        </p:nvSpPr>
        <p:spPr>
          <a:xfrm>
            <a:off x="1115705" y="5015832"/>
            <a:ext cx="2985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Such as G={p_1,p_2}</a:t>
            </a:r>
          </a:p>
          <a:p>
            <a:endParaRPr lang="en-US" dirty="0"/>
          </a:p>
          <a:p>
            <a:r>
              <a:rPr lang="en-US" dirty="0" err="1"/>
              <a:t>h_gc</a:t>
            </a:r>
            <a:r>
              <a:rPr lang="en-US" dirty="0"/>
              <a:t>=2</a:t>
            </a:r>
          </a:p>
          <a:p>
            <a:endParaRPr lang="en-US" dirty="0"/>
          </a:p>
          <a:p>
            <a:r>
              <a:rPr lang="en-US" dirty="0"/>
              <a:t>h*=1 when </a:t>
            </a:r>
            <a:r>
              <a:rPr lang="en-US" dirty="0" err="1"/>
              <a:t>O_add</a:t>
            </a:r>
            <a:r>
              <a:rPr lang="en-US" dirty="0"/>
              <a:t>={p_1, p_2}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501CAE87-2BD8-5851-5AF4-580AA7D3694E}"/>
              </a:ext>
            </a:extLst>
          </p:cNvPr>
          <p:cNvSpPr/>
          <p:nvPr/>
        </p:nvSpPr>
        <p:spPr>
          <a:xfrm rot="11928787">
            <a:off x="2568102" y="1761016"/>
            <a:ext cx="2079752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195F91-0E99-F0CA-FD43-4AB1635EA43B}"/>
              </a:ext>
            </a:extLst>
          </p:cNvPr>
          <p:cNvSpPr txBox="1"/>
          <p:nvPr/>
        </p:nvSpPr>
        <p:spPr>
          <a:xfrm>
            <a:off x="4673490" y="1844094"/>
            <a:ext cx="2247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h</a:t>
            </a:r>
            <a:r>
              <a:rPr lang="en-US" sz="4000" baseline="-25000" dirty="0" err="1"/>
              <a:t>man</a:t>
            </a:r>
            <a:endParaRPr lang="en-US" sz="40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870830-5119-6989-1567-14F8C6E07D80}"/>
              </a:ext>
            </a:extLst>
          </p:cNvPr>
          <p:cNvSpPr txBox="1"/>
          <p:nvPr/>
        </p:nvSpPr>
        <p:spPr>
          <a:xfrm>
            <a:off x="6400467" y="1755326"/>
            <a:ext cx="114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relaxation</a:t>
            </a:r>
            <a:endParaRPr lang="en-US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0E0C116-EC6C-8C50-1E22-F2624E88087C}"/>
              </a:ext>
            </a:extLst>
          </p:cNvPr>
          <p:cNvSpPr/>
          <p:nvPr/>
        </p:nvSpPr>
        <p:spPr>
          <a:xfrm rot="10800000">
            <a:off x="6048119" y="2140723"/>
            <a:ext cx="211980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AFA2C5-60AB-6478-D3E7-73787721EDE6}"/>
              </a:ext>
            </a:extLst>
          </p:cNvPr>
          <p:cNvSpPr txBox="1"/>
          <p:nvPr/>
        </p:nvSpPr>
        <p:spPr>
          <a:xfrm>
            <a:off x="3688105" y="1690610"/>
            <a:ext cx="114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relaxation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39CC1C-138A-6D7B-260B-5B15F8DDAE4E}"/>
              </a:ext>
            </a:extLst>
          </p:cNvPr>
          <p:cNvSpPr txBox="1"/>
          <p:nvPr/>
        </p:nvSpPr>
        <p:spPr>
          <a:xfrm>
            <a:off x="8418696" y="1770715"/>
            <a:ext cx="2247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H</a:t>
            </a:r>
            <a:r>
              <a:rPr lang="en-US" sz="4000" baseline="-25000" dirty="0" err="1"/>
              <a:t>man_closed</a:t>
            </a:r>
            <a:endParaRPr lang="en-US" sz="40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AAE65-2A76-C433-7EFB-3AB390368887}"/>
              </a:ext>
            </a:extLst>
          </p:cNvPr>
          <p:cNvSpPr txBox="1"/>
          <p:nvPr/>
        </p:nvSpPr>
        <p:spPr>
          <a:xfrm>
            <a:off x="8418696" y="2442129"/>
            <a:ext cx="2697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H</a:t>
            </a:r>
            <a:r>
              <a:rPr lang="en-US" sz="4000" baseline="-25000" dirty="0" err="1"/>
              <a:t>man_furthest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36187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" y="1329684"/>
            <a:ext cx="9336313" cy="961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023" y="591671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Delete Relaxation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672" y="2382457"/>
            <a:ext cx="6015986" cy="9422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468" y="3416402"/>
            <a:ext cx="6450486" cy="6680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23" y="4176170"/>
            <a:ext cx="10183570" cy="17193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1549" y="5433809"/>
            <a:ext cx="414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Greedy Relaxed Planning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1" y="5987156"/>
            <a:ext cx="9821072" cy="6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490" y="400703"/>
            <a:ext cx="8660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How would delete relaxation be interpreted in </a:t>
            </a:r>
            <a:r>
              <a:rPr lang="en-US" sz="2800" b="1" dirty="0" err="1"/>
              <a:t>Pacman</a:t>
            </a:r>
            <a:r>
              <a:rPr lang="en-US" sz="2800" b="1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023" y="1037977"/>
            <a:ext cx="11318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computed with respect to each food it’s roughly a Minimum Spanning Tree (technically a Steiner Tree, since paths can branch in non-food location, i.e. the Steiner Points)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42" y="2310275"/>
            <a:ext cx="3344779" cy="38729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0" y="2310275"/>
            <a:ext cx="3226468" cy="392787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68641" y="6238149"/>
            <a:ext cx="2887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Minimum Spanning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0895" y="6238149"/>
            <a:ext cx="1781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Steiner Tree</a:t>
            </a:r>
          </a:p>
        </p:txBody>
      </p:sp>
    </p:spTree>
    <p:extLst>
      <p:ext uri="{BB962C8B-B14F-4D97-AF65-F5344CB8AC3E}">
        <p14:creationId xmlns:p14="http://schemas.microsoft.com/office/powerpoint/2010/main" val="173646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6387" y="2556486"/>
            <a:ext cx="7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829" y="3828715"/>
            <a:ext cx="7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1493" y="3790961"/>
            <a:ext cx="109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(h</a:t>
            </a:r>
            <a:r>
              <a:rPr lang="en-US" sz="3600" b="1" baseline="30000" dirty="0"/>
              <a:t>+</a:t>
            </a:r>
            <a:r>
              <a:rPr lang="en-US" sz="3600" b="1" dirty="0"/>
              <a:t>)</a:t>
            </a:r>
          </a:p>
        </p:txBody>
      </p:sp>
      <p:sp>
        <p:nvSpPr>
          <p:cNvPr id="7" name="Up Arrow 6"/>
          <p:cNvSpPr/>
          <p:nvPr/>
        </p:nvSpPr>
        <p:spPr>
          <a:xfrm>
            <a:off x="1824317" y="3173208"/>
            <a:ext cx="412377" cy="6075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0303" y="3365865"/>
            <a:ext cx="1474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estimate</a:t>
            </a:r>
            <a:endParaRPr 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7425018" y="3004248"/>
            <a:ext cx="422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add</a:t>
            </a:r>
            <a:r>
              <a:rPr lang="en-US" altLang="zh-CN" sz="3200" b="1" baseline="30000" dirty="0"/>
              <a:t> </a:t>
            </a:r>
            <a:r>
              <a:rPr lang="en-US" altLang="zh-CN" sz="3200" b="1" dirty="0"/>
              <a:t>  or  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max</a:t>
            </a:r>
            <a:endParaRPr lang="en-US" sz="3200" b="1" baseline="30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276" y="1434487"/>
            <a:ext cx="9348728" cy="947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38448" y="3264070"/>
            <a:ext cx="211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approximate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5276" y="5456505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FF0000"/>
                </a:solidFill>
              </a:rPr>
              <a:t>optimal delete relaxation </a:t>
            </a:r>
            <a:r>
              <a:rPr lang="en-US" sz="2400" dirty="0"/>
              <a:t>heuristic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7345" y="5901612"/>
            <a:ext cx="36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h+ is hard to compute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0296" y="4570481"/>
            <a:ext cx="1541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h</a:t>
            </a:r>
            <a:r>
              <a:rPr lang="en-US" sz="3200" b="1" baseline="30000"/>
              <a:t>FF</a:t>
            </a:r>
            <a:endParaRPr lang="en-US" sz="3200" b="1" baseline="30000" dirty="0"/>
          </a:p>
          <a:p>
            <a:endParaRPr lang="en-US" sz="32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186" y="3494902"/>
            <a:ext cx="3518649" cy="637154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635187" y="4166138"/>
            <a:ext cx="3518648" cy="536132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38448" y="4428464"/>
            <a:ext cx="211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approximate</a:t>
            </a:r>
          </a:p>
        </p:txBody>
      </p:sp>
      <p:sp>
        <p:nvSpPr>
          <p:cNvPr id="25" name="Down Arrow 24"/>
          <p:cNvSpPr/>
          <p:nvPr/>
        </p:nvSpPr>
        <p:spPr>
          <a:xfrm>
            <a:off x="7946282" y="3656818"/>
            <a:ext cx="312450" cy="845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444753" y="3827530"/>
            <a:ext cx="233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Extract a relaxed plan</a:t>
            </a:r>
          </a:p>
          <a:p>
            <a:r>
              <a:rPr lang="en-US" b="1" dirty="0"/>
              <a:t>To compute </a:t>
            </a:r>
            <a:r>
              <a:rPr lang="en-US" b="1" dirty="0" err="1"/>
              <a:t>h</a:t>
            </a:r>
            <a:r>
              <a:rPr lang="en-US" b="1" baseline="30000" dirty="0" err="1"/>
              <a:t>FF</a:t>
            </a:r>
            <a:endParaRPr lang="en-US" b="1" baseline="30000" dirty="0"/>
          </a:p>
        </p:txBody>
      </p:sp>
      <p:sp>
        <p:nvSpPr>
          <p:cNvPr id="28" name="TextBox 27"/>
          <p:cNvSpPr txBox="1"/>
          <p:nvPr/>
        </p:nvSpPr>
        <p:spPr>
          <a:xfrm>
            <a:off x="385011" y="360947"/>
            <a:ext cx="832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Relationship between h*, h</a:t>
            </a:r>
            <a:r>
              <a:rPr lang="en-US" sz="3200" b="1" baseline="30000" dirty="0"/>
              <a:t>+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add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max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FF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0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8" grpId="0"/>
      <p:bldP spid="11" grpId="0"/>
      <p:bldP spid="13" grpId="0"/>
      <p:bldP spid="15" grpId="0"/>
      <p:bldP spid="16" grpId="0"/>
      <p:bldP spid="17" grpId="0"/>
      <p:bldP spid="23" grpId="0"/>
      <p:bldP spid="25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84" y="100741"/>
            <a:ext cx="9017805" cy="2495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2151" y="2803347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FF0000"/>
                </a:solidFill>
              </a:rPr>
              <a:t>optimal </a:t>
            </a:r>
            <a:r>
              <a:rPr lang="en-US" sz="2400" dirty="0"/>
              <a:t>delete relaxation heuristic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2151" y="3097854"/>
            <a:ext cx="378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 is admissible, so </a:t>
            </a:r>
            <a:r>
              <a:rPr lang="en-US" altLang="zh-CN" sz="2400" b="1" dirty="0">
                <a:solidFill>
                  <a:srgbClr val="FF0000"/>
                </a:solidFill>
              </a:rPr>
              <a:t>h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</a:rPr>
              <a:t> &lt;= h*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2151" y="3904722"/>
            <a:ext cx="430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30000" dirty="0" err="1"/>
              <a:t>max</a:t>
            </a:r>
            <a:r>
              <a:rPr lang="en-US" sz="2400" dirty="0"/>
              <a:t> is admissible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 h*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2151" y="4199229"/>
            <a:ext cx="6331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but far too optimistic. </a:t>
            </a:r>
            <a:r>
              <a:rPr lang="en-US" sz="2400" dirty="0" err="1"/>
              <a:t>h</a:t>
            </a:r>
            <a:r>
              <a:rPr lang="en-US" sz="2400" baseline="30000" dirty="0" err="1"/>
              <a:t>max</a:t>
            </a:r>
            <a:r>
              <a:rPr lang="en-US" sz="2400" dirty="0"/>
              <a:t> is too small.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82151" y="4508503"/>
            <a:ext cx="539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sum up,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 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&lt;= h*</a:t>
            </a:r>
            <a:r>
              <a:rPr lang="en-US" sz="24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150" y="5310905"/>
            <a:ext cx="917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30000" dirty="0" err="1"/>
              <a:t>add</a:t>
            </a:r>
            <a:r>
              <a:rPr lang="en-US" sz="2400" baseline="30000" dirty="0"/>
              <a:t> </a:t>
            </a:r>
            <a:r>
              <a:rPr lang="en-US" sz="2400" dirty="0"/>
              <a:t>is not admissible(so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b="1" dirty="0">
                <a:solidFill>
                  <a:srgbClr val="FF0000"/>
                </a:solidFill>
              </a:rPr>
              <a:t> can be larger than h* </a:t>
            </a:r>
            <a:r>
              <a:rPr lang="en-US" sz="2400" dirty="0"/>
              <a:t>in some cases)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2149" y="5651642"/>
            <a:ext cx="703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pessimistic. </a:t>
            </a:r>
            <a:r>
              <a:rPr lang="en-US" sz="2400" dirty="0" err="1"/>
              <a:t>h</a:t>
            </a:r>
            <a:r>
              <a:rPr lang="en-US" sz="2400" baseline="30000" dirty="0" err="1"/>
              <a:t>add</a:t>
            </a:r>
            <a:r>
              <a:rPr lang="en-US" sz="2400" baseline="30000" dirty="0"/>
              <a:t>  </a:t>
            </a:r>
            <a:r>
              <a:rPr lang="en-US" sz="2400" dirty="0" err="1"/>
              <a:t>overcounts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&gt;= 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149" y="6301653"/>
            <a:ext cx="917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properties of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FF</a:t>
            </a:r>
            <a:r>
              <a:rPr lang="en-US" sz="2400" b="1" dirty="0">
                <a:solidFill>
                  <a:srgbClr val="FF0000"/>
                </a:solidFill>
              </a:rPr>
              <a:t> is similar with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dirty="0"/>
              <a:t>, but </a:t>
            </a:r>
            <a:r>
              <a:rPr lang="en-US" sz="2400" dirty="0" err="1"/>
              <a:t>h</a:t>
            </a:r>
            <a:r>
              <a:rPr lang="en-US" sz="2400" baseline="30000" dirty="0" err="1"/>
              <a:t>FF</a:t>
            </a:r>
            <a:r>
              <a:rPr lang="en-US" sz="2400" baseline="30000" dirty="0"/>
              <a:t> </a:t>
            </a:r>
            <a:r>
              <a:rPr lang="en-US" sz="2400" dirty="0"/>
              <a:t>won’t </a:t>
            </a:r>
            <a:r>
              <a:rPr lang="en-US" sz="2400" dirty="0" err="1"/>
              <a:t>overcount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442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4612" y="1414629"/>
            <a:ext cx="7136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Domain Independent heuristic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4613" y="2074001"/>
            <a:ext cx="511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specific to one problem.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4613" y="2641040"/>
            <a:ext cx="638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e.g. delete relaxation, goal-counting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01" y="3572598"/>
            <a:ext cx="30607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6105" y="4668253"/>
            <a:ext cx="245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Manhattan distance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352674" y="4379495"/>
            <a:ext cx="1684421" cy="938463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352674" y="4379495"/>
            <a:ext cx="1684421" cy="938463"/>
          </a:xfrm>
          <a:prstGeom prst="line">
            <a:avLst/>
          </a:prstGeom>
          <a:ln w="104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124" y="518984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 to compute </a:t>
            </a:r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add</a:t>
            </a:r>
            <a:endParaRPr lang="en-US" sz="3200" b="1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3124" y="3588916"/>
            <a:ext cx="517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 to compute </a:t>
            </a:r>
            <a:r>
              <a:rPr lang="en-US" altLang="zh-CN" sz="3200" b="1" dirty="0" err="1"/>
              <a:t>h</a:t>
            </a:r>
            <a:r>
              <a:rPr lang="en-US" altLang="zh-CN" sz="3200" b="1" baseline="30000" dirty="0" err="1"/>
              <a:t>max</a:t>
            </a:r>
            <a:endParaRPr lang="en-US" sz="3200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7219950" y="195818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Bellman-Ford Algorithm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61" y="1496871"/>
            <a:ext cx="7833185" cy="18304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61" y="4450996"/>
            <a:ext cx="7487196" cy="16013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73671" y="988495"/>
            <a:ext cx="7411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Recursive </a:t>
            </a:r>
          </a:p>
          <a:p>
            <a:r>
              <a:rPr lang="en-US" sz="2400" b="1" dirty="0"/>
              <a:t>Assumption: each goal can be achieved independently </a:t>
            </a:r>
          </a:p>
        </p:txBody>
      </p:sp>
    </p:spTree>
    <p:extLst>
      <p:ext uri="{BB962C8B-B14F-4D97-AF65-F5344CB8AC3E}">
        <p14:creationId xmlns:p14="http://schemas.microsoft.com/office/powerpoint/2010/main" val="88722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794</Words>
  <Application>Microsoft Macintosh PowerPoint</Application>
  <PresentationFormat>Widescreen</PresentationFormat>
  <Paragraphs>198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COMP90054 AI Planning for Autonomy    Workshop Week6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</dc:creator>
  <cp:lastModifiedBy>Chao Lei</cp:lastModifiedBy>
  <cp:revision>340</cp:revision>
  <dcterms:created xsi:type="dcterms:W3CDTF">2018-08-22T06:05:57Z</dcterms:created>
  <dcterms:modified xsi:type="dcterms:W3CDTF">2024-08-29T10:31:42Z</dcterms:modified>
</cp:coreProperties>
</file>