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6" r:id="rId4"/>
    <p:sldId id="260" r:id="rId5"/>
    <p:sldId id="259" r:id="rId6"/>
    <p:sldId id="263" r:id="rId7"/>
    <p:sldId id="261" r:id="rId8"/>
    <p:sldId id="264" r:id="rId9"/>
    <p:sldId id="265" r:id="rId10"/>
    <p:sldId id="274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92" r:id="rId19"/>
    <p:sldId id="293" r:id="rId20"/>
    <p:sldId id="280" r:id="rId21"/>
    <p:sldId id="273" r:id="rId22"/>
    <p:sldId id="275" r:id="rId23"/>
    <p:sldId id="289" r:id="rId24"/>
    <p:sldId id="294" r:id="rId25"/>
    <p:sldId id="290" r:id="rId26"/>
    <p:sldId id="277" r:id="rId27"/>
    <p:sldId id="281" r:id="rId28"/>
    <p:sldId id="282" r:id="rId29"/>
    <p:sldId id="283" r:id="rId30"/>
    <p:sldId id="284" r:id="rId31"/>
    <p:sldId id="278" r:id="rId32"/>
    <p:sldId id="286" r:id="rId33"/>
    <p:sldId id="287" r:id="rId34"/>
    <p:sldId id="27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/>
    <p:restoredTop sz="80088"/>
  </p:normalViewPr>
  <p:slideViewPr>
    <p:cSldViewPr snapToGrid="0" snapToObjects="1">
      <p:cViewPr varScale="1">
        <p:scale>
          <a:sx n="127" d="100"/>
          <a:sy n="127" d="100"/>
        </p:scale>
        <p:origin x="1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6C2A4-7D16-5144-98A0-19D6584386D5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30D59-7451-484B-A1C0-8FEB128812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45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BDD7D-5353-874E-8D76-9EDBF0201F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3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53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08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575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54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 err="1"/>
              <a:t>preconditons</a:t>
            </a:r>
            <a:r>
              <a:rPr lang="en-US" baseline="0" dirty="0"/>
              <a:t> are already in the initial state, which means we don’t need to apply any action to achieve them.</a:t>
            </a:r>
          </a:p>
          <a:p>
            <a:r>
              <a:rPr lang="en-US" dirty="0"/>
              <a:t>We didn’t add anything new to </a:t>
            </a:r>
            <a:r>
              <a:rPr lang="en-US" dirty="0" err="1"/>
              <a:t>openlist</a:t>
            </a:r>
            <a:r>
              <a:rPr lang="en-US" dirty="0"/>
              <a:t>. But open list is still not</a:t>
            </a:r>
            <a:r>
              <a:rPr lang="en-US" baseline="0" dirty="0"/>
              <a:t> empty.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63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57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1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384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47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1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63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762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090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39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234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37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96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99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5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22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A9A21F-BAA6-4845-A19D-4A279AF07B9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3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6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12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C30D59-7451-484B-A1C0-8FEB128812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6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37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9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3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1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25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5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2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8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F9C6B-C26A-E341-B322-ABF3336ECAB2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57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F9C6B-C26A-E341-B322-ABF3336ECAB2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87205-15F8-7148-A924-38EC0752E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49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2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9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6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9029" y="1691988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COMP90054 AI Planning for Autonomy 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 Workshop Week</a:t>
            </a:r>
            <a:r>
              <a:rPr lang="en-US" altLang="zh-CN" sz="4400" dirty="0"/>
              <a:t>7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893999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7419" y="1013797"/>
            <a:ext cx="6809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How to extract a relaxed plan?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7419" y="1734239"/>
            <a:ext cx="7256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1: Compute a best-supporter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419" y="2225087"/>
            <a:ext cx="10441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Best supporter function </a:t>
            </a:r>
            <a:r>
              <a:rPr lang="en-US" sz="2400" b="1" dirty="0" err="1">
                <a:solidFill>
                  <a:srgbClr val="0070C0"/>
                </a:solidFill>
              </a:rPr>
              <a:t>bs</a:t>
            </a:r>
            <a:r>
              <a:rPr lang="en-US" sz="2400" b="1" dirty="0">
                <a:solidFill>
                  <a:srgbClr val="0070C0"/>
                </a:solidFill>
              </a:rPr>
              <a:t>: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For every fact p ∈ F, an action that is deemed to be the cheapest achiever of p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(within the relaxation)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419" y="3719394"/>
            <a:ext cx="527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2: Relaxed Plan Extraction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01" y="4239424"/>
            <a:ext cx="7518400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7419" y="199789"/>
            <a:ext cx="544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How to compute </a:t>
            </a:r>
            <a:r>
              <a:rPr lang="en-US" altLang="zh-CN" sz="3600" b="1" dirty="0" err="1">
                <a:solidFill>
                  <a:srgbClr val="FF0000"/>
                </a:solidFill>
              </a:rPr>
              <a:t>h</a:t>
            </a:r>
            <a:r>
              <a:rPr lang="en-US" altLang="zh-CN" sz="3600" b="1" baseline="30000" dirty="0" err="1">
                <a:solidFill>
                  <a:srgbClr val="FF0000"/>
                </a:solidFill>
              </a:rPr>
              <a:t>FF</a:t>
            </a:r>
            <a:r>
              <a:rPr lang="en-US" altLang="zh-CN" sz="3600" b="1" dirty="0">
                <a:solidFill>
                  <a:srgbClr val="FF0000"/>
                </a:solidFill>
              </a:rPr>
              <a:t>?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4330" y="301261"/>
            <a:ext cx="7037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Extract a relaxed plan and then compute </a:t>
            </a:r>
            <a:r>
              <a:rPr lang="en-US" sz="2800" dirty="0" err="1">
                <a:solidFill>
                  <a:srgbClr val="FF0000"/>
                </a:solidFill>
              </a:rPr>
              <a:t>h</a:t>
            </a:r>
            <a:r>
              <a:rPr lang="en-US" sz="2800" baseline="30000" dirty="0" err="1">
                <a:solidFill>
                  <a:srgbClr val="FF0000"/>
                </a:solidFill>
              </a:rPr>
              <a:t>FF</a:t>
            </a:r>
            <a:endParaRPr lang="en-US" sz="28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27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946" y="194554"/>
            <a:ext cx="4868145" cy="2042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016" y="498264"/>
            <a:ext cx="398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Extract Relaxed Plan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20" y="1265393"/>
            <a:ext cx="7108526" cy="2161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462" y="3821775"/>
            <a:ext cx="71790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 = {on(A,C), </a:t>
            </a:r>
            <a:r>
              <a:rPr lang="en-US" b="1" dirty="0" err="1"/>
              <a:t>onTable</a:t>
            </a:r>
            <a:r>
              <a:rPr lang="en-US" b="1" dirty="0"/>
              <a:t>(C), </a:t>
            </a:r>
            <a:r>
              <a:rPr lang="en-US" b="1" dirty="0" err="1"/>
              <a:t>onTable</a:t>
            </a:r>
            <a:r>
              <a:rPr lang="en-US" b="1" dirty="0"/>
              <a:t>(B), clear(A), clear(B), </a:t>
            </a:r>
            <a:r>
              <a:rPr lang="en-US" b="1" dirty="0" err="1"/>
              <a:t>ArmFree</a:t>
            </a:r>
            <a:r>
              <a:rPr lang="en-US" b="1" dirty="0"/>
              <a:t>}</a:t>
            </a:r>
          </a:p>
          <a:p>
            <a:r>
              <a:rPr lang="en-US" b="1" dirty="0"/>
              <a:t>G = {on(A,B), on(B,C), </a:t>
            </a:r>
            <a:r>
              <a:rPr lang="en-US" b="1" dirty="0" err="1"/>
              <a:t>onTable</a:t>
            </a:r>
            <a:r>
              <a:rPr lang="en-US" b="1" dirty="0"/>
              <a:t>(C), clear(A), </a:t>
            </a:r>
            <a:r>
              <a:rPr lang="en-US" b="1" dirty="0" err="1"/>
              <a:t>ArmFree</a:t>
            </a:r>
            <a:r>
              <a:rPr lang="en-US" b="1" dirty="0"/>
              <a:t>}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100" y="4823087"/>
            <a:ext cx="3540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Open := G \ I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2100" y="5236274"/>
            <a:ext cx="3861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Open = {on(A,B), on(B,C)}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2100" y="5730709"/>
                <a:ext cx="2140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Closed 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0" y="5730709"/>
                <a:ext cx="214008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27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2100" y="6192374"/>
                <a:ext cx="2140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RPlan=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100" y="6192374"/>
                <a:ext cx="214008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27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11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946" y="194554"/>
            <a:ext cx="4868145" cy="2042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840" y="680938"/>
            <a:ext cx="398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Extract Relaxed Plan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53" y="1496226"/>
            <a:ext cx="7108526" cy="2161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840" y="3888115"/>
            <a:ext cx="3861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Open = {on(A,B), on(B,C)}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05840" y="4382550"/>
                <a:ext cx="2140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Closed 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40" y="4382550"/>
                <a:ext cx="2140086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455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5840" y="4844215"/>
                <a:ext cx="21400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RPlan=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∅</m:t>
                    </m:r>
                  </m:oMath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40" y="4844215"/>
                <a:ext cx="214008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558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1770434" y="3888115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9057" y="4421940"/>
            <a:ext cx="1538884" cy="461665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4260720" y="2762655"/>
            <a:ext cx="1254863" cy="112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30183" y="3674225"/>
            <a:ext cx="57393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U is set union operator, so there is no duplicate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9394" y="6128424"/>
            <a:ext cx="258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bs</a:t>
            </a:r>
            <a:r>
              <a:rPr lang="en-US" dirty="0">
                <a:solidFill>
                  <a:srgbClr val="0070C0"/>
                </a:solidFill>
              </a:rPr>
              <a:t>(on(A,B)) = stack(A,B)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0979" y="4906073"/>
            <a:ext cx="1665861" cy="399807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367723" y="5680953"/>
            <a:ext cx="168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Precondition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4528" y="6128424"/>
            <a:ext cx="278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holding(A), clear(B)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03079" y="2887032"/>
            <a:ext cx="7179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 = {on(A,C), </a:t>
            </a:r>
            <a:r>
              <a:rPr lang="en-US" sz="1400" b="1" dirty="0" err="1"/>
              <a:t>onTable</a:t>
            </a:r>
            <a:r>
              <a:rPr lang="en-US" sz="1400" b="1" dirty="0"/>
              <a:t>(C), </a:t>
            </a:r>
            <a:r>
              <a:rPr lang="en-US" sz="1400" b="1" dirty="0" err="1"/>
              <a:t>onTable</a:t>
            </a:r>
            <a:r>
              <a:rPr lang="en-US" sz="1400" b="1" dirty="0"/>
              <a:t>(B), clear(A), clear(B), </a:t>
            </a:r>
            <a:r>
              <a:rPr lang="en-US" sz="1400" b="1" dirty="0" err="1"/>
              <a:t>ArmFree</a:t>
            </a:r>
            <a:r>
              <a:rPr lang="en-US" sz="1400" b="1" dirty="0"/>
              <a:t>}</a:t>
            </a:r>
          </a:p>
          <a:p>
            <a:r>
              <a:rPr lang="en-US" sz="1400" b="1" dirty="0"/>
              <a:t>G = {on(A,B), on(B,C), </a:t>
            </a:r>
            <a:r>
              <a:rPr lang="en-US" sz="1400" b="1" dirty="0" err="1"/>
              <a:t>onTable</a:t>
            </a:r>
            <a:r>
              <a:rPr lang="en-US" sz="1400" b="1" dirty="0"/>
              <a:t>(C), clear(A), </a:t>
            </a:r>
            <a:r>
              <a:rPr lang="en-US" sz="1400" b="1" dirty="0" err="1"/>
              <a:t>ArmFree</a:t>
            </a:r>
            <a:r>
              <a:rPr lang="en-US" sz="1400" b="1" dirty="0"/>
              <a:t>} 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5231051" y="6111801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1506" y="3841311"/>
            <a:ext cx="1592710" cy="44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08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946" y="194554"/>
            <a:ext cx="4868145" cy="2042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840" y="680938"/>
            <a:ext cx="398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Extract Relaxed Plan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53" y="1496226"/>
            <a:ext cx="7108526" cy="2161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840" y="3888115"/>
            <a:ext cx="3861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Open = {on(B,C), holding(A)}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840" y="4382550"/>
            <a:ext cx="3326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Closed = {on(A,B)}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39" y="4844215"/>
            <a:ext cx="3128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RPlan</a:t>
            </a:r>
            <a:r>
              <a:rPr lang="en-US" sz="2400" b="1" dirty="0">
                <a:solidFill>
                  <a:srgbClr val="FF0000"/>
                </a:solidFill>
              </a:rPr>
              <a:t>= {stack(A,B)}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716933" y="3888115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9394" y="6128424"/>
            <a:ext cx="258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bs</a:t>
            </a:r>
            <a:r>
              <a:rPr lang="en-US" dirty="0">
                <a:solidFill>
                  <a:srgbClr val="0070C0"/>
                </a:solidFill>
              </a:rPr>
              <a:t>(on(B,C)) = stack(B,C)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67723" y="5680953"/>
            <a:ext cx="168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Precondition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4528" y="6128424"/>
            <a:ext cx="278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holding(B), clear(C)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03079" y="2887032"/>
            <a:ext cx="7179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 = {on(A,C), </a:t>
            </a:r>
            <a:r>
              <a:rPr lang="en-US" sz="1400" b="1" dirty="0" err="1"/>
              <a:t>onTable</a:t>
            </a:r>
            <a:r>
              <a:rPr lang="en-US" sz="1400" b="1" dirty="0"/>
              <a:t>(C), </a:t>
            </a:r>
            <a:r>
              <a:rPr lang="en-US" sz="1400" b="1" dirty="0" err="1"/>
              <a:t>onTable</a:t>
            </a:r>
            <a:r>
              <a:rPr lang="en-US" sz="1400" b="1" dirty="0"/>
              <a:t>(B), clear(A), clear(B), </a:t>
            </a:r>
            <a:r>
              <a:rPr lang="en-US" sz="1400" b="1" dirty="0" err="1"/>
              <a:t>ArmFree</a:t>
            </a:r>
            <a:r>
              <a:rPr lang="en-US" sz="1400" b="1" dirty="0"/>
              <a:t>}</a:t>
            </a:r>
          </a:p>
          <a:p>
            <a:r>
              <a:rPr lang="en-US" sz="1400" b="1" dirty="0"/>
              <a:t>G = {on(A,B), on(B,C), </a:t>
            </a:r>
            <a:r>
              <a:rPr lang="en-US" sz="1400" b="1" dirty="0" err="1"/>
              <a:t>onTable</a:t>
            </a:r>
            <a:r>
              <a:rPr lang="en-US" sz="1400" b="1" dirty="0"/>
              <a:t>(C), clear(A), </a:t>
            </a:r>
            <a:r>
              <a:rPr lang="en-US" sz="1400" b="1" dirty="0" err="1"/>
              <a:t>ArmFree</a:t>
            </a:r>
            <a:r>
              <a:rPr lang="en-US" sz="1400" b="1" dirty="0"/>
              <a:t>}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851" y="4452407"/>
            <a:ext cx="1344597" cy="4337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078" y="3959744"/>
            <a:ext cx="2759655" cy="35685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3397" y="4874591"/>
            <a:ext cx="1568642" cy="40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7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946" y="194554"/>
            <a:ext cx="4868145" cy="2042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840" y="680938"/>
            <a:ext cx="398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Extract Relaxed Plan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53" y="1496226"/>
            <a:ext cx="7108526" cy="2161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840" y="3888115"/>
            <a:ext cx="612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Open = {holding(A), holding(B), clear(C)}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839" y="4382550"/>
            <a:ext cx="4883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Closed = {on(A,B), on(B,C)}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39" y="4844215"/>
            <a:ext cx="4552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RPlan</a:t>
            </a:r>
            <a:r>
              <a:rPr lang="en-US" sz="2400" b="1" dirty="0">
                <a:solidFill>
                  <a:srgbClr val="FF0000"/>
                </a:solidFill>
              </a:rPr>
              <a:t>= {stack(A,B), stack(B,C)}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833663" y="3897924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40263" y="6128424"/>
            <a:ext cx="291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bs</a:t>
            </a:r>
            <a:r>
              <a:rPr lang="en-US" dirty="0">
                <a:solidFill>
                  <a:srgbClr val="0070C0"/>
                </a:solidFill>
              </a:rPr>
              <a:t>(holding(A)) = unstack(A,C)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67723" y="5680953"/>
            <a:ext cx="168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Precondition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4528" y="6128424"/>
            <a:ext cx="2782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on(A,C), clear(A), </a:t>
            </a:r>
            <a:r>
              <a:rPr lang="en-US" dirty="0" err="1">
                <a:solidFill>
                  <a:srgbClr val="0070C0"/>
                </a:solidFill>
              </a:rPr>
              <a:t>ArmFree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03079" y="2887032"/>
            <a:ext cx="7179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 = {on(A,C), </a:t>
            </a:r>
            <a:r>
              <a:rPr lang="en-US" sz="1400" b="1" dirty="0" err="1"/>
              <a:t>onTable</a:t>
            </a:r>
            <a:r>
              <a:rPr lang="en-US" sz="1400" b="1" dirty="0"/>
              <a:t>(C), </a:t>
            </a:r>
            <a:r>
              <a:rPr lang="en-US" sz="1400" b="1" dirty="0" err="1"/>
              <a:t>onTable</a:t>
            </a:r>
            <a:r>
              <a:rPr lang="en-US" sz="1400" b="1" dirty="0"/>
              <a:t>(B), clear(A), clear(B), </a:t>
            </a:r>
            <a:r>
              <a:rPr lang="en-US" sz="1400" b="1" dirty="0" err="1"/>
              <a:t>ArmFree</a:t>
            </a:r>
            <a:r>
              <a:rPr lang="en-US" sz="1400" b="1" dirty="0"/>
              <a:t>}</a:t>
            </a:r>
          </a:p>
          <a:p>
            <a:r>
              <a:rPr lang="en-US" sz="1400" b="1" dirty="0"/>
              <a:t>G = {on(A,B), on(B,C), </a:t>
            </a:r>
            <a:r>
              <a:rPr lang="en-US" sz="1400" b="1" dirty="0" err="1"/>
              <a:t>onTable</a:t>
            </a:r>
            <a:r>
              <a:rPr lang="en-US" sz="1400" b="1" dirty="0"/>
              <a:t>(C), clear(A), </a:t>
            </a:r>
            <a:r>
              <a:rPr lang="en-US" sz="1400" b="1" dirty="0" err="1"/>
              <a:t>ArmFree</a:t>
            </a:r>
            <a:r>
              <a:rPr lang="en-US" sz="1400" b="1" dirty="0"/>
              <a:t>}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8888" y="4416824"/>
            <a:ext cx="1844530" cy="42739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4180" y="4838075"/>
            <a:ext cx="1848943" cy="467805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>
            <a:off x="4224806" y="6070058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991431" y="6097723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90373" y="6097722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68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946" y="194554"/>
            <a:ext cx="4868145" cy="2042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840" y="680938"/>
            <a:ext cx="398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Extract Relaxed Plan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53" y="1496226"/>
            <a:ext cx="7108526" cy="2161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840" y="3888115"/>
            <a:ext cx="612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Open = {holding(B), clear(C)}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839" y="4382550"/>
            <a:ext cx="5484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Closed = {on(A,B), on(B,C), holding(A)}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5838" y="4844215"/>
            <a:ext cx="5992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RPlan</a:t>
            </a:r>
            <a:r>
              <a:rPr lang="en-US" sz="2400" b="1" dirty="0">
                <a:solidFill>
                  <a:srgbClr val="FF0000"/>
                </a:solidFill>
              </a:rPr>
              <a:t>= {stack(A,B), stack(B,C), unstack(A,C)}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0263" y="6128424"/>
            <a:ext cx="291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bs</a:t>
            </a:r>
            <a:r>
              <a:rPr lang="en-US" dirty="0">
                <a:solidFill>
                  <a:srgbClr val="0070C0"/>
                </a:solidFill>
              </a:rPr>
              <a:t>(holding(B)) = pickup(B)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67723" y="5680953"/>
            <a:ext cx="168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Precondition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4528" y="6128424"/>
            <a:ext cx="317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onTable</a:t>
            </a:r>
            <a:r>
              <a:rPr lang="en-US" dirty="0">
                <a:solidFill>
                  <a:srgbClr val="0070C0"/>
                </a:solidFill>
              </a:rPr>
              <a:t>(B), clear(B), </a:t>
            </a:r>
            <a:r>
              <a:rPr lang="en-US" dirty="0" err="1">
                <a:solidFill>
                  <a:srgbClr val="0070C0"/>
                </a:solidFill>
              </a:rPr>
              <a:t>ArmFree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03079" y="2887032"/>
            <a:ext cx="7179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 = {on(A,C), </a:t>
            </a:r>
            <a:r>
              <a:rPr lang="en-US" sz="1400" b="1" dirty="0" err="1"/>
              <a:t>onTable</a:t>
            </a:r>
            <a:r>
              <a:rPr lang="en-US" sz="1400" b="1" dirty="0"/>
              <a:t>(C), </a:t>
            </a:r>
            <a:r>
              <a:rPr lang="en-US" sz="1400" b="1" dirty="0" err="1"/>
              <a:t>onTable</a:t>
            </a:r>
            <a:r>
              <a:rPr lang="en-US" sz="1400" b="1" dirty="0"/>
              <a:t>(B), clear(A), clear(B), </a:t>
            </a:r>
            <a:r>
              <a:rPr lang="en-US" sz="1400" b="1" dirty="0" err="1"/>
              <a:t>ArmFree</a:t>
            </a:r>
            <a:r>
              <a:rPr lang="en-US" sz="1400" b="1" dirty="0"/>
              <a:t>}</a:t>
            </a:r>
          </a:p>
          <a:p>
            <a:r>
              <a:rPr lang="en-US" sz="1400" b="1" dirty="0"/>
              <a:t>G = {on(A,B), on(B,C), </a:t>
            </a:r>
            <a:r>
              <a:rPr lang="en-US" sz="1400" b="1" dirty="0" err="1"/>
              <a:t>onTable</a:t>
            </a:r>
            <a:r>
              <a:rPr lang="en-US" sz="1400" b="1" dirty="0"/>
              <a:t>(C), clear(A), </a:t>
            </a:r>
            <a:r>
              <a:rPr lang="en-US" sz="1400" b="1" dirty="0" err="1"/>
              <a:t>ArmFree</a:t>
            </a:r>
            <a:r>
              <a:rPr lang="en-US" sz="1400" b="1" dirty="0"/>
              <a:t>}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324026" y="6050285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18712" y="6075559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881588" y="3871729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5583" y="4417663"/>
            <a:ext cx="1727890" cy="4623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0781" y="4831285"/>
            <a:ext cx="1789872" cy="526433"/>
          </a:xfrm>
          <a:prstGeom prst="rect">
            <a:avLst/>
          </a:prstGeom>
        </p:spPr>
      </p:pic>
      <p:cxnSp>
        <p:nvCxnSpPr>
          <p:cNvPr id="25" name="Straight Connector 24"/>
          <p:cNvCxnSpPr/>
          <p:nvPr/>
        </p:nvCxnSpPr>
        <p:spPr>
          <a:xfrm>
            <a:off x="6254639" y="6047043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96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4946" y="194554"/>
            <a:ext cx="4868145" cy="20428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5840" y="680938"/>
            <a:ext cx="39883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Extract Relaxed Plan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53" y="1496226"/>
            <a:ext cx="7108526" cy="21613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5840" y="3888115"/>
            <a:ext cx="612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Open = {clear(C)}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838" y="4382550"/>
            <a:ext cx="6779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Closed = {on(A,B), on(B,C), holding(A</a:t>
            </a:r>
            <a:r>
              <a:rPr lang="en-US" sz="2400" b="1">
                <a:solidFill>
                  <a:srgbClr val="FF0000"/>
                </a:solidFill>
              </a:rPr>
              <a:t>), holding(B)}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5838" y="4844215"/>
            <a:ext cx="7295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RPlan</a:t>
            </a:r>
            <a:r>
              <a:rPr lang="en-US" sz="2400" b="1" dirty="0">
                <a:solidFill>
                  <a:srgbClr val="FF0000"/>
                </a:solidFill>
              </a:rPr>
              <a:t>= {stack(A,B), stack(B,C), unstack(A,C), pickup(B)}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40263" y="6128424"/>
            <a:ext cx="2919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bs</a:t>
            </a:r>
            <a:r>
              <a:rPr lang="en-US" dirty="0">
                <a:solidFill>
                  <a:srgbClr val="0070C0"/>
                </a:solidFill>
              </a:rPr>
              <a:t>(clear(C)) = unstack(A,C)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367723" y="5680953"/>
            <a:ext cx="168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Precondition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4528" y="6128424"/>
            <a:ext cx="317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on(A,C), clear(A), </a:t>
            </a:r>
            <a:r>
              <a:rPr lang="en-US" dirty="0" err="1">
                <a:solidFill>
                  <a:srgbClr val="0070C0"/>
                </a:solidFill>
              </a:rPr>
              <a:t>ArmFree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03079" y="2887032"/>
            <a:ext cx="7179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 = {on(A,C), </a:t>
            </a:r>
            <a:r>
              <a:rPr lang="en-US" sz="1400" b="1" dirty="0" err="1"/>
              <a:t>onTable</a:t>
            </a:r>
            <a:r>
              <a:rPr lang="en-US" sz="1400" b="1" dirty="0"/>
              <a:t>(C), </a:t>
            </a:r>
            <a:r>
              <a:rPr lang="en-US" sz="1400" b="1" dirty="0" err="1"/>
              <a:t>onTable</a:t>
            </a:r>
            <a:r>
              <a:rPr lang="en-US" sz="1400" b="1" dirty="0"/>
              <a:t>(B), clear(A), clear(B), </a:t>
            </a:r>
            <a:r>
              <a:rPr lang="en-US" sz="1400" b="1" dirty="0" err="1"/>
              <a:t>ArmFree</a:t>
            </a:r>
            <a:r>
              <a:rPr lang="en-US" sz="1400" b="1" dirty="0"/>
              <a:t>}</a:t>
            </a:r>
          </a:p>
          <a:p>
            <a:r>
              <a:rPr lang="en-US" sz="1400" b="1" dirty="0"/>
              <a:t>G = {on(A,B), on(B,C), </a:t>
            </a:r>
            <a:r>
              <a:rPr lang="en-US" sz="1400" b="1" dirty="0" err="1"/>
              <a:t>onTable</a:t>
            </a:r>
            <a:r>
              <a:rPr lang="en-US" sz="1400" b="1" dirty="0"/>
              <a:t>(C), clear(A), </a:t>
            </a:r>
            <a:r>
              <a:rPr lang="en-US" sz="1400" b="1" dirty="0" err="1"/>
              <a:t>ArmFree</a:t>
            </a:r>
            <a:r>
              <a:rPr lang="en-US" sz="1400" b="1" dirty="0"/>
              <a:t>}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185630" y="6065872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391104" y="6065872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793382" y="3827318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13754" y="6050284"/>
            <a:ext cx="666347" cy="494435"/>
          </a:xfrm>
          <a:prstGeom prst="line">
            <a:avLst/>
          </a:prstGeom>
          <a:ln w="793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3282" y="4393245"/>
            <a:ext cx="1678863" cy="48374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6346927" y="5305880"/>
            <a:ext cx="1727032" cy="521328"/>
          </a:xfrm>
          <a:prstGeom prst="straightConnector1">
            <a:avLst/>
          </a:prstGeom>
          <a:ln w="1206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17561" y="5729310"/>
            <a:ext cx="42137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Rplan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= {stack(A,B), stack(B,C), unstack(A,C), pickup(B)}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6570" y="4909885"/>
            <a:ext cx="2251150" cy="40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96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6" grpId="0"/>
      <p:bldP spid="27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06897" y="1084794"/>
            <a:ext cx="7229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Rplan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= {stack(A,B), stack(B,C), unstack(A,C), pickup(B)}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6897" y="2198451"/>
            <a:ext cx="743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How to get </a:t>
            </a:r>
            <a:r>
              <a:rPr lang="en-US" sz="3600" b="1" dirty="0" err="1"/>
              <a:t>h</a:t>
            </a:r>
            <a:r>
              <a:rPr lang="en-US" sz="3600" b="1" baseline="30000" dirty="0" err="1"/>
              <a:t>FF</a:t>
            </a:r>
            <a:r>
              <a:rPr lang="en-US" sz="3600" b="1" dirty="0"/>
              <a:t> from Relaxed Plan?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6897" y="2721671"/>
            <a:ext cx="7431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70C0"/>
                </a:solidFill>
              </a:rPr>
              <a:t>Sum up the </a:t>
            </a:r>
            <a:r>
              <a:rPr lang="en-US" altLang="zh-CN" sz="3600" b="1" dirty="0">
                <a:solidFill>
                  <a:srgbClr val="FF0000"/>
                </a:solidFill>
              </a:rPr>
              <a:t>cost</a:t>
            </a:r>
            <a:r>
              <a:rPr lang="en-US" altLang="zh-CN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</a:rPr>
              <a:t>of actions in relaxed plan</a:t>
            </a:r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06897" y="3537278"/>
            <a:ext cx="5446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FF</a:t>
            </a:r>
            <a:r>
              <a:rPr lang="en-US" sz="2400" b="1" dirty="0">
                <a:solidFill>
                  <a:srgbClr val="FF0000"/>
                </a:solidFill>
              </a:rPr>
              <a:t> =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6897" y="4455268"/>
            <a:ext cx="65168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Even </a:t>
            </a:r>
            <a:r>
              <a:rPr lang="en-US" sz="2000" dirty="0" err="1"/>
              <a:t>hadd</a:t>
            </a:r>
            <a:r>
              <a:rPr lang="en-US" sz="2000" dirty="0"/>
              <a:t> and </a:t>
            </a:r>
            <a:r>
              <a:rPr lang="en-US" sz="2000" dirty="0" err="1"/>
              <a:t>hmax</a:t>
            </a:r>
            <a:r>
              <a:rPr lang="en-US" sz="2000" dirty="0"/>
              <a:t> for some fact is different, but best supporter function for that fact are the same in this example. </a:t>
            </a:r>
          </a:p>
          <a:p>
            <a:r>
              <a:rPr lang="en-US" sz="2000" dirty="0"/>
              <a:t>So </a:t>
            </a:r>
            <a:r>
              <a:rPr lang="en-US" sz="2000" dirty="0" err="1"/>
              <a:t>h</a:t>
            </a:r>
            <a:r>
              <a:rPr lang="en-US" sz="2000" baseline="30000" dirty="0" err="1"/>
              <a:t>FF</a:t>
            </a:r>
            <a:r>
              <a:rPr lang="en-US" sz="2000" dirty="0"/>
              <a:t> = 4 for both </a:t>
            </a:r>
            <a:r>
              <a:rPr lang="en-US" sz="2000" dirty="0" err="1"/>
              <a:t>h</a:t>
            </a:r>
            <a:r>
              <a:rPr lang="en-US" sz="2000" baseline="30000" dirty="0" err="1"/>
              <a:t>add</a:t>
            </a:r>
            <a:r>
              <a:rPr lang="en-US" sz="2000" dirty="0"/>
              <a:t> and </a:t>
            </a:r>
            <a:r>
              <a:rPr lang="en-US" sz="2000" dirty="0" err="1"/>
              <a:t>h</a:t>
            </a:r>
            <a:r>
              <a:rPr lang="en-US" sz="2000" baseline="30000" dirty="0" err="1"/>
              <a:t>max</a:t>
            </a:r>
            <a:endParaRPr lang="en-US" sz="2000" baseline="30000" dirty="0"/>
          </a:p>
        </p:txBody>
      </p:sp>
      <p:sp>
        <p:nvSpPr>
          <p:cNvPr id="8" name="TextBox 7"/>
          <p:cNvSpPr txBox="1"/>
          <p:nvPr/>
        </p:nvSpPr>
        <p:spPr>
          <a:xfrm>
            <a:off x="2331131" y="3622912"/>
            <a:ext cx="249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 both </a:t>
            </a:r>
            <a:r>
              <a:rPr lang="en-US" b="1" dirty="0" err="1">
                <a:solidFill>
                  <a:srgbClr val="FF0000"/>
                </a:solidFill>
              </a:rPr>
              <a:t>hadd</a:t>
            </a:r>
            <a:r>
              <a:rPr lang="en-US" b="1" dirty="0">
                <a:solidFill>
                  <a:srgbClr val="FF0000"/>
                </a:solidFill>
              </a:rPr>
              <a:t> and </a:t>
            </a:r>
            <a:r>
              <a:rPr lang="en-US" b="1" dirty="0" err="1">
                <a:solidFill>
                  <a:srgbClr val="FF0000"/>
                </a:solidFill>
              </a:rPr>
              <a:t>hmax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02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520308" y="5209075"/>
            <a:ext cx="54468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h</a:t>
            </a:r>
            <a:r>
              <a:rPr lang="en-US" sz="3200" b="1" baseline="30000" dirty="0" err="1">
                <a:solidFill>
                  <a:srgbClr val="FF0000"/>
                </a:solidFill>
              </a:rPr>
              <a:t>FF</a:t>
            </a:r>
            <a:r>
              <a:rPr lang="en-US" sz="3200" b="1" dirty="0">
                <a:solidFill>
                  <a:srgbClr val="FF0000"/>
                </a:solidFill>
              </a:rPr>
              <a:t> = 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95973" y="5338044"/>
            <a:ext cx="2495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for both </a:t>
            </a:r>
            <a:r>
              <a:rPr lang="en-US" b="1" dirty="0" err="1">
                <a:solidFill>
                  <a:srgbClr val="FF0000"/>
                </a:solidFill>
              </a:rPr>
              <a:t>hadd</a:t>
            </a:r>
            <a:r>
              <a:rPr lang="en-US" b="1" dirty="0">
                <a:solidFill>
                  <a:srgbClr val="FF0000"/>
                </a:solidFill>
              </a:rPr>
              <a:t> and </a:t>
            </a:r>
            <a:r>
              <a:rPr lang="en-US" b="1" dirty="0" err="1">
                <a:solidFill>
                  <a:srgbClr val="FF0000"/>
                </a:solidFill>
              </a:rPr>
              <a:t>hmax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153" y="514726"/>
            <a:ext cx="9442450" cy="469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3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45" y="2032855"/>
            <a:ext cx="9017805" cy="24953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5011" y="1002973"/>
            <a:ext cx="832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Relationship between h*, h</a:t>
            </a:r>
            <a:r>
              <a:rPr lang="en-US" sz="3200" b="1" baseline="30000" dirty="0"/>
              <a:t>+</a:t>
            </a:r>
            <a:r>
              <a:rPr lang="en-US" sz="3200" b="1" dirty="0"/>
              <a:t>, </a:t>
            </a:r>
            <a:r>
              <a:rPr lang="en-US" sz="3200" b="1" dirty="0" err="1"/>
              <a:t>h</a:t>
            </a:r>
            <a:r>
              <a:rPr lang="en-US" sz="3200" b="1" baseline="30000" dirty="0" err="1"/>
              <a:t>add</a:t>
            </a:r>
            <a:r>
              <a:rPr lang="en-US" sz="3200" b="1" dirty="0"/>
              <a:t>, </a:t>
            </a:r>
            <a:r>
              <a:rPr lang="en-US" sz="3200" b="1" dirty="0" err="1"/>
              <a:t>h</a:t>
            </a:r>
            <a:r>
              <a:rPr lang="en-US" sz="3200" b="1" baseline="30000" dirty="0" err="1"/>
              <a:t>max</a:t>
            </a:r>
            <a:r>
              <a:rPr lang="en-US" sz="3200" b="1" dirty="0"/>
              <a:t>, </a:t>
            </a:r>
            <a:r>
              <a:rPr lang="en-US" sz="3200" b="1" dirty="0" err="1"/>
              <a:t>h</a:t>
            </a:r>
            <a:r>
              <a:rPr lang="en-US" sz="3200" b="1" baseline="30000" dirty="0" err="1"/>
              <a:t>FF</a:t>
            </a:r>
            <a:r>
              <a:rPr lang="en-US" sz="3200" b="1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599" y="4984093"/>
            <a:ext cx="703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</a:t>
            </a:r>
            <a:r>
              <a:rPr lang="en-US" sz="2400" b="1" baseline="30000" dirty="0">
                <a:solidFill>
                  <a:srgbClr val="FF0000"/>
                </a:solidFill>
              </a:rPr>
              <a:t>+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is the </a:t>
            </a:r>
            <a:r>
              <a:rPr lang="en-US" sz="2400" b="1" dirty="0">
                <a:solidFill>
                  <a:srgbClr val="FF0000"/>
                </a:solidFill>
              </a:rPr>
              <a:t>optimal delete relaxation </a:t>
            </a:r>
            <a:r>
              <a:rPr lang="en-US" sz="2400" dirty="0"/>
              <a:t>heuristic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951" y="5445758"/>
            <a:ext cx="362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 h+ is hard to compute</a:t>
            </a:r>
          </a:p>
        </p:txBody>
      </p:sp>
    </p:spTree>
    <p:extLst>
      <p:ext uri="{BB962C8B-B14F-4D97-AF65-F5344CB8AC3E}">
        <p14:creationId xmlns:p14="http://schemas.microsoft.com/office/powerpoint/2010/main" val="178609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0444" y="2622409"/>
            <a:ext cx="92489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How to compute </a:t>
            </a:r>
            <a:r>
              <a:rPr lang="en-US" sz="3200" dirty="0" err="1"/>
              <a:t>h</a:t>
            </a:r>
            <a:r>
              <a:rPr lang="en-US" sz="3200" baseline="30000" dirty="0" err="1"/>
              <a:t>FF</a:t>
            </a:r>
            <a:r>
              <a:rPr lang="en-US" sz="3200" dirty="0"/>
              <a:t> </a:t>
            </a:r>
          </a:p>
          <a:p>
            <a:pPr marL="342900" indent="-342900">
              <a:buFontTx/>
              <a:buAutoNum type="arabicPeriod"/>
            </a:pPr>
            <a:r>
              <a:rPr lang="en-US" sz="3200" dirty="0"/>
              <a:t>IW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444" y="1149312"/>
            <a:ext cx="38239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dirty="0"/>
              <a:t>Objectives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1315359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0280" y="1926076"/>
            <a:ext cx="66537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Execution of IW Algorithm</a:t>
            </a:r>
          </a:p>
          <a:p>
            <a:endParaRPr lang="en-US" sz="4400" b="1" dirty="0"/>
          </a:p>
          <a:p>
            <a:pPr algn="ctr"/>
            <a:r>
              <a:rPr lang="en-US" sz="4400" b="1" dirty="0"/>
              <a:t>(Blind Search)</a:t>
            </a:r>
          </a:p>
        </p:txBody>
      </p:sp>
    </p:spTree>
    <p:extLst>
      <p:ext uri="{BB962C8B-B14F-4D97-AF65-F5344CB8AC3E}">
        <p14:creationId xmlns:p14="http://schemas.microsoft.com/office/powerpoint/2010/main" val="184391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8213" y="564204"/>
            <a:ext cx="478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IW (</a:t>
            </a:r>
            <a:r>
              <a:rPr lang="en-US" sz="3600" b="1"/>
              <a:t>Iterated Width)</a:t>
            </a:r>
            <a:endParaRPr lang="en-US" sz="3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194570" y="690504"/>
            <a:ext cx="4844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Blind </a:t>
            </a:r>
            <a:r>
              <a:rPr lang="en-US" sz="2400"/>
              <a:t>Search Algorithm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55" y="1612225"/>
            <a:ext cx="11471255" cy="23372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59" y="4409486"/>
            <a:ext cx="84582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97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669" y="2115676"/>
            <a:ext cx="9855200" cy="2286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9303" y="642025"/>
            <a:ext cx="3287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Novelty</a:t>
            </a:r>
          </a:p>
        </p:txBody>
      </p:sp>
    </p:spTree>
    <p:extLst>
      <p:ext uri="{BB962C8B-B14F-4D97-AF65-F5344CB8AC3E}">
        <p14:creationId xmlns:p14="http://schemas.microsoft.com/office/powerpoint/2010/main" val="1906177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73" y="270174"/>
            <a:ext cx="727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How to </a:t>
            </a:r>
            <a:r>
              <a:rPr lang="en-US" altLang="zh-CN" sz="3600" b="1"/>
              <a:t>compute novelty of a state?</a:t>
            </a:r>
            <a:endParaRPr lang="en-US" sz="3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0938" y="1206236"/>
          <a:ext cx="2898841" cy="856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4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86152" y="1918608"/>
            <a:ext cx="947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iw</a:t>
            </a:r>
            <a:r>
              <a:rPr lang="en-US" sz="2800" b="1" dirty="0"/>
              <a:t>(1)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23857" y="1279057"/>
            <a:ext cx="1130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{A}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70891" y="1200134"/>
            <a:ext cx="212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New things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03544" y="1841662"/>
            <a:ext cx="428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8157" y="2615455"/>
          <a:ext cx="4328808" cy="979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7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47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altLang="zh-CN" dirty="0"/>
                        <a:t>A</a:t>
                      </a:r>
                      <a:r>
                        <a:rPr lang="en-US" dirty="0"/>
                        <a:t>,D)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(C,D)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0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56" y="4804328"/>
            <a:ext cx="8372344" cy="194203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9300257" y="1152725"/>
            <a:ext cx="3483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B050"/>
                </a:solidFill>
              </a:rPr>
              <a:t>Novelty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9990160" y="183469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pic>
        <p:nvPicPr>
          <p:cNvPr id="11" name="Picture 6" descr="elated image">
            <a:extLst>
              <a:ext uri="{FF2B5EF4-FFF2-40B4-BE49-F238E27FC236}">
                <a16:creationId xmlns:a16="http://schemas.microsoft.com/office/drawing/2014/main" id="{30DDCDE7-5228-E9F9-BBE7-052CBFC96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05" y="1509889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66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9" grpId="0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17216-3425-9B22-B253-7D444F63E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51D15B-8499-9304-B390-CF5FDC57FE15}"/>
              </a:ext>
            </a:extLst>
          </p:cNvPr>
          <p:cNvSpPr txBox="1"/>
          <p:nvPr/>
        </p:nvSpPr>
        <p:spPr>
          <a:xfrm>
            <a:off x="182573" y="270174"/>
            <a:ext cx="727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How to </a:t>
            </a:r>
            <a:r>
              <a:rPr lang="en-US" altLang="zh-CN" sz="3600" b="1"/>
              <a:t>compute novelty of a state?</a:t>
            </a:r>
            <a:endParaRPr lang="en-US" sz="36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A14290E-440B-2FA2-8B8A-C03A05F01613}"/>
              </a:ext>
            </a:extLst>
          </p:cNvPr>
          <p:cNvGraphicFramePr>
            <a:graphicFrameLocks noGrp="1"/>
          </p:cNvGraphicFramePr>
          <p:nvPr/>
        </p:nvGraphicFramePr>
        <p:xfrm>
          <a:off x="680938" y="1206236"/>
          <a:ext cx="2898841" cy="856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4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1B5AE14-633B-0FAC-03A9-CABE32DB3852}"/>
              </a:ext>
            </a:extLst>
          </p:cNvPr>
          <p:cNvSpPr txBox="1"/>
          <p:nvPr/>
        </p:nvSpPr>
        <p:spPr>
          <a:xfrm>
            <a:off x="5586152" y="1918608"/>
            <a:ext cx="9476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iw</a:t>
            </a:r>
            <a:r>
              <a:rPr lang="en-US" sz="2800" b="1" dirty="0"/>
              <a:t>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72DCA-A81E-AD57-6AC8-D7977E6184B5}"/>
              </a:ext>
            </a:extLst>
          </p:cNvPr>
          <p:cNvSpPr txBox="1"/>
          <p:nvPr/>
        </p:nvSpPr>
        <p:spPr>
          <a:xfrm>
            <a:off x="4823857" y="1279057"/>
            <a:ext cx="1130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{B}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0F554C-1324-62BD-CEC0-4DB49ECD30DE}"/>
              </a:ext>
            </a:extLst>
          </p:cNvPr>
          <p:cNvSpPr txBox="1"/>
          <p:nvPr/>
        </p:nvSpPr>
        <p:spPr>
          <a:xfrm>
            <a:off x="6770891" y="1200134"/>
            <a:ext cx="2121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New things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184EF4-B255-B57B-3766-FFF5CE3DEC9A}"/>
              </a:ext>
            </a:extLst>
          </p:cNvPr>
          <p:cNvGraphicFramePr>
            <a:graphicFrameLocks noGrp="1"/>
          </p:cNvGraphicFramePr>
          <p:nvPr/>
        </p:nvGraphicFramePr>
        <p:xfrm>
          <a:off x="358157" y="2615455"/>
          <a:ext cx="4328808" cy="979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7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47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altLang="zh-CN" dirty="0"/>
                        <a:t>A</a:t>
                      </a:r>
                      <a:r>
                        <a:rPr lang="en-US" dirty="0"/>
                        <a:t>,D)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(C,D)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0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BF8FC7B8-24B0-18CE-F87A-4B11B41BF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656" y="4804328"/>
            <a:ext cx="8372344" cy="19420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BFE7573-5207-4715-B07B-D9D9E0824DD6}"/>
              </a:ext>
            </a:extLst>
          </p:cNvPr>
          <p:cNvSpPr txBox="1"/>
          <p:nvPr/>
        </p:nvSpPr>
        <p:spPr>
          <a:xfrm>
            <a:off x="7403543" y="1936203"/>
            <a:ext cx="4280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E2B04-EAAD-8DA7-9821-11D4379AFD3E}"/>
              </a:ext>
            </a:extLst>
          </p:cNvPr>
          <p:cNvSpPr txBox="1"/>
          <p:nvPr/>
        </p:nvSpPr>
        <p:spPr>
          <a:xfrm>
            <a:off x="9300257" y="1152725"/>
            <a:ext cx="3483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B050"/>
                </a:solidFill>
              </a:rPr>
              <a:t>Novelty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8AEC51-A277-531D-ABFC-DC02EBECE972}"/>
              </a:ext>
            </a:extLst>
          </p:cNvPr>
          <p:cNvSpPr/>
          <p:nvPr/>
        </p:nvSpPr>
        <p:spPr>
          <a:xfrm>
            <a:off x="9990160" y="1834696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</p:txBody>
      </p:sp>
      <p:pic>
        <p:nvPicPr>
          <p:cNvPr id="11" name="Picture 6" descr="elated image">
            <a:extLst>
              <a:ext uri="{FF2B5EF4-FFF2-40B4-BE49-F238E27FC236}">
                <a16:creationId xmlns:a16="http://schemas.microsoft.com/office/drawing/2014/main" id="{89FA8740-FD4B-2AF1-434F-1CA9B7A8C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05" y="1509889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elated image">
            <a:extLst>
              <a:ext uri="{FF2B5EF4-FFF2-40B4-BE49-F238E27FC236}">
                <a16:creationId xmlns:a16="http://schemas.microsoft.com/office/drawing/2014/main" id="{DACDBD29-A2E6-9B43-912F-EEBFEBCD9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21" y="1509889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92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5" grpId="0"/>
      <p:bldP spid="19" grpId="0"/>
      <p:bldP spid="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73" y="270174"/>
            <a:ext cx="7276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How to </a:t>
            </a:r>
            <a:r>
              <a:rPr lang="en-US" altLang="zh-CN" sz="3600" b="1"/>
              <a:t>compute novelty of a state?</a:t>
            </a:r>
            <a:endParaRPr lang="en-US" sz="36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80938" y="1206236"/>
          <a:ext cx="2898841" cy="856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7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3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9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90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3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465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90" y="1509890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22739" y="2019550"/>
            <a:ext cx="94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iw</a:t>
            </a:r>
            <a:r>
              <a:rPr lang="en-US" sz="2400" b="1" dirty="0"/>
              <a:t>(1)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23857" y="1279057"/>
            <a:ext cx="1130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{A,B}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56655" y="1279056"/>
            <a:ext cx="1721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New things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613698" y="3105377"/>
            <a:ext cx="94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iw</a:t>
            </a:r>
            <a:r>
              <a:rPr lang="en-US" sz="2400" b="1" dirty="0"/>
              <a:t>(2)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58157" y="2615455"/>
          <a:ext cx="4328808" cy="9798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6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7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7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77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77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47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(A,C)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</a:t>
                      </a:r>
                      <a:r>
                        <a:rPr lang="en-US" altLang="zh-CN" dirty="0"/>
                        <a:t>A</a:t>
                      </a:r>
                      <a:r>
                        <a:rPr lang="en-US" dirty="0"/>
                        <a:t>,D)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(B,D)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(C,D)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0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984" y="4870401"/>
            <a:ext cx="8152016" cy="189093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9130999" y="1198814"/>
            <a:ext cx="348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</a:rPr>
              <a:t>Novelty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76728" y="3774155"/>
            <a:ext cx="952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(A,B)</a:t>
            </a:r>
          </a:p>
        </p:txBody>
      </p:sp>
      <p:pic>
        <p:nvPicPr>
          <p:cNvPr id="19" name="Picture 6" descr="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00" y="1540666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212551" y="2036747"/>
            <a:ext cx="10812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None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30999" y="2043698"/>
            <a:ext cx="348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30999" y="3043951"/>
            <a:ext cx="3483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B050"/>
                </a:solidFill>
              </a:rPr>
              <a:t>2</a:t>
            </a: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18" name="Picture 6" descr="elated image">
            <a:extLst>
              <a:ext uri="{FF2B5EF4-FFF2-40B4-BE49-F238E27FC236}">
                <a16:creationId xmlns:a16="http://schemas.microsoft.com/office/drawing/2014/main" id="{E4D33106-BCCC-521A-D59B-EC6B950D1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3" y="2988141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37FA205-F4DD-33E8-36D7-B988D5150DAC}"/>
              </a:ext>
            </a:extLst>
          </p:cNvPr>
          <p:cNvSpPr txBox="1"/>
          <p:nvPr/>
        </p:nvSpPr>
        <p:spPr>
          <a:xfrm>
            <a:off x="7444750" y="2936099"/>
            <a:ext cx="952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120D2-09D1-AC56-6A51-78F7365BDEF7}"/>
              </a:ext>
            </a:extLst>
          </p:cNvPr>
          <p:cNvSpPr txBox="1"/>
          <p:nvPr/>
        </p:nvSpPr>
        <p:spPr>
          <a:xfrm>
            <a:off x="7458951" y="3344507"/>
            <a:ext cx="952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6178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3" grpId="0"/>
      <p:bldP spid="16" grpId="0"/>
      <p:bldP spid="8" grpId="0"/>
      <p:bldP spid="15" grpId="0"/>
      <p:bldP spid="17" grpId="0"/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39" y="175099"/>
            <a:ext cx="9322675" cy="499347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80" y="5343669"/>
            <a:ext cx="11119392" cy="96840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67711" y="5343670"/>
            <a:ext cx="2159540" cy="337284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0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44749" y="822302"/>
            <a:ext cx="830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Initial state</a:t>
            </a:r>
            <a:r>
              <a:rPr lang="en-US" dirty="0"/>
              <a:t>: {</a:t>
            </a:r>
            <a:r>
              <a:rPr lang="en-US" dirty="0" err="1"/>
              <a:t>onTable</a:t>
            </a:r>
            <a:r>
              <a:rPr lang="en-US" dirty="0"/>
              <a:t>(A), </a:t>
            </a:r>
            <a:r>
              <a:rPr lang="en-US" dirty="0" err="1"/>
              <a:t>onTable</a:t>
            </a:r>
            <a:r>
              <a:rPr lang="en-US" dirty="0"/>
              <a:t>(B), </a:t>
            </a:r>
            <a:r>
              <a:rPr lang="en-US" dirty="0" err="1"/>
              <a:t>onTable</a:t>
            </a:r>
            <a:r>
              <a:rPr lang="en-US" dirty="0"/>
              <a:t>(C), clear(A), clear(B), clear(C), </a:t>
            </a:r>
            <a:r>
              <a:rPr lang="en-US" dirty="0" err="1"/>
              <a:t>ArmFree</a:t>
            </a:r>
            <a:r>
              <a:rPr lang="en-US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4749" y="1203302"/>
            <a:ext cx="233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 state</a:t>
            </a:r>
            <a:r>
              <a:rPr lang="en-US" dirty="0"/>
              <a:t>:  {on(A,B)}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501242"/>
              </p:ext>
            </p:extLst>
          </p:nvPr>
        </p:nvGraphicFramePr>
        <p:xfrm>
          <a:off x="346734" y="1574007"/>
          <a:ext cx="11673192" cy="972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7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3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7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62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6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8225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00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657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3657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7548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85603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6420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863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onT</a:t>
                      </a:r>
                      <a:r>
                        <a:rPr lang="en-US" sz="1600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onT</a:t>
                      </a:r>
                      <a:r>
                        <a:rPr lang="en-US" sz="1600" dirty="0"/>
                        <a:t>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on</a:t>
                      </a:r>
                      <a:r>
                        <a:rPr lang="en-US" altLang="zh-CN" sz="1600" dirty="0" err="1"/>
                        <a:t>T</a:t>
                      </a:r>
                      <a:r>
                        <a:rPr lang="en-US" sz="1600" dirty="0"/>
                        <a:t>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Cl(C)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H(C)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On(A,B)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On(B,A)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On(A,C)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On(C,A)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On(B,C)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On(C,B)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383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6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34" y="1974366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154" y="1974366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664" y="1974366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77" y="1991948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273" y="1968399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466" y="1968399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5368" y="1990740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7311" y="3354936"/>
            <a:ext cx="1756857" cy="2663025"/>
          </a:xfrm>
          <a:prstGeom prst="rect">
            <a:avLst/>
          </a:prstGeom>
        </p:spPr>
      </p:pic>
      <p:sp>
        <p:nvSpPr>
          <p:cNvPr id="18" name="Oval 17"/>
          <p:cNvSpPr/>
          <p:nvPr/>
        </p:nvSpPr>
        <p:spPr>
          <a:xfrm>
            <a:off x="624301" y="4160012"/>
            <a:ext cx="1177705" cy="1052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Initial state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759221" y="3648320"/>
            <a:ext cx="1501523" cy="775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 rot="20031194">
            <a:off x="1784283" y="3729676"/>
            <a:ext cx="12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Pickup(C)</a:t>
            </a:r>
          </a:p>
        </p:txBody>
      </p:sp>
      <p:cxnSp>
        <p:nvCxnSpPr>
          <p:cNvPr id="22" name="Straight Arrow Connector 21"/>
          <p:cNvCxnSpPr>
            <a:stCxn id="18" idx="6"/>
          </p:cNvCxnSpPr>
          <p:nvPr/>
        </p:nvCxnSpPr>
        <p:spPr>
          <a:xfrm flipV="1">
            <a:off x="1802006" y="4682958"/>
            <a:ext cx="1471267" cy="34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65414" y="4365654"/>
            <a:ext cx="120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Pickup(B)</a:t>
            </a:r>
          </a:p>
        </p:txBody>
      </p:sp>
      <p:cxnSp>
        <p:nvCxnSpPr>
          <p:cNvPr id="26" name="Straight Arrow Connector 25"/>
          <p:cNvCxnSpPr>
            <a:stCxn id="18" idx="5"/>
          </p:cNvCxnSpPr>
          <p:nvPr/>
        </p:nvCxnSpPr>
        <p:spPr>
          <a:xfrm>
            <a:off x="1629535" y="5058694"/>
            <a:ext cx="1591989" cy="8671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1635875">
            <a:off x="1827231" y="5121456"/>
            <a:ext cx="116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Pickup(A)</a:t>
            </a:r>
          </a:p>
        </p:txBody>
      </p:sp>
      <p:sp>
        <p:nvSpPr>
          <p:cNvPr id="34" name="Oval 33"/>
          <p:cNvSpPr/>
          <p:nvPr/>
        </p:nvSpPr>
        <p:spPr>
          <a:xfrm>
            <a:off x="3285494" y="3002635"/>
            <a:ext cx="1177705" cy="1052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H(C)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57447" y="39014"/>
            <a:ext cx="2603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IW(1) process</a:t>
            </a:r>
          </a:p>
        </p:txBody>
      </p:sp>
      <p:sp>
        <p:nvSpPr>
          <p:cNvPr id="36" name="Oval 35"/>
          <p:cNvSpPr/>
          <p:nvPr/>
        </p:nvSpPr>
        <p:spPr>
          <a:xfrm>
            <a:off x="3285494" y="4253250"/>
            <a:ext cx="1177705" cy="1052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H(B)</a:t>
            </a:r>
          </a:p>
        </p:txBody>
      </p:sp>
      <p:sp>
        <p:nvSpPr>
          <p:cNvPr id="37" name="Oval 36"/>
          <p:cNvSpPr/>
          <p:nvPr/>
        </p:nvSpPr>
        <p:spPr>
          <a:xfrm>
            <a:off x="3221524" y="5628450"/>
            <a:ext cx="1177705" cy="10528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H(A)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700" y="13091"/>
            <a:ext cx="6591300" cy="901700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654024" y="3587218"/>
            <a:ext cx="430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685385" y="4820352"/>
            <a:ext cx="430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677835" y="6199586"/>
            <a:ext cx="430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1</a:t>
            </a:r>
          </a:p>
        </p:txBody>
      </p:sp>
      <p:pic>
        <p:nvPicPr>
          <p:cNvPr id="43" name="Picture 4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0306" y="2593449"/>
            <a:ext cx="3577237" cy="37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92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3" grpId="0"/>
      <p:bldP spid="27" grpId="0"/>
      <p:bldP spid="34" grpId="0" animBg="1"/>
      <p:bldP spid="36" grpId="0" animBg="1"/>
      <p:bldP spid="37" grpId="0" animBg="1"/>
      <p:bldP spid="40" grpId="0"/>
      <p:bldP spid="41" grpId="0"/>
      <p:bldP spid="4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92" y="1114377"/>
            <a:ext cx="11033192" cy="1014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447" y="39014"/>
            <a:ext cx="2603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IW(1) process</a:t>
            </a:r>
          </a:p>
        </p:txBody>
      </p:sp>
      <p:pic>
        <p:nvPicPr>
          <p:cNvPr id="7" name="Picture 6" descr="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291" y="1485542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3260498" y="2741833"/>
            <a:ext cx="1100956" cy="7568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94837" flipH="1">
            <a:off x="3043082" y="2767953"/>
            <a:ext cx="136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Stack(C,A)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80359" y="3232133"/>
            <a:ext cx="14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Stack(C,B)</a:t>
            </a:r>
          </a:p>
        </p:txBody>
      </p:sp>
      <p:sp>
        <p:nvSpPr>
          <p:cNvPr id="16" name="TextBox 15"/>
          <p:cNvSpPr txBox="1"/>
          <p:nvPr/>
        </p:nvSpPr>
        <p:spPr>
          <a:xfrm rot="1972356">
            <a:off x="3094430" y="3806575"/>
            <a:ext cx="147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Putdown(C)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270654" y="3498714"/>
            <a:ext cx="1437534" cy="19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833" y="742272"/>
            <a:ext cx="3577237" cy="370059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3270654" y="3500719"/>
            <a:ext cx="1285420" cy="8009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4393562" y="2161810"/>
            <a:ext cx="1598676" cy="100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On(C,A)</a:t>
            </a:r>
          </a:p>
          <a:p>
            <a:pPr algn="ctr"/>
            <a:endParaRPr lang="en-US" b="1" dirty="0">
              <a:solidFill>
                <a:sysClr val="windowText" lastClr="000000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248" y="3120274"/>
            <a:ext cx="2974033" cy="289142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589651" y="2434045"/>
            <a:ext cx="27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Oval 43"/>
          <p:cNvSpPr/>
          <p:nvPr/>
        </p:nvSpPr>
        <p:spPr>
          <a:xfrm>
            <a:off x="4702894" y="3190743"/>
            <a:ext cx="1598676" cy="100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</a:endParaRP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On(C,B)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839326" y="3403568"/>
            <a:ext cx="27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Oval 45"/>
          <p:cNvSpPr/>
          <p:nvPr/>
        </p:nvSpPr>
        <p:spPr>
          <a:xfrm>
            <a:off x="4330001" y="4218628"/>
            <a:ext cx="1598676" cy="100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92377" y="4547960"/>
            <a:ext cx="619108" cy="413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|F|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914402" y="4431366"/>
            <a:ext cx="1298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&gt; 1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65842" y="4204985"/>
            <a:ext cx="2472779" cy="1028933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Prune</a:t>
            </a: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00700" y="13091"/>
            <a:ext cx="6591300" cy="9017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44200" y="4571631"/>
            <a:ext cx="1104900" cy="1828800"/>
          </a:xfrm>
          <a:prstGeom prst="rect">
            <a:avLst/>
          </a:prstGeom>
        </p:spPr>
      </p:pic>
      <p:pic>
        <p:nvPicPr>
          <p:cNvPr id="2" name="Picture 1" descr="elated image">
            <a:extLst>
              <a:ext uri="{FF2B5EF4-FFF2-40B4-BE49-F238E27FC236}">
                <a16:creationId xmlns:a16="http://schemas.microsoft.com/office/drawing/2014/main" id="{AF5B0E37-69AE-AF80-769B-EE0FC1F6A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60" y="1508436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elated image">
            <a:extLst>
              <a:ext uri="{FF2B5EF4-FFF2-40B4-BE49-F238E27FC236}">
                <a16:creationId xmlns:a16="http://schemas.microsoft.com/office/drawing/2014/main" id="{3CB395DF-0435-96FC-7356-4E4C4B20E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66" y="1510906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982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37" grpId="0" animBg="1"/>
      <p:bldP spid="43" grpId="0"/>
      <p:bldP spid="44" grpId="0" animBg="1"/>
      <p:bldP spid="45" grpId="0"/>
      <p:bldP spid="46" grpId="0" animBg="1"/>
      <p:bldP spid="47" grpId="0"/>
      <p:bldP spid="48" grpId="0"/>
      <p:bldP spid="4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48" y="3120274"/>
            <a:ext cx="2974033" cy="28914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33" y="980206"/>
            <a:ext cx="11033192" cy="1014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447" y="39014"/>
            <a:ext cx="2603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IW(1) process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33" y="649449"/>
            <a:ext cx="3577237" cy="370059"/>
          </a:xfrm>
          <a:prstGeom prst="rect">
            <a:avLst/>
          </a:prstGeom>
        </p:spPr>
      </p:pic>
      <p:pic>
        <p:nvPicPr>
          <p:cNvPr id="14" name="Picture 13" descr="elated image">
            <a:extLst>
              <a:ext uri="{FF2B5EF4-FFF2-40B4-BE49-F238E27FC236}">
                <a16:creationId xmlns:a16="http://schemas.microsoft.com/office/drawing/2014/main" id="{0D9E9B0E-272A-021E-8E30-3C085D6B7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837" y="1389669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elated image">
            <a:extLst>
              <a:ext uri="{FF2B5EF4-FFF2-40B4-BE49-F238E27FC236}">
                <a16:creationId xmlns:a16="http://schemas.microsoft.com/office/drawing/2014/main" id="{374C280E-0321-F1DE-898F-3016E6CE9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167" y="1378575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elated image">
            <a:extLst>
              <a:ext uri="{FF2B5EF4-FFF2-40B4-BE49-F238E27FC236}">
                <a16:creationId xmlns:a16="http://schemas.microsoft.com/office/drawing/2014/main" id="{330E06FF-314A-0699-F01B-448265C20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616" y="1389669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elated image">
            <a:extLst>
              <a:ext uri="{FF2B5EF4-FFF2-40B4-BE49-F238E27FC236}">
                <a16:creationId xmlns:a16="http://schemas.microsoft.com/office/drawing/2014/main" id="{1A744BCE-58D3-01C2-F479-20BF5E633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707" y="1370839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700" y="13091"/>
            <a:ext cx="6591300" cy="90170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124313" y="3638145"/>
            <a:ext cx="1447690" cy="8527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rot="19700576" flipH="1">
            <a:off x="3060770" y="3779244"/>
            <a:ext cx="136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Stack(B,A)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44174" y="4224352"/>
            <a:ext cx="14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Stack(B,C)</a:t>
            </a:r>
          </a:p>
        </p:txBody>
      </p:sp>
      <p:sp>
        <p:nvSpPr>
          <p:cNvPr id="11" name="TextBox 10"/>
          <p:cNvSpPr txBox="1"/>
          <p:nvPr/>
        </p:nvSpPr>
        <p:spPr>
          <a:xfrm rot="1972356">
            <a:off x="3016610" y="4837704"/>
            <a:ext cx="147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Putdown(B)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34469" y="4490933"/>
            <a:ext cx="1437534" cy="191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134469" y="4492938"/>
            <a:ext cx="1433240" cy="902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630639" y="3135076"/>
            <a:ext cx="1598676" cy="100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On(B,A)</a:t>
            </a:r>
          </a:p>
        </p:txBody>
      </p:sp>
      <p:pic>
        <p:nvPicPr>
          <p:cNvPr id="17" name="Picture 16" descr="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232" y="1405689"/>
            <a:ext cx="693468" cy="69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5801059" y="3407311"/>
            <a:ext cx="33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Oval 18"/>
          <p:cNvSpPr/>
          <p:nvPr/>
        </p:nvSpPr>
        <p:spPr>
          <a:xfrm>
            <a:off x="4596440" y="4168327"/>
            <a:ext cx="1598676" cy="100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On(B,C)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797818" y="4376834"/>
            <a:ext cx="33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" name="Oval 20"/>
          <p:cNvSpPr/>
          <p:nvPr/>
        </p:nvSpPr>
        <p:spPr>
          <a:xfrm>
            <a:off x="4476467" y="5235122"/>
            <a:ext cx="1598676" cy="100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42175" y="5505236"/>
            <a:ext cx="1245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|F|&gt;1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36167" y="5228346"/>
            <a:ext cx="2472779" cy="1028933"/>
          </a:xfrm>
          <a:prstGeom prst="rect">
            <a:avLst/>
          </a:prstGeom>
          <a:solidFill>
            <a:srgbClr val="FF0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Prune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30575" y="4664690"/>
            <a:ext cx="1104900" cy="18288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9688589">
            <a:off x="2912388" y="2254438"/>
            <a:ext cx="1458723" cy="1288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2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6" grpId="0" animBg="1"/>
      <p:bldP spid="18" grpId="0"/>
      <p:bldP spid="19" grpId="0" animBg="1"/>
      <p:bldP spid="20" grpId="0"/>
      <p:bldP spid="21" grpId="0" animBg="1"/>
      <p:bldP spid="22" grpId="0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45" y="2032855"/>
            <a:ext cx="9017805" cy="24953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85011" y="1002973"/>
            <a:ext cx="8328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Relationship between h*, h</a:t>
            </a:r>
            <a:r>
              <a:rPr lang="en-US" sz="3200" b="1" baseline="30000" dirty="0"/>
              <a:t>+</a:t>
            </a:r>
            <a:r>
              <a:rPr lang="en-US" sz="3200" b="1" dirty="0"/>
              <a:t>, </a:t>
            </a:r>
            <a:r>
              <a:rPr lang="en-US" sz="3200" b="1" dirty="0" err="1"/>
              <a:t>h</a:t>
            </a:r>
            <a:r>
              <a:rPr lang="en-US" sz="3200" b="1" baseline="30000" dirty="0" err="1"/>
              <a:t>add</a:t>
            </a:r>
            <a:r>
              <a:rPr lang="en-US" sz="3200" b="1" dirty="0"/>
              <a:t>, </a:t>
            </a:r>
            <a:r>
              <a:rPr lang="en-US" sz="3200" b="1" dirty="0" err="1"/>
              <a:t>h</a:t>
            </a:r>
            <a:r>
              <a:rPr lang="en-US" sz="3200" b="1" baseline="30000" dirty="0" err="1"/>
              <a:t>max</a:t>
            </a:r>
            <a:r>
              <a:rPr lang="en-US" sz="3200" b="1" dirty="0"/>
              <a:t>, </a:t>
            </a:r>
            <a:r>
              <a:rPr lang="en-US" sz="3200" b="1" dirty="0" err="1"/>
              <a:t>h</a:t>
            </a:r>
            <a:r>
              <a:rPr lang="en-US" sz="3200" b="1" baseline="30000" dirty="0" err="1"/>
              <a:t>FF</a:t>
            </a:r>
            <a:r>
              <a:rPr lang="en-US" sz="3200" b="1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3599" y="4984093"/>
            <a:ext cx="703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</a:t>
            </a:r>
            <a:r>
              <a:rPr lang="en-US" sz="2400" b="1" baseline="30000" dirty="0">
                <a:solidFill>
                  <a:srgbClr val="FF0000"/>
                </a:solidFill>
              </a:rPr>
              <a:t>+</a:t>
            </a:r>
            <a:r>
              <a:rPr lang="en-US" sz="2400" b="1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is the </a:t>
            </a:r>
            <a:r>
              <a:rPr lang="en-US" sz="2400" b="1" dirty="0">
                <a:solidFill>
                  <a:srgbClr val="FF0000"/>
                </a:solidFill>
              </a:rPr>
              <a:t>optimal delete relaxation </a:t>
            </a:r>
            <a:r>
              <a:rPr lang="en-US" sz="2400" dirty="0"/>
              <a:t>heuristic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951" y="5445758"/>
            <a:ext cx="36217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But h+ is hard to compute</a:t>
            </a:r>
          </a:p>
        </p:txBody>
      </p:sp>
    </p:spTree>
    <p:extLst>
      <p:ext uri="{BB962C8B-B14F-4D97-AF65-F5344CB8AC3E}">
        <p14:creationId xmlns:p14="http://schemas.microsoft.com/office/powerpoint/2010/main" val="17025738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44" y="2729377"/>
            <a:ext cx="2974033" cy="289142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57447" y="39014"/>
            <a:ext cx="2603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IW(1) process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33" y="649449"/>
            <a:ext cx="3577237" cy="370059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0700" y="13091"/>
            <a:ext cx="6591300" cy="901700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 flipV="1">
            <a:off x="3413655" y="4497967"/>
            <a:ext cx="2474284" cy="622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20765624" flipH="1">
            <a:off x="4432001" y="4637177"/>
            <a:ext cx="1368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Stack(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,B)</a:t>
            </a:r>
          </a:p>
        </p:txBody>
      </p:sp>
      <p:sp>
        <p:nvSpPr>
          <p:cNvPr id="24" name="TextBox 23"/>
          <p:cNvSpPr txBox="1"/>
          <p:nvPr/>
        </p:nvSpPr>
        <p:spPr>
          <a:xfrm rot="237377">
            <a:off x="4546765" y="5250710"/>
            <a:ext cx="142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Stack(A,C)</a:t>
            </a:r>
          </a:p>
        </p:txBody>
      </p:sp>
      <p:sp>
        <p:nvSpPr>
          <p:cNvPr id="25" name="TextBox 24"/>
          <p:cNvSpPr txBox="1"/>
          <p:nvPr/>
        </p:nvSpPr>
        <p:spPr>
          <a:xfrm rot="1161326">
            <a:off x="3891056" y="5545957"/>
            <a:ext cx="1479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Putdown(A)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464864" y="5164138"/>
            <a:ext cx="2506615" cy="179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413655" y="5143174"/>
            <a:ext cx="2411354" cy="823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887939" y="3706576"/>
            <a:ext cx="1598676" cy="1006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On(A,B)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58359" y="3978811"/>
            <a:ext cx="330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566854" y="3700049"/>
            <a:ext cx="2472779" cy="1028933"/>
          </a:xfrm>
          <a:prstGeom prst="rect">
            <a:avLst/>
          </a:prstGeom>
          <a:solidFill>
            <a:srgbClr val="92D05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Achieve Goal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0212" y="4796281"/>
            <a:ext cx="1104900" cy="18288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7033868" y="5389964"/>
            <a:ext cx="4211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Plan found by IW: </a:t>
            </a:r>
          </a:p>
          <a:p>
            <a:r>
              <a:rPr lang="en-US" sz="2400" b="1" dirty="0">
                <a:solidFill>
                  <a:srgbClr val="00B050"/>
                </a:solidFill>
              </a:rPr>
              <a:t>pickup(A), stack(A,B)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033867" y="6258868"/>
            <a:ext cx="42112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Optimal</a:t>
            </a:r>
          </a:p>
        </p:txBody>
      </p:sp>
      <p:sp>
        <p:nvSpPr>
          <p:cNvPr id="44" name="Rectangle 43"/>
          <p:cNvSpPr/>
          <p:nvPr/>
        </p:nvSpPr>
        <p:spPr>
          <a:xfrm rot="20587311">
            <a:off x="4276172" y="4680229"/>
            <a:ext cx="1330336" cy="346505"/>
          </a:xfrm>
          <a:prstGeom prst="rect">
            <a:avLst/>
          </a:prstGeom>
          <a:solidFill>
            <a:srgbClr val="92D05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 rot="1713209">
            <a:off x="1377571" y="4366204"/>
            <a:ext cx="1122808" cy="277224"/>
          </a:xfrm>
          <a:prstGeom prst="rect">
            <a:avLst/>
          </a:prstGeom>
          <a:solidFill>
            <a:srgbClr val="92D050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b="1" dirty="0">
              <a:solidFill>
                <a:schemeClr val="tx1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833" y="1000458"/>
            <a:ext cx="8517704" cy="783237"/>
          </a:xfrm>
          <a:prstGeom prst="rect">
            <a:avLst/>
          </a:prstGeom>
        </p:spPr>
      </p:pic>
      <p:pic>
        <p:nvPicPr>
          <p:cNvPr id="51" name="Picture 50" descr="elated imag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758" y="1210121"/>
            <a:ext cx="680112" cy="68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9688589">
            <a:off x="3280687" y="1913655"/>
            <a:ext cx="1458723" cy="128864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0994995">
            <a:off x="3445061" y="3326463"/>
            <a:ext cx="1474921" cy="1266919"/>
          </a:xfrm>
          <a:prstGeom prst="rect">
            <a:avLst/>
          </a:prstGeom>
        </p:spPr>
      </p:pic>
      <p:pic>
        <p:nvPicPr>
          <p:cNvPr id="2" name="Picture 1" descr="elated image">
            <a:extLst>
              <a:ext uri="{FF2B5EF4-FFF2-40B4-BE49-F238E27FC236}">
                <a16:creationId xmlns:a16="http://schemas.microsoft.com/office/drawing/2014/main" id="{02DC4931-C967-C4E0-691D-A48E96F99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628" y="1240416"/>
            <a:ext cx="680112" cy="68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elated image">
            <a:extLst>
              <a:ext uri="{FF2B5EF4-FFF2-40B4-BE49-F238E27FC236}">
                <a16:creationId xmlns:a16="http://schemas.microsoft.com/office/drawing/2014/main" id="{0FA57EA7-022F-E6AA-6CD9-CB0C1E102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516" y="1252824"/>
            <a:ext cx="680112" cy="68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elated image">
            <a:extLst>
              <a:ext uri="{FF2B5EF4-FFF2-40B4-BE49-F238E27FC236}">
                <a16:creationId xmlns:a16="http://schemas.microsoft.com/office/drawing/2014/main" id="{C1A94C57-A5CC-6F74-8356-335BCDEB5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149" y="1234408"/>
            <a:ext cx="680112" cy="68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elated image">
            <a:extLst>
              <a:ext uri="{FF2B5EF4-FFF2-40B4-BE49-F238E27FC236}">
                <a16:creationId xmlns:a16="http://schemas.microsoft.com/office/drawing/2014/main" id="{A4535922-62BE-54FA-D37A-8D80CB1F0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1057" y="1232442"/>
            <a:ext cx="680112" cy="68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elated image">
            <a:extLst>
              <a:ext uri="{FF2B5EF4-FFF2-40B4-BE49-F238E27FC236}">
                <a16:creationId xmlns:a16="http://schemas.microsoft.com/office/drawing/2014/main" id="{3F8F841E-A1BE-BDA1-EC07-738179099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261" y="1222753"/>
            <a:ext cx="680112" cy="68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elated image">
            <a:extLst>
              <a:ext uri="{FF2B5EF4-FFF2-40B4-BE49-F238E27FC236}">
                <a16:creationId xmlns:a16="http://schemas.microsoft.com/office/drawing/2014/main" id="{A02943F4-9952-451C-7C7B-0C791276C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729" y="1205739"/>
            <a:ext cx="680112" cy="682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80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8" grpId="0" animBg="1"/>
      <p:bldP spid="29" grpId="0"/>
      <p:bldP spid="35" grpId="0" animBg="1"/>
      <p:bldP spid="42" grpId="0"/>
      <p:bldP spid="43" grpId="0"/>
      <p:bldP spid="44" grpId="0" animBg="1"/>
      <p:bldP spid="4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7637" y="1470345"/>
            <a:ext cx="10943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have single goal, then the plan found by IW is </a:t>
            </a:r>
            <a:r>
              <a:rPr lang="en-US" sz="2400" b="1" dirty="0">
                <a:solidFill>
                  <a:srgbClr val="FF0000"/>
                </a:solidFill>
              </a:rPr>
              <a:t>optimal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7637" y="824014"/>
            <a:ext cx="478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IW (</a:t>
            </a:r>
            <a:r>
              <a:rPr lang="en-US" sz="3600" b="1"/>
              <a:t>Iterated Width)</a:t>
            </a:r>
            <a:endParaRPr lang="en-US" sz="3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7" y="3714211"/>
            <a:ext cx="8666851" cy="9401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7637" y="2965812"/>
            <a:ext cx="6838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S</a:t>
            </a:r>
            <a:r>
              <a:rPr lang="en-US" sz="3600" b="1" dirty="0"/>
              <a:t>IW (Serialized</a:t>
            </a:r>
            <a:r>
              <a:rPr lang="zh-CN" altLang="en-US" sz="3600" b="1" dirty="0"/>
              <a:t> </a:t>
            </a:r>
            <a:r>
              <a:rPr lang="en-US" sz="3600" b="1" dirty="0"/>
              <a:t>Iterated Width)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637" y="5003611"/>
            <a:ext cx="548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SIW can not guarantee optimal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7637" y="2627258"/>
            <a:ext cx="6653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if we have more than one goal?</a:t>
            </a:r>
          </a:p>
        </p:txBody>
      </p:sp>
    </p:spTree>
    <p:extLst>
      <p:ext uri="{BB962C8B-B14F-4D97-AF65-F5344CB8AC3E}">
        <p14:creationId xmlns:p14="http://schemas.microsoft.com/office/powerpoint/2010/main" val="51948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16" y="666750"/>
            <a:ext cx="11221484" cy="768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600450" y="2019300"/>
            <a:ext cx="47625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" name="Rectangle 4"/>
          <p:cNvSpPr/>
          <p:nvPr/>
        </p:nvSpPr>
        <p:spPr>
          <a:xfrm>
            <a:off x="3600450" y="2476500"/>
            <a:ext cx="47625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0450" y="2933700"/>
            <a:ext cx="476250" cy="457200"/>
          </a:xfrm>
          <a:prstGeom prst="rect">
            <a:avLst/>
          </a:prstGeom>
          <a:solidFill>
            <a:srgbClr val="FF6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" name="Rectangle 7"/>
          <p:cNvSpPr/>
          <p:nvPr/>
        </p:nvSpPr>
        <p:spPr>
          <a:xfrm>
            <a:off x="2577066" y="3390900"/>
            <a:ext cx="2604534" cy="457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Table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86100" y="4051300"/>
            <a:ext cx="232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Initial situation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43850" y="2609850"/>
            <a:ext cx="47625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943850" y="3067050"/>
            <a:ext cx="476250" cy="457200"/>
          </a:xfrm>
          <a:prstGeom prst="rect">
            <a:avLst/>
          </a:prstGeom>
          <a:solidFill>
            <a:srgbClr val="FF65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10450" y="3994150"/>
            <a:ext cx="232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Goal situation</a:t>
            </a:r>
          </a:p>
        </p:txBody>
      </p:sp>
    </p:spTree>
    <p:extLst>
      <p:ext uri="{BB962C8B-B14F-4D97-AF65-F5344CB8AC3E}">
        <p14:creationId xmlns:p14="http://schemas.microsoft.com/office/powerpoint/2010/main" val="1559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/>
      <p:bldP spid="10" grpId="0" animBg="1"/>
      <p:bldP spid="12" grpId="0" animBg="1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45" y="0"/>
            <a:ext cx="11678798" cy="68209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5200" y="3056213"/>
            <a:ext cx="1816100" cy="1790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8100" y="5264150"/>
            <a:ext cx="1130300" cy="1130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4752" y="2267474"/>
            <a:ext cx="2953897" cy="1409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9926" y="548962"/>
            <a:ext cx="2603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IW(1) process</a:t>
            </a:r>
          </a:p>
        </p:txBody>
      </p:sp>
      <p:sp>
        <p:nvSpPr>
          <p:cNvPr id="8" name="Rectangle 7"/>
          <p:cNvSpPr/>
          <p:nvPr/>
        </p:nvSpPr>
        <p:spPr>
          <a:xfrm>
            <a:off x="1456841" y="5408908"/>
            <a:ext cx="712922" cy="2634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9858275">
            <a:off x="3168649" y="5000678"/>
            <a:ext cx="712922" cy="2634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0335946">
            <a:off x="4678515" y="4289196"/>
            <a:ext cx="712922" cy="2634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19251231">
            <a:off x="6180015" y="3418686"/>
            <a:ext cx="712922" cy="2634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0233230">
            <a:off x="7572281" y="2580849"/>
            <a:ext cx="712922" cy="2634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5159" y="3928000"/>
            <a:ext cx="1257300" cy="13208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8336" y="3969764"/>
            <a:ext cx="1152380" cy="90233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49262" y="3283188"/>
            <a:ext cx="1069865" cy="92584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1122" y="2339405"/>
            <a:ext cx="1266342" cy="943783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00118" y="1454328"/>
            <a:ext cx="1194193" cy="99877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7088637" y="949071"/>
            <a:ext cx="1217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holding(A)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42259" y="3231292"/>
            <a:ext cx="1217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holding(A)</a:t>
            </a:r>
          </a:p>
          <a:p>
            <a:r>
              <a:rPr lang="en-US" b="1" dirty="0">
                <a:solidFill>
                  <a:srgbClr val="FF0000"/>
                </a:solidFill>
              </a:rPr>
              <a:t>Clear(C)</a:t>
            </a:r>
          </a:p>
        </p:txBody>
      </p:sp>
      <p:sp>
        <p:nvSpPr>
          <p:cNvPr id="25" name="Oval 24"/>
          <p:cNvSpPr/>
          <p:nvPr/>
        </p:nvSpPr>
        <p:spPr>
          <a:xfrm>
            <a:off x="6940088" y="1308822"/>
            <a:ext cx="1514250" cy="1404755"/>
          </a:xfrm>
          <a:prstGeom prst="ellipse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162810" y="4004153"/>
            <a:ext cx="1514250" cy="1404755"/>
          </a:xfrm>
          <a:prstGeom prst="ellipse">
            <a:avLst/>
          </a:prstGeom>
          <a:solidFill>
            <a:schemeClr val="accent1"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385779" y="1352235"/>
            <a:ext cx="6471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Then try IW(2), </a:t>
            </a:r>
            <a:r>
              <a:rPr lang="en-US" sz="3200" b="1">
                <a:solidFill>
                  <a:srgbClr val="00B050"/>
                </a:solidFill>
              </a:rPr>
              <a:t>we achieved our goal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86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23" grpId="0"/>
      <p:bldP spid="24" grpId="0"/>
      <p:bldP spid="25" grpId="0" animBg="1"/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2221" y="2042809"/>
            <a:ext cx="51556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IW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BFS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dirty="0">
                <a:solidFill>
                  <a:srgbClr val="FF0000"/>
                </a:solidFill>
              </a:rPr>
              <a:t>Heuristic Search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2221" y="623049"/>
            <a:ext cx="276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Comparison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77838" y="2042809"/>
            <a:ext cx="6459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IW is blind search algorithm, compared with heuristic search, </a:t>
            </a:r>
            <a:r>
              <a:rPr lang="en-US" sz="2000"/>
              <a:t>IW </a:t>
            </a:r>
            <a:r>
              <a:rPr lang="en-US" sz="2000">
                <a:solidFill>
                  <a:srgbClr val="FF0000"/>
                </a:solidFill>
              </a:rPr>
              <a:t>doesn’t need additional information </a:t>
            </a:r>
            <a:r>
              <a:rPr lang="en-US" sz="2000"/>
              <a:t>about problem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077838" y="4862951"/>
            <a:ext cx="57976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IW is </a:t>
            </a:r>
            <a:r>
              <a:rPr lang="en-US" sz="2000" dirty="0">
                <a:solidFill>
                  <a:srgbClr val="FF0000"/>
                </a:solidFill>
              </a:rPr>
              <a:t>quicker</a:t>
            </a:r>
            <a:r>
              <a:rPr lang="en-US" sz="2000" dirty="0"/>
              <a:t> than BFS, because we reduce the number of expansion nodes by </a:t>
            </a:r>
            <a:r>
              <a:rPr lang="en-US" sz="2000" dirty="0">
                <a:solidFill>
                  <a:srgbClr val="FF0000"/>
                </a:solidFill>
              </a:rPr>
              <a:t>pruning with the help of novelty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5593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384" y="100741"/>
            <a:ext cx="9017805" cy="24953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82151" y="3009777"/>
            <a:ext cx="4305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baseline="30000" dirty="0" err="1"/>
              <a:t>max</a:t>
            </a:r>
            <a:r>
              <a:rPr lang="en-US" sz="2400" dirty="0"/>
              <a:t> is admissible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max</a:t>
            </a:r>
            <a:r>
              <a:rPr lang="en-US" sz="2400" b="1" dirty="0">
                <a:solidFill>
                  <a:srgbClr val="FF0000"/>
                </a:solidFill>
              </a:rPr>
              <a:t> &lt;= h*</a:t>
            </a:r>
          </a:p>
        </p:txBody>
      </p:sp>
      <p:sp>
        <p:nvSpPr>
          <p:cNvPr id="6" name="Rectangle 5"/>
          <p:cNvSpPr/>
          <p:nvPr/>
        </p:nvSpPr>
        <p:spPr>
          <a:xfrm>
            <a:off x="1082151" y="3304284"/>
            <a:ext cx="6331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but far too optimistic. </a:t>
            </a:r>
            <a:r>
              <a:rPr lang="en-US" sz="2400" dirty="0" err="1"/>
              <a:t>h</a:t>
            </a:r>
            <a:r>
              <a:rPr lang="en-US" sz="2400" baseline="30000" dirty="0" err="1"/>
              <a:t>max</a:t>
            </a:r>
            <a:r>
              <a:rPr lang="en-US" sz="2400" dirty="0"/>
              <a:t> is too small.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max</a:t>
            </a:r>
            <a:r>
              <a:rPr lang="en-US" sz="2400" b="1" dirty="0">
                <a:solidFill>
                  <a:srgbClr val="FF0000"/>
                </a:solidFill>
              </a:rPr>
              <a:t> &lt;=h</a:t>
            </a:r>
            <a:r>
              <a:rPr lang="en-US" sz="2400" b="1" baseline="30000" dirty="0">
                <a:solidFill>
                  <a:srgbClr val="FF0000"/>
                </a:solidFill>
              </a:rPr>
              <a:t>+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082151" y="3613558"/>
            <a:ext cx="539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sum up,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max</a:t>
            </a:r>
            <a:r>
              <a:rPr lang="en-US" sz="2400" b="1" dirty="0">
                <a:solidFill>
                  <a:srgbClr val="FF0000"/>
                </a:solidFill>
              </a:rPr>
              <a:t> &lt;= h</a:t>
            </a:r>
            <a:r>
              <a:rPr lang="en-US" sz="2400" b="1" baseline="30000" dirty="0">
                <a:solidFill>
                  <a:srgbClr val="FF0000"/>
                </a:solidFill>
              </a:rPr>
              <a:t>+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&lt;= h*</a:t>
            </a:r>
            <a:r>
              <a:rPr lang="en-US" sz="2400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2150" y="4415960"/>
            <a:ext cx="9173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</a:t>
            </a:r>
            <a:r>
              <a:rPr lang="en-US" sz="2400" baseline="30000" dirty="0" err="1"/>
              <a:t>add</a:t>
            </a:r>
            <a:r>
              <a:rPr lang="en-US" sz="2400" baseline="30000" dirty="0"/>
              <a:t> </a:t>
            </a:r>
            <a:r>
              <a:rPr lang="en-US" sz="2400" dirty="0"/>
              <a:t>is not admissible(so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add</a:t>
            </a:r>
            <a:r>
              <a:rPr lang="en-US" sz="2400" b="1" dirty="0">
                <a:solidFill>
                  <a:srgbClr val="FF0000"/>
                </a:solidFill>
              </a:rPr>
              <a:t> can be larger than h* </a:t>
            </a:r>
            <a:r>
              <a:rPr lang="en-US" sz="2400" dirty="0"/>
              <a:t>in some cases)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2149" y="4756697"/>
            <a:ext cx="7038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is pessimistic. </a:t>
            </a:r>
            <a:r>
              <a:rPr lang="en-US" sz="2400" dirty="0" err="1"/>
              <a:t>h</a:t>
            </a:r>
            <a:r>
              <a:rPr lang="en-US" sz="2400" baseline="30000" dirty="0" err="1"/>
              <a:t>add</a:t>
            </a:r>
            <a:r>
              <a:rPr lang="en-US" sz="2400" baseline="30000" dirty="0"/>
              <a:t>  </a:t>
            </a:r>
            <a:r>
              <a:rPr lang="en-US" sz="2400" dirty="0" err="1"/>
              <a:t>overcounts</a:t>
            </a:r>
            <a:r>
              <a:rPr lang="en-US" sz="2400" dirty="0"/>
              <a:t>.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add</a:t>
            </a:r>
            <a:r>
              <a:rPr lang="en-US" sz="2400" b="1" baseline="30000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&gt;= h</a:t>
            </a:r>
            <a:r>
              <a:rPr lang="en-US" sz="2400" b="1" baseline="30000" dirty="0">
                <a:solidFill>
                  <a:srgbClr val="FF0000"/>
                </a:solidFill>
              </a:rPr>
              <a:t>+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2149" y="5406708"/>
            <a:ext cx="91739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properties of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FF</a:t>
            </a:r>
            <a:r>
              <a:rPr lang="en-US" sz="2400" b="1" dirty="0">
                <a:solidFill>
                  <a:srgbClr val="FF0000"/>
                </a:solidFill>
              </a:rPr>
              <a:t> is similar with </a:t>
            </a:r>
            <a:r>
              <a:rPr lang="en-US" sz="2400" b="1" dirty="0" err="1">
                <a:solidFill>
                  <a:srgbClr val="FF0000"/>
                </a:solidFill>
              </a:rPr>
              <a:t>h</a:t>
            </a:r>
            <a:r>
              <a:rPr lang="en-US" sz="2400" b="1" baseline="30000" dirty="0" err="1">
                <a:solidFill>
                  <a:srgbClr val="FF0000"/>
                </a:solidFill>
              </a:rPr>
              <a:t>add</a:t>
            </a:r>
            <a:r>
              <a:rPr lang="en-US" sz="2400" dirty="0"/>
              <a:t>, not guarantee admissible, but </a:t>
            </a:r>
            <a:r>
              <a:rPr lang="en-US" sz="2400" dirty="0" err="1"/>
              <a:t>h</a:t>
            </a:r>
            <a:r>
              <a:rPr lang="en-US" sz="2400" baseline="30000" dirty="0" err="1"/>
              <a:t>FF</a:t>
            </a:r>
            <a:r>
              <a:rPr lang="en-US" sz="2400" baseline="30000" dirty="0"/>
              <a:t> </a:t>
            </a:r>
            <a:r>
              <a:rPr lang="en-US" sz="2400" dirty="0"/>
              <a:t>won’t </a:t>
            </a:r>
            <a:r>
              <a:rPr lang="en-US" sz="2400" dirty="0">
                <a:solidFill>
                  <a:srgbClr val="FF0000"/>
                </a:solidFill>
              </a:rPr>
              <a:t>overcount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166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7419" y="1013797"/>
            <a:ext cx="6809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How to extract a relaxed plan?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7419" y="1734239"/>
            <a:ext cx="7256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1: Compute a best-supporter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419" y="2225087"/>
            <a:ext cx="10441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Best supporter function </a:t>
            </a:r>
            <a:r>
              <a:rPr lang="en-US" sz="2400" b="1" dirty="0" err="1">
                <a:solidFill>
                  <a:srgbClr val="0070C0"/>
                </a:solidFill>
              </a:rPr>
              <a:t>bs</a:t>
            </a:r>
            <a:r>
              <a:rPr lang="en-US" sz="2400" b="1" dirty="0">
                <a:solidFill>
                  <a:srgbClr val="0070C0"/>
                </a:solidFill>
              </a:rPr>
              <a:t>: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For every fact p ∈ F, an action that is deemed to be the cheapest achiever of p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(within the relaxation)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7419" y="3719394"/>
            <a:ext cx="527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Step 2: Relaxed Plan Extraction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01" y="4239424"/>
            <a:ext cx="7518400" cy="2286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7419" y="199789"/>
            <a:ext cx="5447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</a:rPr>
              <a:t>How to compute </a:t>
            </a:r>
            <a:r>
              <a:rPr lang="en-US" altLang="zh-CN" sz="3600" b="1" dirty="0" err="1">
                <a:solidFill>
                  <a:srgbClr val="FF0000"/>
                </a:solidFill>
              </a:rPr>
              <a:t>h</a:t>
            </a:r>
            <a:r>
              <a:rPr lang="en-US" altLang="zh-CN" sz="3600" b="1" baseline="30000" dirty="0" err="1">
                <a:solidFill>
                  <a:srgbClr val="FF0000"/>
                </a:solidFill>
              </a:rPr>
              <a:t>FF</a:t>
            </a:r>
            <a:r>
              <a:rPr lang="en-US" altLang="zh-CN" sz="3600" b="1" dirty="0">
                <a:solidFill>
                  <a:srgbClr val="FF0000"/>
                </a:solidFill>
              </a:rPr>
              <a:t>?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44330" y="301261"/>
            <a:ext cx="70374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Extract a relaxed plan and then compute </a:t>
            </a:r>
            <a:r>
              <a:rPr lang="en-US" sz="2800" dirty="0" err="1">
                <a:solidFill>
                  <a:srgbClr val="FF0000"/>
                </a:solidFill>
              </a:rPr>
              <a:t>h</a:t>
            </a:r>
            <a:r>
              <a:rPr lang="en-US" sz="2800" baseline="30000" dirty="0" err="1">
                <a:solidFill>
                  <a:srgbClr val="FF0000"/>
                </a:solidFill>
              </a:rPr>
              <a:t>FF</a:t>
            </a:r>
            <a:endParaRPr lang="en-US" sz="2800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06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0052" y="546809"/>
            <a:ext cx="5890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 blocks-world problem </a:t>
            </a:r>
            <a:r>
              <a:rPr lang="mr-IN" sz="2800" b="1" dirty="0"/>
              <a:t>–</a:t>
            </a:r>
            <a:r>
              <a:rPr lang="en-US" sz="2800" b="1" dirty="0"/>
              <a:t> 4 actions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4258654"/>
            <a:ext cx="2908300" cy="160020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603429"/>
            <a:ext cx="2895600" cy="16637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51" y="4258654"/>
            <a:ext cx="3175000" cy="16510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451" y="1590729"/>
            <a:ext cx="3251200" cy="1676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9574" y="3800529"/>
            <a:ext cx="3810000" cy="3022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2558" y="1070029"/>
            <a:ext cx="30607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7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74" y="769827"/>
            <a:ext cx="11459182" cy="35847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60073" y="3588743"/>
            <a:ext cx="719847" cy="583660"/>
          </a:xfrm>
          <a:prstGeom prst="rect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8823" y="4385374"/>
            <a:ext cx="616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What (one) action can make Cl(C) True?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8823" y="4847039"/>
            <a:ext cx="8566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unstack(A,C), unstack(B,C), putdown(C), stack(C,A), stack(C,B)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23" y="5308704"/>
            <a:ext cx="893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Which action is the best supporter function of Cl(C)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1767" y="199505"/>
            <a:ext cx="2928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h</a:t>
            </a:r>
            <a:r>
              <a:rPr lang="en-US" sz="3600" b="1" baseline="30000" dirty="0" err="1"/>
              <a:t>add</a:t>
            </a:r>
            <a:r>
              <a:rPr lang="en-US" sz="3600" b="1" baseline="30000" dirty="0"/>
              <a:t> </a:t>
            </a:r>
            <a:r>
              <a:rPr lang="en-US" sz="3600" b="1" dirty="0"/>
              <a:t>or </a:t>
            </a:r>
            <a:r>
              <a:rPr lang="en-US" sz="3600" b="1" dirty="0" err="1"/>
              <a:t>h</a:t>
            </a:r>
            <a:r>
              <a:rPr lang="en-US" sz="3600" b="1" baseline="30000" dirty="0" err="1"/>
              <a:t>max</a:t>
            </a:r>
            <a:endParaRPr lang="en-US" sz="3600" b="1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8595359" y="5308704"/>
            <a:ext cx="24106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Cheapest Achiever?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9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157" y="0"/>
            <a:ext cx="5552843" cy="173709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8680" y="1034070"/>
            <a:ext cx="114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29456" y="1034070"/>
            <a:ext cx="152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preconditions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0860" y="1717951"/>
            <a:ext cx="14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unstack(A,C)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29456" y="1440952"/>
            <a:ext cx="1520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on(A,C)</a:t>
            </a:r>
          </a:p>
          <a:p>
            <a:r>
              <a:rPr lang="en-US" dirty="0"/>
              <a:t>Clear(A)</a:t>
            </a:r>
          </a:p>
          <a:p>
            <a:r>
              <a:rPr lang="en-US" dirty="0" err="1"/>
              <a:t>ArmFree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38928" y="1440952"/>
            <a:ext cx="311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80553" y="1717951"/>
            <a:ext cx="20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96639" y="1610229"/>
            <a:ext cx="35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+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2874" y="1610228"/>
            <a:ext cx="69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=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40860" y="2843119"/>
            <a:ext cx="1439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unstack(B,C)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04313" y="2566118"/>
            <a:ext cx="1520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on(</a:t>
            </a:r>
            <a:r>
              <a:rPr lang="en-US" altLang="zh-CN" dirty="0"/>
              <a:t>B</a:t>
            </a:r>
            <a:r>
              <a:rPr lang="en-US" dirty="0"/>
              <a:t>,C)</a:t>
            </a:r>
          </a:p>
          <a:p>
            <a:r>
              <a:rPr lang="en-US" dirty="0"/>
              <a:t>Clear(B)</a:t>
            </a:r>
          </a:p>
          <a:p>
            <a:r>
              <a:rPr lang="en-US" dirty="0" err="1"/>
              <a:t>ArmFree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013785" y="2566118"/>
            <a:ext cx="311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24615" y="1035653"/>
            <a:ext cx="72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hadd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57856" y="2843119"/>
            <a:ext cx="204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093397" y="2696484"/>
            <a:ext cx="35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+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49632" y="2696483"/>
            <a:ext cx="69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=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4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739302" y="2566118"/>
            <a:ext cx="6381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5785" y="3489448"/>
            <a:ext cx="6381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822690" y="1373333"/>
            <a:ext cx="367999" cy="227575"/>
          </a:xfrm>
          <a:prstGeom prst="rect">
            <a:avLst/>
          </a:prstGeom>
          <a:solidFill>
            <a:schemeClr val="accent1">
              <a:alpha val="5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17973" y="432139"/>
            <a:ext cx="6401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Which action </a:t>
            </a:r>
            <a:r>
              <a:rPr lang="en-US" sz="2400" b="1" dirty="0"/>
              <a:t>is best supporter function for Cl(C)?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57075" y="3676455"/>
            <a:ext cx="203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putdown(C)      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829456" y="3676455"/>
            <a:ext cx="149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holding(C)    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090156" y="3529810"/>
            <a:ext cx="35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+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546391" y="3529809"/>
            <a:ext cx="69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=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739302" y="4342239"/>
            <a:ext cx="6381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118680" y="4638692"/>
            <a:ext cx="174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stack(C,A)       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98624" y="4412777"/>
            <a:ext cx="175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holding(C)    2</a:t>
            </a:r>
          </a:p>
          <a:p>
            <a:r>
              <a:rPr lang="en-US" dirty="0"/>
              <a:t>Clear(A)        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106369" y="4460414"/>
            <a:ext cx="35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+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62604" y="4460413"/>
            <a:ext cx="69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=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739302" y="5214486"/>
            <a:ext cx="6381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115440" y="5491476"/>
            <a:ext cx="1741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stack(C,B)       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798624" y="5352104"/>
            <a:ext cx="175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holding(C)    2</a:t>
            </a:r>
          </a:p>
          <a:p>
            <a:r>
              <a:rPr lang="en-US" dirty="0"/>
              <a:t>Clear(B)        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44762" y="5352105"/>
            <a:ext cx="353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+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99906" y="5376648"/>
            <a:ext cx="692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</a:rPr>
              <a:t>=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</a:rPr>
              <a:t>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37617" y="1610228"/>
            <a:ext cx="1420239" cy="584775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49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5" grpId="0"/>
      <p:bldP spid="16" grpId="0"/>
      <p:bldP spid="17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1" grpId="0"/>
      <p:bldP spid="33" grpId="0"/>
      <p:bldP spid="34" grpId="0"/>
      <p:bldP spid="35" grpId="0"/>
      <p:bldP spid="36" grpId="0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25" y="1186773"/>
            <a:ext cx="11721084" cy="4280171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05838" y="663553"/>
            <a:ext cx="6712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Best Supporter Function for each fact</a:t>
            </a:r>
          </a:p>
        </p:txBody>
      </p:sp>
    </p:spTree>
    <p:extLst>
      <p:ext uri="{BB962C8B-B14F-4D97-AF65-F5344CB8AC3E}">
        <p14:creationId xmlns:p14="http://schemas.microsoft.com/office/powerpoint/2010/main" val="1830566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1914</Words>
  <Application>Microsoft Macintosh PowerPoint</Application>
  <PresentationFormat>Widescreen</PresentationFormat>
  <Paragraphs>316</Paragraphs>
  <Slides>34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COMP90054 AI Planning for Autonomy    Workshop Week7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COMP90054 AI Planning for Autonomy    Workshop Week7</dc:title>
  <dc:creator>Name</dc:creator>
  <cp:lastModifiedBy>Chao Lei</cp:lastModifiedBy>
  <cp:revision>453</cp:revision>
  <dcterms:created xsi:type="dcterms:W3CDTF">2018-08-31T12:52:59Z</dcterms:created>
  <dcterms:modified xsi:type="dcterms:W3CDTF">2024-09-05T11:04:17Z</dcterms:modified>
</cp:coreProperties>
</file>