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64" r:id="rId2"/>
    <p:sldId id="302" r:id="rId3"/>
    <p:sldId id="303" r:id="rId4"/>
    <p:sldId id="271" r:id="rId5"/>
    <p:sldId id="260" r:id="rId6"/>
    <p:sldId id="262" r:id="rId7"/>
    <p:sldId id="263" r:id="rId8"/>
    <p:sldId id="269" r:id="rId9"/>
    <p:sldId id="286" r:id="rId10"/>
    <p:sldId id="270" r:id="rId11"/>
    <p:sldId id="272" r:id="rId12"/>
    <p:sldId id="273" r:id="rId13"/>
    <p:sldId id="304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301" r:id="rId23"/>
    <p:sldId id="287" r:id="rId24"/>
    <p:sldId id="279" r:id="rId25"/>
    <p:sldId id="290" r:id="rId26"/>
    <p:sldId id="278" r:id="rId27"/>
    <p:sldId id="288" r:id="rId28"/>
    <p:sldId id="291" r:id="rId29"/>
    <p:sldId id="292" r:id="rId30"/>
    <p:sldId id="296" r:id="rId31"/>
    <p:sldId id="294" r:id="rId32"/>
    <p:sldId id="295" r:id="rId33"/>
    <p:sldId id="297" r:id="rId34"/>
    <p:sldId id="299" r:id="rId35"/>
    <p:sldId id="300" r:id="rId36"/>
    <p:sldId id="289" r:id="rId37"/>
    <p:sldId id="305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0"/>
    <p:restoredTop sz="83791"/>
  </p:normalViewPr>
  <p:slideViewPr>
    <p:cSldViewPr snapToGrid="0" snapToObjects="1">
      <p:cViewPr varScale="1">
        <p:scale>
          <a:sx n="104" d="100"/>
          <a:sy n="104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6E95A-85B7-A54B-BCA4-468018520FEE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45AA4-7616-C04F-80A2-AD630AAEA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7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5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6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4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12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7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5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policy for now, it maybe not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2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1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</a:t>
            </a:r>
            <a:r>
              <a:rPr lang="en-US" dirty="0"/>
              <a:t>Converge quicker</a:t>
            </a:r>
            <a:r>
              <a:rPr lang="en-US" baseline="0" dirty="0"/>
              <a:t> than value iteration.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3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07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7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8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9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26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14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38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BBAB-C2B3-4866-18A2-C71CA611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8A509-DF51-6647-2AF1-B24805442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21C37-62CA-A531-E1E5-29789604D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 our</a:t>
            </a:r>
            <a:r>
              <a:rPr lang="en-US" baseline="0" dirty="0"/>
              <a:t> lectures and workshops, we only talk about the 2</a:t>
            </a:r>
            <a:r>
              <a:rPr lang="en-US" baseline="30000" dirty="0"/>
              <a:t>nd</a:t>
            </a:r>
            <a:r>
              <a:rPr lang="en-US" baseline="0" dirty="0"/>
              <a:t> one.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Discounted</a:t>
            </a:r>
            <a:r>
              <a:rPr lang="en-US" baseline="0" dirty="0"/>
              <a:t> reward MDPs, there is no goal, there is no cost. Goals and cost are just </a:t>
            </a:r>
            <a:r>
              <a:rPr lang="en-US" baseline="0" dirty="0" err="1"/>
              <a:t>modelld</a:t>
            </a:r>
            <a:r>
              <a:rPr lang="en-US" baseline="0" dirty="0"/>
              <a:t> as positive reward or negative reward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3F7F6-EF15-BF91-DDD2-E1A1D81AF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22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in our</a:t>
            </a:r>
            <a:r>
              <a:rPr lang="en-US" baseline="0" dirty="0"/>
              <a:t> lectures and workshops, we only talk about the 2</a:t>
            </a:r>
            <a:r>
              <a:rPr lang="en-US" baseline="30000" dirty="0"/>
              <a:t>nd</a:t>
            </a:r>
            <a:r>
              <a:rPr lang="en-US" baseline="0" dirty="0"/>
              <a:t> one.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Discounted</a:t>
            </a:r>
            <a:r>
              <a:rPr lang="en-US" baseline="0" dirty="0"/>
              <a:t> reward MDPs, there is no goal, there is no cost. Goals and cost are just </a:t>
            </a:r>
            <a:r>
              <a:rPr lang="en-US" baseline="0" dirty="0" err="1"/>
              <a:t>modelld</a:t>
            </a:r>
            <a:r>
              <a:rPr lang="en-US" baseline="0" dirty="0"/>
              <a:t> as positive reward or negative reward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7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3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9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45AA4-7616-C04F-80A2-AD630AAEAE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0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9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1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F3EF7-0C66-B144-B7FD-62A4710C631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F93C-09A4-2F4C-AEC6-059DBA49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4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0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8.png"/><Relationship Id="rId5" Type="http://schemas.openxmlformats.org/officeDocument/2006/relationships/image" Target="../media/image20.png"/><Relationship Id="rId10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8.png"/><Relationship Id="rId7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6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7.png"/><Relationship Id="rId7" Type="http://schemas.openxmlformats.org/officeDocument/2006/relationships/image" Target="../media/image6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8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72.png"/><Relationship Id="rId10" Type="http://schemas.openxmlformats.org/officeDocument/2006/relationships/image" Target="../media/image74.png"/><Relationship Id="rId4" Type="http://schemas.openxmlformats.org/officeDocument/2006/relationships/image" Target="../media/image67.png"/><Relationship Id="rId9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8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64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8.png"/><Relationship Id="rId7" Type="http://schemas.openxmlformats.org/officeDocument/2006/relationships/image" Target="../media/image87.png"/><Relationship Id="rId12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0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18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92.png"/><Relationship Id="rId4" Type="http://schemas.openxmlformats.org/officeDocument/2006/relationships/image" Target="../media/image64.pn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Week8</a:t>
            </a:r>
          </a:p>
        </p:txBody>
      </p:sp>
    </p:spTree>
    <p:extLst>
      <p:ext uri="{BB962C8B-B14F-4D97-AF65-F5344CB8AC3E}">
        <p14:creationId xmlns:p14="http://schemas.microsoft.com/office/powerpoint/2010/main" val="212789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058" y="290956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Value Iteration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30" y="1153165"/>
            <a:ext cx="7970648" cy="550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407" y="1828073"/>
            <a:ext cx="9839798" cy="15077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6" y="3703522"/>
            <a:ext cx="10323649" cy="1070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12886" y="4884743"/>
                <a:ext cx="84275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practice, we set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threshold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" y="4884743"/>
                <a:ext cx="842755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12886" y="5415840"/>
                <a:ext cx="976057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algorithm is stopped when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residual</a:t>
                </a:r>
                <a:r>
                  <a:rPr lang="en-US" sz="2400" dirty="0"/>
                  <a:t> R = max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|V</a:t>
                </a:r>
                <a:r>
                  <a:rPr lang="en-US" sz="2400" baseline="-25000" dirty="0"/>
                  <a:t>i+1</a:t>
                </a:r>
                <a:r>
                  <a:rPr lang="en-US" sz="2400" dirty="0"/>
                  <a:t>(s) − V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(s)| reaches some pre-determined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threshold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𝝐</m:t>
                    </m:r>
                  </m:oMath>
                </a14:m>
                <a:r>
                  <a:rPr lang="en-US" sz="2400" dirty="0"/>
                  <a:t>– that is, when the largest change in the values between iterations is “small enough”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86" y="5415840"/>
                <a:ext cx="9760577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93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2058" y="1160730"/>
            <a:ext cx="116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Step1: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057" y="1724407"/>
            <a:ext cx="116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Step2:</a:t>
            </a:r>
          </a:p>
        </p:txBody>
      </p:sp>
    </p:spTree>
    <p:extLst>
      <p:ext uri="{BB962C8B-B14F-4D97-AF65-F5344CB8AC3E}">
        <p14:creationId xmlns:p14="http://schemas.microsoft.com/office/powerpoint/2010/main" val="10527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249479" cy="44595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91478" y="715618"/>
            <a:ext cx="1013791" cy="258417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5235" y="715618"/>
            <a:ext cx="1119808" cy="258417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94103" y="5098774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Messi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558667" y="5098774"/>
            <a:ext cx="1288776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Suarez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81660" y="3104321"/>
            <a:ext cx="1272209" cy="8945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Scored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3" idx="3"/>
          </p:cNvCxnSpPr>
          <p:nvPr/>
        </p:nvCxnSpPr>
        <p:spPr>
          <a:xfrm flipV="1">
            <a:off x="8321584" y="3867843"/>
            <a:ext cx="846387" cy="1230931"/>
          </a:xfrm>
          <a:prstGeom prst="straightConnector1">
            <a:avLst/>
          </a:prstGeom>
          <a:ln w="349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3361" y="4198723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Shoot P(0.2)</a:t>
            </a:r>
          </a:p>
          <a:p>
            <a:pPr algn="ctr">
              <a:lnSpc>
                <a:spcPts val="1560"/>
              </a:lnSpc>
            </a:pPr>
            <a:r>
              <a:rPr lang="en-US" b="1" dirty="0">
                <a:solidFill>
                  <a:srgbClr val="0070C0"/>
                </a:solidFill>
              </a:rPr>
              <a:t>r = -2</a:t>
            </a:r>
          </a:p>
        </p:txBody>
      </p:sp>
      <p:cxnSp>
        <p:nvCxnSpPr>
          <p:cNvPr id="23" name="Curved Connector 22"/>
          <p:cNvCxnSpPr>
            <a:stCxn id="11" idx="7"/>
            <a:endCxn id="12" idx="1"/>
          </p:cNvCxnSpPr>
          <p:nvPr/>
        </p:nvCxnSpPr>
        <p:spPr>
          <a:xfrm rot="5400000" flipH="1" flipV="1">
            <a:off x="9663702" y="4146073"/>
            <a:ext cx="12700" cy="2167403"/>
          </a:xfrm>
          <a:prstGeom prst="curvedConnector3">
            <a:avLst>
              <a:gd name="adj1" fmla="val 2831496"/>
            </a:avLst>
          </a:prstGeom>
          <a:ln w="412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954273" y="4412955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Shoot P(0.8)</a:t>
            </a:r>
          </a:p>
          <a:p>
            <a:pPr algn="ctr">
              <a:lnSpc>
                <a:spcPts val="1560"/>
              </a:lnSpc>
            </a:pPr>
            <a:r>
              <a:rPr lang="en-US" b="1" dirty="0">
                <a:solidFill>
                  <a:srgbClr val="0070C0"/>
                </a:solidFill>
              </a:rPr>
              <a:t>r = -2</a:t>
            </a:r>
          </a:p>
        </p:txBody>
      </p:sp>
      <p:cxnSp>
        <p:nvCxnSpPr>
          <p:cNvPr id="28" name="Straight Arrow Connector 27"/>
          <p:cNvCxnSpPr>
            <a:stCxn id="12" idx="0"/>
            <a:endCxn id="13" idx="5"/>
          </p:cNvCxnSpPr>
          <p:nvPr/>
        </p:nvCxnSpPr>
        <p:spPr>
          <a:xfrm flipH="1" flipV="1">
            <a:off x="10067558" y="3867843"/>
            <a:ext cx="1135497" cy="1230931"/>
          </a:xfrm>
          <a:prstGeom prst="straightConnector1">
            <a:avLst/>
          </a:prstGeom>
          <a:ln w="34925">
            <a:solidFill>
              <a:srgbClr val="FF0000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35083" y="4160113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Shoot P(0.6)</a:t>
            </a:r>
          </a:p>
          <a:p>
            <a:pPr algn="ctr">
              <a:lnSpc>
                <a:spcPts val="1560"/>
              </a:lnSpc>
            </a:pPr>
            <a:r>
              <a:rPr lang="en-US" b="1" dirty="0">
                <a:solidFill>
                  <a:srgbClr val="FF0000"/>
                </a:solidFill>
              </a:rPr>
              <a:t>r = -2</a:t>
            </a:r>
          </a:p>
        </p:txBody>
      </p:sp>
      <p:cxnSp>
        <p:nvCxnSpPr>
          <p:cNvPr id="32" name="Curved Connector 31"/>
          <p:cNvCxnSpPr>
            <a:stCxn id="11" idx="5"/>
            <a:endCxn id="12" idx="3"/>
          </p:cNvCxnSpPr>
          <p:nvPr/>
        </p:nvCxnSpPr>
        <p:spPr>
          <a:xfrm rot="16200000" flipH="1">
            <a:off x="9663702" y="4778594"/>
            <a:ext cx="12700" cy="2167403"/>
          </a:xfrm>
          <a:prstGeom prst="curvedConnector3">
            <a:avLst>
              <a:gd name="adj1" fmla="val 2831496"/>
            </a:avLst>
          </a:prstGeom>
          <a:ln w="41275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981660" y="6211669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Shoot P(0.4)</a:t>
            </a:r>
          </a:p>
          <a:p>
            <a:pPr algn="ctr">
              <a:lnSpc>
                <a:spcPts val="1560"/>
              </a:lnSpc>
            </a:pPr>
            <a:r>
              <a:rPr lang="en-US" b="1" dirty="0">
                <a:solidFill>
                  <a:srgbClr val="FF0000"/>
                </a:solidFill>
              </a:rPr>
              <a:t>r = -2</a:t>
            </a:r>
          </a:p>
        </p:txBody>
      </p:sp>
      <p:cxnSp>
        <p:nvCxnSpPr>
          <p:cNvPr id="36" name="Straight Arrow Connector 35"/>
          <p:cNvCxnSpPr>
            <a:stCxn id="12" idx="2"/>
            <a:endCxn id="11" idx="6"/>
          </p:cNvCxnSpPr>
          <p:nvPr/>
        </p:nvCxnSpPr>
        <p:spPr>
          <a:xfrm flipH="1">
            <a:off x="8766312" y="5546035"/>
            <a:ext cx="1792355" cy="0"/>
          </a:xfrm>
          <a:prstGeom prst="straightConnector1">
            <a:avLst/>
          </a:prstGeom>
          <a:ln w="34925">
            <a:solidFill>
              <a:srgbClr val="00B05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50183" y="5304932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>
                <a:solidFill>
                  <a:srgbClr val="00B050"/>
                </a:solidFill>
              </a:rPr>
              <a:t>Pass P(1.0)</a:t>
            </a:r>
          </a:p>
          <a:p>
            <a:pPr algn="ctr">
              <a:lnSpc>
                <a:spcPts val="1560"/>
              </a:lnSpc>
            </a:pPr>
            <a:r>
              <a:rPr lang="en-US" b="1" dirty="0">
                <a:solidFill>
                  <a:srgbClr val="00B050"/>
                </a:solidFill>
              </a:rPr>
              <a:t>r = -1</a:t>
            </a:r>
          </a:p>
        </p:txBody>
      </p:sp>
      <p:cxnSp>
        <p:nvCxnSpPr>
          <p:cNvPr id="40" name="Curved Connector 39"/>
          <p:cNvCxnSpPr>
            <a:stCxn id="13" idx="2"/>
            <a:endCxn id="11" idx="2"/>
          </p:cNvCxnSpPr>
          <p:nvPr/>
        </p:nvCxnSpPr>
        <p:spPr>
          <a:xfrm rot="10800000" flipV="1">
            <a:off x="7494104" y="3551581"/>
            <a:ext cx="1487557" cy="1994453"/>
          </a:xfrm>
          <a:prstGeom prst="curvedConnector3">
            <a:avLst>
              <a:gd name="adj1" fmla="val 115367"/>
            </a:avLst>
          </a:prstGeom>
          <a:ln w="41275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6391" y="3332983"/>
            <a:ext cx="153394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Return P(1)</a:t>
            </a:r>
          </a:p>
          <a:p>
            <a:pPr algn="ctr">
              <a:lnSpc>
                <a:spcPts val="1560"/>
              </a:lnSpc>
            </a:pPr>
            <a:r>
              <a:rPr lang="en-US" b="1" dirty="0">
                <a:solidFill>
                  <a:srgbClr val="7030A0"/>
                </a:solidFill>
              </a:rPr>
              <a:t>r = 2</a:t>
            </a:r>
          </a:p>
        </p:txBody>
      </p:sp>
    </p:spTree>
    <p:extLst>
      <p:ext uri="{BB962C8B-B14F-4D97-AF65-F5344CB8AC3E}">
        <p14:creationId xmlns:p14="http://schemas.microsoft.com/office/powerpoint/2010/main" val="1338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1" grpId="0" animBg="1"/>
      <p:bldP spid="12" grpId="0" animBg="1"/>
      <p:bldP spid="13" grpId="0" animBg="1"/>
      <p:bldP spid="19" grpId="0"/>
      <p:bldP spid="27" grpId="0"/>
      <p:bldP spid="29" grpId="0"/>
      <p:bldP spid="33" grpId="0"/>
      <p:bldP spid="39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97" y="3926542"/>
            <a:ext cx="3818132" cy="27528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39" y="131669"/>
            <a:ext cx="10195288" cy="368729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876" y="5253318"/>
            <a:ext cx="5401124" cy="160468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137647" y="490257"/>
            <a:ext cx="824753" cy="304800"/>
          </a:xfrm>
          <a:prstGeom prst="rect">
            <a:avLst/>
          </a:prstGeom>
          <a:solidFill>
            <a:srgbClr val="00B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49153" y="1072962"/>
            <a:ext cx="1241723" cy="1078567"/>
          </a:xfrm>
          <a:prstGeom prst="rect">
            <a:avLst/>
          </a:prstGeom>
          <a:solidFill>
            <a:srgbClr val="00B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4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41757-34B5-8B55-C2E8-80E47490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477592D-7BB9-86FB-ECA7-ABD15154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9" y="131669"/>
            <a:ext cx="10195288" cy="36872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DFBA1CB-AB7B-058A-7FE1-5A0BBE3442F7}"/>
              </a:ext>
            </a:extLst>
          </p:cNvPr>
          <p:cNvSpPr/>
          <p:nvPr/>
        </p:nvSpPr>
        <p:spPr>
          <a:xfrm>
            <a:off x="3137647" y="490257"/>
            <a:ext cx="824753" cy="304800"/>
          </a:xfrm>
          <a:prstGeom prst="rect">
            <a:avLst/>
          </a:prstGeom>
          <a:solidFill>
            <a:srgbClr val="00B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CE8B-6BA0-C1D9-223A-C1ED21B4F38B}"/>
              </a:ext>
            </a:extLst>
          </p:cNvPr>
          <p:cNvSpPr/>
          <p:nvPr/>
        </p:nvSpPr>
        <p:spPr>
          <a:xfrm>
            <a:off x="5549153" y="1072962"/>
            <a:ext cx="1241723" cy="1078567"/>
          </a:xfrm>
          <a:prstGeom prst="rect">
            <a:avLst/>
          </a:prstGeom>
          <a:solidFill>
            <a:srgbClr val="00B05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73E31-54F6-DD30-55F7-94F44B39008E}"/>
              </a:ext>
            </a:extLst>
          </p:cNvPr>
          <p:cNvSpPr/>
          <p:nvPr/>
        </p:nvSpPr>
        <p:spPr>
          <a:xfrm>
            <a:off x="297821" y="3279430"/>
            <a:ext cx="10912642" cy="1528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F1986-7422-EF78-48CD-31909FEC1DF1}"/>
              </a:ext>
            </a:extLst>
          </p:cNvPr>
          <p:cNvSpPr txBox="1"/>
          <p:nvPr/>
        </p:nvSpPr>
        <p:spPr>
          <a:xfrm>
            <a:off x="1628086" y="4129133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1C717-2521-06F5-A8E1-04E3AB882A8D}"/>
              </a:ext>
            </a:extLst>
          </p:cNvPr>
          <p:cNvSpPr txBox="1"/>
          <p:nvPr/>
        </p:nvSpPr>
        <p:spPr>
          <a:xfrm>
            <a:off x="1595800" y="3419559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D203F-8889-17AD-9CB4-AB393F3E4037}"/>
              </a:ext>
            </a:extLst>
          </p:cNvPr>
          <p:cNvSpPr txBox="1"/>
          <p:nvPr/>
        </p:nvSpPr>
        <p:spPr>
          <a:xfrm>
            <a:off x="2709323" y="3399631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080E5-9311-F12E-1E59-276A0BCD80DE}"/>
              </a:ext>
            </a:extLst>
          </p:cNvPr>
          <p:cNvSpPr txBox="1"/>
          <p:nvPr/>
        </p:nvSpPr>
        <p:spPr>
          <a:xfrm>
            <a:off x="5234190" y="401443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CF230-A004-7840-DFE3-F58718587B7D}"/>
              </a:ext>
            </a:extLst>
          </p:cNvPr>
          <p:cNvSpPr txBox="1"/>
          <p:nvPr/>
        </p:nvSpPr>
        <p:spPr>
          <a:xfrm>
            <a:off x="4927364" y="3451658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78447-A54B-0440-943B-62731C74893F}"/>
              </a:ext>
            </a:extLst>
          </p:cNvPr>
          <p:cNvSpPr txBox="1"/>
          <p:nvPr/>
        </p:nvSpPr>
        <p:spPr>
          <a:xfrm>
            <a:off x="6678011" y="3265155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13F48-ED2D-5249-7B8E-317563A572C4}"/>
              </a:ext>
            </a:extLst>
          </p:cNvPr>
          <p:cNvSpPr txBox="1"/>
          <p:nvPr/>
        </p:nvSpPr>
        <p:spPr>
          <a:xfrm>
            <a:off x="8407183" y="3265155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096BA-6889-7C57-ABBC-2BD8A61E66CA}"/>
              </a:ext>
            </a:extLst>
          </p:cNvPr>
          <p:cNvSpPr txBox="1"/>
          <p:nvPr/>
        </p:nvSpPr>
        <p:spPr>
          <a:xfrm>
            <a:off x="6852618" y="401987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614A0-8835-C2AD-FA6C-3E6FD88642C1}"/>
                  </a:ext>
                </a:extLst>
              </p:cNvPr>
              <p:cNvSpPr txBox="1"/>
              <p:nvPr/>
            </p:nvSpPr>
            <p:spPr>
              <a:xfrm>
                <a:off x="8080365" y="4023437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V2 (Scored)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D614A0-8835-C2AD-FA6C-3E6FD886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365" y="4023437"/>
                <a:ext cx="2174060" cy="400110"/>
              </a:xfrm>
              <a:prstGeom prst="rect">
                <a:avLst/>
              </a:prstGeom>
              <a:blipFill>
                <a:blip r:embed="rId3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ED76D65-5CAF-7DE0-CA7C-DF3223845176}"/>
              </a:ext>
            </a:extLst>
          </p:cNvPr>
          <p:cNvSpPr txBox="1"/>
          <p:nvPr/>
        </p:nvSpPr>
        <p:spPr>
          <a:xfrm>
            <a:off x="7994896" y="334229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9E96F-D17F-54F8-E2C9-3652583EE17B}"/>
              </a:ext>
            </a:extLst>
          </p:cNvPr>
          <p:cNvSpPr txBox="1"/>
          <p:nvPr/>
        </p:nvSpPr>
        <p:spPr>
          <a:xfrm>
            <a:off x="6299804" y="337471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75B2F-AE37-C508-3DD6-D3AE9788DB1B}"/>
              </a:ext>
            </a:extLst>
          </p:cNvPr>
          <p:cNvSpPr txBox="1"/>
          <p:nvPr/>
        </p:nvSpPr>
        <p:spPr>
          <a:xfrm>
            <a:off x="9250423" y="33948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7B620-17F0-E184-3BE1-CFA7ED51473D}"/>
              </a:ext>
            </a:extLst>
          </p:cNvPr>
          <p:cNvSpPr txBox="1"/>
          <p:nvPr/>
        </p:nvSpPr>
        <p:spPr>
          <a:xfrm>
            <a:off x="6172425" y="344272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4AC19F-8175-385A-4875-0A98999166E4}"/>
                  </a:ext>
                </a:extLst>
              </p:cNvPr>
              <p:cNvSpPr txBox="1"/>
              <p:nvPr/>
            </p:nvSpPr>
            <p:spPr>
              <a:xfrm>
                <a:off x="4562831" y="3367985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4AC19F-8175-385A-4875-0A989991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831" y="3367985"/>
                <a:ext cx="364533" cy="523220"/>
              </a:xfrm>
              <a:prstGeom prst="rect">
                <a:avLst/>
              </a:prstGeom>
              <a:blipFill>
                <a:blip r:embed="rId4"/>
                <a:stretch>
                  <a:fillRect l="-10345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F379E61-391C-D470-CD0B-6A8B3D25D4A8}"/>
              </a:ext>
            </a:extLst>
          </p:cNvPr>
          <p:cNvSpPr txBox="1"/>
          <p:nvPr/>
        </p:nvSpPr>
        <p:spPr>
          <a:xfrm>
            <a:off x="5241452" y="443820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</a:t>
            </a:r>
            <a:r>
              <a:rPr lang="en-US" altLang="zh-CN" sz="2000" dirty="0"/>
              <a:t>8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143C8-D1A6-4116-97C5-9CDA95E5C1A4}"/>
              </a:ext>
            </a:extLst>
          </p:cNvPr>
          <p:cNvSpPr txBox="1"/>
          <p:nvPr/>
        </p:nvSpPr>
        <p:spPr>
          <a:xfrm>
            <a:off x="6852618" y="443820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9EAB92-CF5C-BBC8-6FA6-397731813FC8}"/>
                  </a:ext>
                </a:extLst>
              </p:cNvPr>
              <p:cNvSpPr txBox="1"/>
              <p:nvPr/>
            </p:nvSpPr>
            <p:spPr>
              <a:xfrm>
                <a:off x="8071400" y="444728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V2 (S</a:t>
                </a:r>
                <a:r>
                  <a:rPr lang="en-US" altLang="zh-CN" sz="2000" dirty="0"/>
                  <a:t>uarez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9EAB92-CF5C-BBC8-6FA6-397731813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00" y="4447285"/>
                <a:ext cx="2174060" cy="400110"/>
              </a:xfrm>
              <a:prstGeom prst="rect">
                <a:avLst/>
              </a:prstGeom>
              <a:blipFill>
                <a:blip r:embed="rId5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DA13477-CBCD-F0B7-2A67-1F6D429A2002}"/>
              </a:ext>
            </a:extLst>
          </p:cNvPr>
          <p:cNvSpPr txBox="1"/>
          <p:nvPr/>
        </p:nvSpPr>
        <p:spPr>
          <a:xfrm>
            <a:off x="7565571" y="39525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BD3412-345A-CA3D-3A11-6AA5807E0C3E}"/>
              </a:ext>
            </a:extLst>
          </p:cNvPr>
          <p:cNvSpPr txBox="1"/>
          <p:nvPr/>
        </p:nvSpPr>
        <p:spPr>
          <a:xfrm>
            <a:off x="6418896" y="399851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78BEC-2A27-735B-0293-81013C72EC6F}"/>
              </a:ext>
            </a:extLst>
          </p:cNvPr>
          <p:cNvSpPr txBox="1"/>
          <p:nvPr/>
        </p:nvSpPr>
        <p:spPr>
          <a:xfrm>
            <a:off x="9736373" y="40019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A21FE6-61C4-03E8-C81A-79BAD28F22ED}"/>
              </a:ext>
            </a:extLst>
          </p:cNvPr>
          <p:cNvSpPr txBox="1"/>
          <p:nvPr/>
        </p:nvSpPr>
        <p:spPr>
          <a:xfrm>
            <a:off x="5966243" y="402542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E9612F-DBF9-5122-1B87-BE684331D2CD}"/>
              </a:ext>
            </a:extLst>
          </p:cNvPr>
          <p:cNvSpPr txBox="1"/>
          <p:nvPr/>
        </p:nvSpPr>
        <p:spPr>
          <a:xfrm>
            <a:off x="10245460" y="4038826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-0.2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F51EC-2EC0-4F63-4D09-A07963F2CFDB}"/>
              </a:ext>
            </a:extLst>
          </p:cNvPr>
          <p:cNvSpPr txBox="1"/>
          <p:nvPr/>
        </p:nvSpPr>
        <p:spPr>
          <a:xfrm>
            <a:off x="10249943" y="4423547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-2.56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9000AE-ED8A-F080-EB1D-94010208FB46}"/>
              </a:ext>
            </a:extLst>
          </p:cNvPr>
          <p:cNvSpPr txBox="1"/>
          <p:nvPr/>
        </p:nvSpPr>
        <p:spPr>
          <a:xfrm>
            <a:off x="7565572" y="434540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1B73A2-3554-3AF4-53D7-211CF1FCA5E9}"/>
              </a:ext>
            </a:extLst>
          </p:cNvPr>
          <p:cNvSpPr txBox="1"/>
          <p:nvPr/>
        </p:nvSpPr>
        <p:spPr>
          <a:xfrm>
            <a:off x="6426158" y="443820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6A678-0D37-A22E-C3F0-BFDD6AF1F536}"/>
              </a:ext>
            </a:extLst>
          </p:cNvPr>
          <p:cNvSpPr txBox="1"/>
          <p:nvPr/>
        </p:nvSpPr>
        <p:spPr>
          <a:xfrm>
            <a:off x="9745341" y="4423313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1ED9BE-DC78-01FD-36D4-CC1C07F031B8}"/>
              </a:ext>
            </a:extLst>
          </p:cNvPr>
          <p:cNvSpPr txBox="1"/>
          <p:nvPr/>
        </p:nvSpPr>
        <p:spPr>
          <a:xfrm>
            <a:off x="5975211" y="444676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60A6E8-B37D-5FF6-1AD4-8FDA38B63E15}"/>
                  </a:ext>
                </a:extLst>
              </p:cNvPr>
              <p:cNvSpPr txBox="1"/>
              <p:nvPr/>
            </p:nvSpPr>
            <p:spPr>
              <a:xfrm>
                <a:off x="4499350" y="4161703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60A6E8-B37D-5FF6-1AD4-8FDA38B6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350" y="4161703"/>
                <a:ext cx="364533" cy="523220"/>
              </a:xfrm>
              <a:prstGeom prst="rect">
                <a:avLst/>
              </a:prstGeom>
              <a:blipFill>
                <a:blip r:embed="rId6"/>
                <a:stretch>
                  <a:fillRect l="-1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 36">
            <a:extLst>
              <a:ext uri="{FF2B5EF4-FFF2-40B4-BE49-F238E27FC236}">
                <a16:creationId xmlns:a16="http://schemas.microsoft.com/office/drawing/2014/main" id="{680E6DB1-B78E-5A54-EF96-9BEF38A09AE1}"/>
              </a:ext>
            </a:extLst>
          </p:cNvPr>
          <p:cNvSpPr/>
          <p:nvPr/>
        </p:nvSpPr>
        <p:spPr>
          <a:xfrm>
            <a:off x="4821442" y="4202666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90E93F-212E-81FB-2175-E37A4071C708}"/>
              </a:ext>
            </a:extLst>
          </p:cNvPr>
          <p:cNvSpPr txBox="1"/>
          <p:nvPr/>
        </p:nvSpPr>
        <p:spPr>
          <a:xfrm>
            <a:off x="2988122" y="4038826"/>
            <a:ext cx="130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-2.76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10B51E-FAB2-C5E8-4513-4204D33C5985}"/>
              </a:ext>
            </a:extLst>
          </p:cNvPr>
          <p:cNvSpPr txBox="1"/>
          <p:nvPr/>
        </p:nvSpPr>
        <p:spPr>
          <a:xfrm>
            <a:off x="1628086" y="5213831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6AD9DD-9F63-D47D-AFF5-02B579A47BC0}"/>
              </a:ext>
            </a:extLst>
          </p:cNvPr>
          <p:cNvSpPr txBox="1"/>
          <p:nvPr/>
        </p:nvSpPr>
        <p:spPr>
          <a:xfrm>
            <a:off x="5250419" y="521813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9C7A37-4ABC-3253-87DB-3F926A00A2E9}"/>
              </a:ext>
            </a:extLst>
          </p:cNvPr>
          <p:cNvSpPr txBox="1"/>
          <p:nvPr/>
        </p:nvSpPr>
        <p:spPr>
          <a:xfrm>
            <a:off x="6861585" y="521813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9E4E54-7B73-7E4A-1ED6-699C8FBD86A4}"/>
                  </a:ext>
                </a:extLst>
              </p:cNvPr>
              <p:cNvSpPr txBox="1"/>
              <p:nvPr/>
            </p:nvSpPr>
            <p:spPr>
              <a:xfrm>
                <a:off x="8080367" y="5227207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V2 (S</a:t>
                </a:r>
                <a:r>
                  <a:rPr lang="en-US" altLang="zh-CN" sz="2000" dirty="0"/>
                  <a:t>uarez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9E4E54-7B73-7E4A-1ED6-699C8FBD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367" y="5227207"/>
                <a:ext cx="2174060" cy="400110"/>
              </a:xfrm>
              <a:prstGeom prst="rect">
                <a:avLst/>
              </a:prstGeom>
              <a:blipFill>
                <a:blip r:embed="rId7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F2C091F-0CFB-E085-3784-3E982E139E95}"/>
              </a:ext>
            </a:extLst>
          </p:cNvPr>
          <p:cNvSpPr txBox="1"/>
          <p:nvPr/>
        </p:nvSpPr>
        <p:spPr>
          <a:xfrm>
            <a:off x="7565571" y="51541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0AC96D-992F-4FF9-ED9F-F52A7C14B166}"/>
              </a:ext>
            </a:extLst>
          </p:cNvPr>
          <p:cNvSpPr txBox="1"/>
          <p:nvPr/>
        </p:nvSpPr>
        <p:spPr>
          <a:xfrm>
            <a:off x="6427862" y="517287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EA92D-11C4-EBA8-AF4F-BB498ADC38B8}"/>
              </a:ext>
            </a:extLst>
          </p:cNvPr>
          <p:cNvSpPr txBox="1"/>
          <p:nvPr/>
        </p:nvSpPr>
        <p:spPr>
          <a:xfrm>
            <a:off x="9745339" y="517634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05C163-FA4A-7662-12CB-7B7A3D15432D}"/>
              </a:ext>
            </a:extLst>
          </p:cNvPr>
          <p:cNvSpPr txBox="1"/>
          <p:nvPr/>
        </p:nvSpPr>
        <p:spPr>
          <a:xfrm>
            <a:off x="5975209" y="519978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019475-7602-E58B-4785-B167A0A8BDE2}"/>
              </a:ext>
            </a:extLst>
          </p:cNvPr>
          <p:cNvSpPr txBox="1"/>
          <p:nvPr/>
        </p:nvSpPr>
        <p:spPr>
          <a:xfrm>
            <a:off x="10254425" y="5300713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-2.2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4DD271-B637-E2E5-32B3-55E6A96CAD9E}"/>
              </a:ext>
            </a:extLst>
          </p:cNvPr>
          <p:cNvSpPr txBox="1"/>
          <p:nvPr/>
        </p:nvSpPr>
        <p:spPr>
          <a:xfrm>
            <a:off x="3020495" y="5103419"/>
            <a:ext cx="121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-2.2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CD13C5-4526-C295-10F7-954D7AF4452C}"/>
              </a:ext>
            </a:extLst>
          </p:cNvPr>
          <p:cNvCxnSpPr/>
          <p:nvPr/>
        </p:nvCxnSpPr>
        <p:spPr>
          <a:xfrm>
            <a:off x="1685398" y="5031046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E87DF3-2B08-4BF7-1105-6B0924EF2398}"/>
              </a:ext>
            </a:extLst>
          </p:cNvPr>
          <p:cNvSpPr/>
          <p:nvPr/>
        </p:nvSpPr>
        <p:spPr>
          <a:xfrm>
            <a:off x="2428682" y="5141505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E9836CB-B9CF-0913-4874-994987D16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2497" y="5601932"/>
            <a:ext cx="4245102" cy="126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94" y="5009581"/>
            <a:ext cx="6221506" cy="1848419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07023"/>
              </p:ext>
            </p:extLst>
          </p:nvPr>
        </p:nvGraphicFramePr>
        <p:xfrm>
          <a:off x="185271" y="1097919"/>
          <a:ext cx="7793320" cy="19850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8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6338"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Iteration0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Iteration1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Iteration2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Iteration3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V(Messi)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V(Suarez)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V(Scored)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48762" y="1882588"/>
            <a:ext cx="41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8762" y="2290327"/>
            <a:ext cx="41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48762" y="2687757"/>
            <a:ext cx="412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300" y="264247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5271" y="3358520"/>
            <a:ext cx="4990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</a:t>
            </a:r>
            <a:r>
              <a:rPr lang="en-US" sz="2000" b="1" baseline="-25000" dirty="0">
                <a:solidFill>
                  <a:srgbClr val="FF0000"/>
                </a:solidFill>
              </a:rPr>
              <a:t>0 </a:t>
            </a:r>
            <a:r>
              <a:rPr lang="en-US" sz="2000" b="1" dirty="0">
                <a:solidFill>
                  <a:srgbClr val="FF0000"/>
                </a:solidFill>
              </a:rPr>
              <a:t>(Messi) = 0,  V</a:t>
            </a:r>
            <a:r>
              <a:rPr lang="en-US" sz="2000" b="1" baseline="-25000" dirty="0">
                <a:solidFill>
                  <a:srgbClr val="FF0000"/>
                </a:solidFill>
              </a:rPr>
              <a:t>0 </a:t>
            </a:r>
            <a:r>
              <a:rPr lang="en-US" sz="2000" b="1" dirty="0">
                <a:solidFill>
                  <a:srgbClr val="FF0000"/>
                </a:solidFill>
              </a:rPr>
              <a:t>(Suarez) = 0, V</a:t>
            </a:r>
            <a:r>
              <a:rPr lang="en-US" sz="2000" b="1" baseline="-25000" dirty="0">
                <a:solidFill>
                  <a:srgbClr val="FF0000"/>
                </a:solidFill>
              </a:rPr>
              <a:t>0 </a:t>
            </a:r>
            <a:r>
              <a:rPr lang="en-US" sz="2000" b="1" dirty="0">
                <a:solidFill>
                  <a:srgbClr val="FF0000"/>
                </a:solidFill>
              </a:rPr>
              <a:t>(Scored)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300" y="4060810"/>
            <a:ext cx="497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How to calculate </a:t>
            </a:r>
            <a:r>
              <a:rPr lang="en-US" sz="2800" b="1" dirty="0"/>
              <a:t>V1(Messi) 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52688" y="1900050"/>
            <a:ext cx="1658484" cy="39088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0217" y="4584030"/>
            <a:ext cx="6179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Question: What actions can Messi take?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28168" y="5329058"/>
            <a:ext cx="14522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Shoot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80534" y="371968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34" y="371968"/>
                <a:ext cx="873850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68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3" grpId="0" animBg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18" y="746490"/>
            <a:ext cx="4997954" cy="136943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396" y="5486400"/>
            <a:ext cx="4616604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70" y="264246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70" y="2149832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(Messi) = 0, 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(Suarez) = 0,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(Scored)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10" y="4268050"/>
            <a:ext cx="150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V1(Messi)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9583" y="3888867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5687" y="377417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4115" y="377961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V0 (Scored)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1874" y="397459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874" y="397459"/>
                <a:ext cx="87385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2949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</a:t>
            </a:r>
            <a:r>
              <a:rPr lang="en-US" altLang="zh-CN" sz="2000" dirty="0"/>
              <a:t>8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7284115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V0 (S</a:t>
                </a:r>
                <a:r>
                  <a:rPr lang="en-US" altLang="zh-CN" sz="2000" dirty="0"/>
                  <a:t>uarez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997068" y="371225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0393" y="37582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67870" y="376171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97740" y="378516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76957" y="379856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-0.4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81440" y="418328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-1.6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97069" y="410513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7655" y="419794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76838" y="418304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6708" y="420649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5252939" y="396240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29531" y="3799498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9583" y="4973565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916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293082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V0 (S</a:t>
                </a:r>
                <a:r>
                  <a:rPr lang="en-US" altLang="zh-CN" sz="2000" dirty="0"/>
                  <a:t>uarez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997068" y="491389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9359" y="493261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76836" y="493607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6706" y="49595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5922" y="5060447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-1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92980" y="4850340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116895" y="4790780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9460" y="4891813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2426354" y="1198295"/>
            <a:ext cx="71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-1</a:t>
            </a:r>
          </a:p>
        </p:txBody>
      </p:sp>
      <p:sp>
        <p:nvSpPr>
          <p:cNvPr id="70" name="Rectangle 69"/>
          <p:cNvSpPr/>
          <p:nvPr/>
        </p:nvSpPr>
        <p:spPr>
          <a:xfrm>
            <a:off x="2259106" y="1307156"/>
            <a:ext cx="974492" cy="219643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 animBg="1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01" y="744990"/>
            <a:ext cx="5019883" cy="14298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396" y="5486400"/>
            <a:ext cx="4616604" cy="1371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70" y="264246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70" y="2149832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(Messi) = 0, 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(Suarez) = 0,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(Scored)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V1(Suarez)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9583" y="3888867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65687" y="377417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4115" y="377961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V0 (Scored)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83171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672949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84115" y="419794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V0 (Messi)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207019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997068" y="371225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50393" y="37582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167870" y="376171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97740" y="378516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76957" y="379856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-1.2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81440" y="418328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-0.8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997069" y="410513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57655" y="419794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76838" y="418304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06708" y="420649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921437"/>
                <a:ext cx="364533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 47"/>
          <p:cNvSpPr/>
          <p:nvPr/>
        </p:nvSpPr>
        <p:spPr>
          <a:xfrm>
            <a:off x="5252939" y="396240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29531" y="3799498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9583" y="4973565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81916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293082" y="497786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V0 (Messi)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86941"/>
                <a:ext cx="21740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997068" y="491389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9359" y="493261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76836" y="493607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6706" y="49595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5922" y="5060447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-1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692980" y="4850340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-1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116895" y="4790780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9460" y="4891813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16895" y="1568389"/>
            <a:ext cx="1028180" cy="23708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1618" y="1445361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8454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 animBg="1"/>
      <p:bldP spid="49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7" y="776342"/>
            <a:ext cx="5321050" cy="14826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621" y="5021478"/>
            <a:ext cx="5672778" cy="16853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370" y="264246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 do value iteration?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70" y="2149832"/>
            <a:ext cx="462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(Messi) = 0, 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(Suarez) = 0,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(Scored) =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V1(Scored)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59" y="341213"/>
                <a:ext cx="87385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027297" y="4186426"/>
            <a:ext cx="10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return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91704" y="419688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7467783" y="416942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8511864" y="4162204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V0 (Messi)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162204"/>
                <a:ext cx="2174060" cy="400110"/>
              </a:xfrm>
              <a:prstGeom prst="rect">
                <a:avLst/>
              </a:prstGeom>
              <a:blipFill rotWithShape="0">
                <a:blip r:embed="rId8"/>
                <a:stretch>
                  <a:fillRect t="-101538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7997068" y="408915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59359" y="4107873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176836" y="411133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06706" y="413478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2533" y="4196886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716004" y="4027599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942271" y="4045857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271420" y="1936928"/>
            <a:ext cx="1120743" cy="26351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2567915" y="1789146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672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6" y="153164"/>
            <a:ext cx="5932139" cy="16741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75529" y="842683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011" y="1923629"/>
            <a:ext cx="4625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(Messi) = 0, 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(Suarez) = 0,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>
                <a:solidFill>
                  <a:srgbClr val="FF0000"/>
                </a:solidFill>
              </a:rPr>
              <a:t>V1(Messi) = -1, V1(Suarez) = -1, V1(Scored) =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V2(Messi)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125507"/>
            <a:ext cx="4213411" cy="3037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59583" y="3817151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5687" y="37024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84115" y="370789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V1 (Scored)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672949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</a:t>
            </a:r>
            <a:r>
              <a:rPr lang="en-US" altLang="zh-CN" sz="2000" dirty="0"/>
              <a:t>8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4115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V1 (S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uarez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997068" y="364053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0393" y="3686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67870" y="368999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7740" y="37134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6957" y="372684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1440" y="411156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-2.4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7069" y="40334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7655" y="412622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76838" y="41113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6708" y="4134779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5252939" y="3890684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85091" y="3727782"/>
            <a:ext cx="94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-2.4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9583" y="4901849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1916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3082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V1 (S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uarez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7997068" y="484217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9359" y="48608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6836" y="48643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6706" y="488780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76957" y="491522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-2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692980" y="4778624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116895" y="4719064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59583" y="4838883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944535" y="734106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-2</a:t>
            </a:r>
            <a:endParaRPr lang="en-US" sz="2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783008" y="1046744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-1.2</a:t>
            </a:r>
            <a:endParaRPr lang="en-US" sz="2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008016" y="1359630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72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7" y="156381"/>
            <a:ext cx="5970565" cy="16769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872019" y="846567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011" y="1923629"/>
            <a:ext cx="493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(Messi) = 0, 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(Suarez) = 0,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>
                <a:solidFill>
                  <a:srgbClr val="FF0000"/>
                </a:solidFill>
              </a:rPr>
              <a:t>V1(Messi) = -1, V1(Suarez) = -1, V1(Scored) = 2</a:t>
            </a:r>
          </a:p>
          <a:p>
            <a:r>
              <a:rPr lang="en-US" b="1" dirty="0">
                <a:solidFill>
                  <a:srgbClr val="FF0000"/>
                </a:solidFill>
              </a:rPr>
              <a:t>V2(Messi) = -2, V2(Suarez) = -1.2, V2(Scored)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V3(Messi)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322730"/>
            <a:ext cx="4213411" cy="3037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59583" y="3817151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5687" y="37024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84115" y="370789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V2 (Scored)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672949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</a:t>
            </a:r>
            <a:r>
              <a:rPr lang="en-US" altLang="zh-CN" sz="2000" dirty="0"/>
              <a:t>8</a:t>
            </a:r>
            <a:endParaRPr 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284115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V2 (S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uarez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997068" y="364053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0393" y="3686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67870" y="368999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7740" y="37134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6957" y="372684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-0.2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1440" y="411156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-2.56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7069" y="40334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7655" y="412622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76838" y="41113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6708" y="4134779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5252939" y="3890684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35271" y="3727951"/>
            <a:ext cx="118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-2.76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9583" y="4901849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1916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3082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V2 (S</a:t>
                </a:r>
                <a:r>
                  <a:rPr lang="en-US" altLang="zh-CN" sz="2000" b="1" dirty="0">
                    <a:solidFill>
                      <a:srgbClr val="00B050"/>
                    </a:solidFill>
                  </a:rPr>
                  <a:t>uarez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7997068" y="484217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9359" y="48608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6836" y="48643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6706" y="488780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76957" y="491522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-2.2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6533" y="4778626"/>
            <a:ext cx="9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-2.2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116895" y="4719064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02831" y="4771240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009362" y="733230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-2.2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38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Markov Decision Processes (MDPs)</a:t>
            </a:r>
          </a:p>
          <a:p>
            <a:endParaRPr lang="en-US" sz="3200" dirty="0"/>
          </a:p>
          <a:p>
            <a:r>
              <a:rPr lang="en-US" sz="3200" dirty="0"/>
              <a:t>2. How to solve MDPs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3200" dirty="0"/>
              <a:t>Value Iteration</a:t>
            </a:r>
          </a:p>
          <a:p>
            <a:pPr marL="800100" lvl="1" indent="-342900">
              <a:buAutoNum type="arabicParenR"/>
            </a:pPr>
            <a:r>
              <a:rPr lang="en-US" altLang="zh-CN" sz="3200" dirty="0"/>
              <a:t>  Policy Iteration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75493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" y="143895"/>
            <a:ext cx="5928074" cy="16598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0847" y="1117687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1011" y="1923629"/>
            <a:ext cx="493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(Messi) = 0, 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(Suarez) = 0,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>
                <a:solidFill>
                  <a:srgbClr val="FF0000"/>
                </a:solidFill>
              </a:rPr>
              <a:t>V1(Messi) = -1, V1(Suarez) = -1, V1(Scored) = 2</a:t>
            </a:r>
          </a:p>
          <a:p>
            <a:r>
              <a:rPr lang="en-US" b="1" dirty="0">
                <a:solidFill>
                  <a:srgbClr val="FF0000"/>
                </a:solidFill>
              </a:rPr>
              <a:t>V2(Messi) = -2, V2(Suarez) = -1.2, V2(Scored) 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V3(</a:t>
            </a:r>
            <a:r>
              <a:rPr lang="en-US" altLang="zh-CN" sz="2400" b="1" dirty="0"/>
              <a:t>Suarez</a:t>
            </a:r>
            <a:r>
              <a:rPr lang="en-US" sz="2400" b="1" dirty="0"/>
              <a:t>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589" y="284815"/>
            <a:ext cx="4213411" cy="3037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27297" y="317929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40820" y="315936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8861" y="321139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9508" y="302488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38680" y="302488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26393" y="310202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1301" y="31344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81920" y="315457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3922" y="32024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328" y="3127719"/>
                <a:ext cx="364533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59583" y="3817151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shoot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65687" y="37024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84115" y="3707894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V2 (Scored)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2" y="3711455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5672949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284115" y="412622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V2 (Messi)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97" y="4135303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7997068" y="364053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0393" y="3686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167870" y="368999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97740" y="37134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676957" y="372684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-0.6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681440" y="411156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-1.6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7069" y="40334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857655" y="412622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176838" y="41113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06708" y="4134779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47" y="3849721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 64"/>
          <p:cNvSpPr/>
          <p:nvPr/>
        </p:nvSpPr>
        <p:spPr>
          <a:xfrm>
            <a:off x="5252939" y="3890684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335271" y="3727951"/>
            <a:ext cx="1185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-2.2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9583" y="4901849"/>
            <a:ext cx="96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pass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81916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7293082" y="490614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</a:t>
            </a:r>
            <a:r>
              <a:rPr lang="en-US" altLang="zh-CN" sz="2000" dirty="0"/>
              <a:t>1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V2 (Messi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864" y="4915225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/>
          <p:cNvSpPr txBox="1"/>
          <p:nvPr/>
        </p:nvSpPr>
        <p:spPr>
          <a:xfrm>
            <a:off x="7997068" y="484217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859359" y="48608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6836" y="48643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406706" y="4887806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0676957" y="4915225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-3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406533" y="4778626"/>
            <a:ext cx="99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-3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116895" y="4719064"/>
            <a:ext cx="935058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074047" y="3624205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5038326" y="997087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-2.2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22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5" y="197227"/>
            <a:ext cx="5814057" cy="162001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3362" y="1440418"/>
            <a:ext cx="1201271" cy="28202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50023" y="3161363"/>
            <a:ext cx="109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63546" y="3141435"/>
            <a:ext cx="20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Q-value(</a:t>
            </a:r>
            <a:r>
              <a:rPr lang="en-US" sz="2400" b="1" dirty="0" err="1">
                <a:solidFill>
                  <a:srgbClr val="00B050"/>
                </a:solidFill>
              </a:rPr>
              <a:t>s,a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=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81587" y="3193462"/>
            <a:ext cx="12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probability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32234" y="3006959"/>
            <a:ext cx="12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1406" y="3006959"/>
            <a:ext cx="977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future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reward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49119" y="308409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+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54027" y="31165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（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004646" y="313664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）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26648" y="318453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0070C0"/>
                </a:solidFill>
              </a:rPr>
              <a:t>*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7054" y="3109789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54" y="3109789"/>
                <a:ext cx="364533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350023" y="4168496"/>
            <a:ext cx="108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return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4430" y="417895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90509" y="415149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834590" y="4144274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V2 (Messi)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90" y="4144274"/>
                <a:ext cx="2174060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00000" b="-1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319794" y="407122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82085" y="4089943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99562" y="409340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29432" y="411685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05259" y="4178956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8730" y="4009669"/>
            <a:ext cx="79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377820" y="4031660"/>
            <a:ext cx="2275977" cy="639786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2453" y="53606"/>
            <a:ext cx="4213411" cy="303788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777" y="5261013"/>
            <a:ext cx="5375223" cy="159698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2510" y="4268050"/>
            <a:ext cx="1629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V3(Scored)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2220" y="1901046"/>
            <a:ext cx="493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(Messi) = 0, 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(Suarez) = 0, V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(Scored) = 0</a:t>
            </a:r>
          </a:p>
          <a:p>
            <a:r>
              <a:rPr lang="en-US" b="1" dirty="0">
                <a:solidFill>
                  <a:srgbClr val="FF0000"/>
                </a:solidFill>
              </a:rPr>
              <a:t>V1(Messi) = -1, V1(Suarez) = -1, V1(Scored) = 2</a:t>
            </a:r>
          </a:p>
          <a:p>
            <a:r>
              <a:rPr lang="en-US" b="1" dirty="0">
                <a:solidFill>
                  <a:srgbClr val="FF0000"/>
                </a:solidFill>
              </a:rPr>
              <a:t>V2(Messi) = -2, V2(Suarez) = -1.2, V2(Scored)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18043" y="1311952"/>
            <a:ext cx="986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/>
              <a:t>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257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08" y="430305"/>
            <a:ext cx="5814057" cy="16200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50538" y="1645131"/>
            <a:ext cx="68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302" y="2609851"/>
            <a:ext cx="10040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Question: If we just do 3 iterations, what action did we take to maximize the reward of each state in iteration 3?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8706" y="3908340"/>
            <a:ext cx="3783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Messi Pass,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Suarez Shoot,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Scored Return</a:t>
            </a:r>
          </a:p>
        </p:txBody>
      </p:sp>
    </p:spTree>
    <p:extLst>
      <p:ext uri="{BB962C8B-B14F-4D97-AF65-F5344CB8AC3E}">
        <p14:creationId xmlns:p14="http://schemas.microsoft.com/office/powerpoint/2010/main" val="7219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648" y="1599231"/>
            <a:ext cx="518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How to solve MDPs?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6928" y="305526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2.</a:t>
            </a:r>
            <a:r>
              <a:rPr lang="en-US" sz="4000" b="1" dirty="0"/>
              <a:t>Policy Iteration</a:t>
            </a:r>
          </a:p>
        </p:txBody>
      </p:sp>
    </p:spTree>
    <p:extLst>
      <p:ext uri="{BB962C8B-B14F-4D97-AF65-F5344CB8AC3E}">
        <p14:creationId xmlns:p14="http://schemas.microsoft.com/office/powerpoint/2010/main" val="20230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6164" y="1452283"/>
            <a:ext cx="106500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While value iteration iterates over value functions,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policy iteration iterates over policies themselves</a:t>
            </a:r>
            <a:r>
              <a:rPr lang="en-US" sz="2400" dirty="0"/>
              <a:t>, creating a strictly improved policy in each iteration (except if the iterated policy is already optimal).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164" y="54515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9622" y="3050624"/>
                <a:ext cx="11725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Step1</a:t>
                </a:r>
                <a:r>
                  <a:rPr lang="en-US" sz="2400" dirty="0"/>
                  <a:t>: Start with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random 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3050624"/>
                <a:ext cx="11725836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7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9622" y="3542836"/>
                <a:ext cx="11456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Step2: policy evaluation (Linear Equations)</a:t>
                </a:r>
              </a:p>
              <a:p>
                <a:r>
                  <a:rPr lang="en-US" sz="2400" b="1" dirty="0"/>
                  <a:t>Calculate the value of each state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</a:t>
                </a:r>
                <a14:m>
                  <m:oMath xmlns:m="http://schemas.openxmlformats.org/officeDocument/2006/math">
                    <m:r>
                      <a:rPr lang="en-US" sz="24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(s)</a:t>
                </a:r>
                <a:r>
                  <a:rPr lang="en-US" sz="2400" b="1" dirty="0"/>
                  <a:t> </a:t>
                </a:r>
                <a:r>
                  <a:rPr lang="en-US" sz="2400" dirty="0"/>
                  <a:t>of the MDP given that </a:t>
                </a:r>
                <a:r>
                  <a:rPr lang="en-US" sz="2400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3542836"/>
                <a:ext cx="11456894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79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622" y="4933382"/>
                <a:ext cx="1145689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Step3: improvement </a:t>
                </a:r>
              </a:p>
              <a:p>
                <a:r>
                  <a:rPr lang="en-US" sz="2400" b="1" dirty="0"/>
                  <a:t>Improve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by setting 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4933382"/>
                <a:ext cx="11456894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79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499" y="5357979"/>
            <a:ext cx="33274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9622" y="5920890"/>
                <a:ext cx="11456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Step4: If 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changed in Step3, then go back to Step2, else finish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2" y="5920890"/>
                <a:ext cx="1145689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125506" y="2779059"/>
            <a:ext cx="11949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7200" y="4315909"/>
            <a:ext cx="5691820" cy="60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871" y="824753"/>
            <a:ext cx="1156447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Compare Policy Iteration and Value Iteration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Policy Iteration finishes with an optimal policy π ∗ after </a:t>
            </a:r>
            <a:r>
              <a:rPr lang="en-US" sz="2800" b="1" dirty="0">
                <a:solidFill>
                  <a:srgbClr val="FF0000"/>
                </a:solidFill>
              </a:rPr>
              <a:t>a finite number of iterations</a:t>
            </a:r>
            <a:r>
              <a:rPr lang="en-US" sz="2800" dirty="0"/>
              <a:t>, because the number of policies is finite, bounded by O(|A||S| ), </a:t>
            </a:r>
          </a:p>
          <a:p>
            <a:r>
              <a:rPr lang="en-US" sz="2800" dirty="0"/>
              <a:t>unlike value iteration, which can theoretically require </a:t>
            </a:r>
            <a:r>
              <a:rPr lang="en-US" sz="2800" b="1" dirty="0">
                <a:solidFill>
                  <a:srgbClr val="FF0000"/>
                </a:solidFill>
              </a:rPr>
              <a:t>infinite iterations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72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6" y="412378"/>
            <a:ext cx="9650983" cy="46078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93" y="3820118"/>
            <a:ext cx="4213411" cy="303788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9600" y="753035"/>
            <a:ext cx="1075765" cy="304800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10753" y="4025152"/>
            <a:ext cx="4132729" cy="277907"/>
          </a:xfrm>
          <a:prstGeom prst="rect">
            <a:avLst/>
          </a:prstGeom>
          <a:solidFill>
            <a:srgbClr val="FF0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300" y="104349"/>
            <a:ext cx="458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to do policy iteration?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58844"/>
                  </p:ext>
                </p:extLst>
              </p:nvPr>
            </p:nvGraphicFramePr>
            <p:xfrm>
              <a:off x="304809" y="1168160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𝑴𝒆𝒔𝒔𝒊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𝑺𝒖𝒂𝒓𝒆𝒛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𝑺𝒄𝒐𝒓𝒆𝒅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358844"/>
                  </p:ext>
                </p:extLst>
              </p:nvPr>
            </p:nvGraphicFramePr>
            <p:xfrm>
              <a:off x="304809" y="1168160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543" t="-3509" r="-200000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639" t="-3509" r="-101093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1639" t="-3509" r="-1093" b="-361404"/>
                          </a:stretch>
                        </a:blipFill>
                      </a:tcPr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798" y="4166551"/>
            <a:ext cx="3732924" cy="2691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320" y="3424149"/>
            <a:ext cx="575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mr-IN" sz="2400" dirty="0">
                <a:solidFill>
                  <a:srgbClr val="00B050"/>
                </a:solidFill>
              </a:rPr>
              <a:t>𝑴𝒆𝒔𝒔𝒊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V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Suarez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V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Scored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</a:t>
            </a:r>
            <a:endParaRPr lang="mr-IN" sz="24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9" y="4435487"/>
            <a:ext cx="7411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(𝑴𝒆𝒔𝒔𝒊</a:t>
            </a:r>
            <a:r>
              <a:rPr lang="en-US" sz="2400" b="1" dirty="0">
                <a:solidFill>
                  <a:srgbClr val="00B050"/>
                </a:solidFill>
              </a:rPr>
              <a:t>,Pass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 Q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Suarez,Pass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Q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Scored,Return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</a:t>
            </a:r>
            <a:endParaRPr lang="mr-IN" sz="2400" b="1" dirty="0">
              <a:solidFill>
                <a:srgbClr val="00B05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2958359" y="3921412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2958359" y="5053893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24174" y="5525398"/>
            <a:ext cx="4421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                         b                              c</a:t>
            </a:r>
            <a:endParaRPr lang="mr-IN" sz="2400" b="1" dirty="0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50" y="6167762"/>
            <a:ext cx="7029180" cy="5816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1367" y="-1022"/>
            <a:ext cx="5807767" cy="1997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79300" y="611589"/>
                <a:ext cx="43967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Step1: Choose a random policy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0" y="611589"/>
                <a:ext cx="4396781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20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179300" y="2884113"/>
            <a:ext cx="32213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Step2: Policy Evaluation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9" y="6113448"/>
            <a:ext cx="7411260" cy="6902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1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5" grpId="0"/>
      <p:bldP spid="19" grpId="0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81" y="2691694"/>
            <a:ext cx="3257619" cy="23487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18368" y="2456087"/>
            <a:ext cx="17636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4750" y="33886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101548" y="2369727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58112" y="32840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799904" y="2369727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6468" y="33886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367651" y="2354842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24215" y="337377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346632" y="2369727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00130" y="33522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0.8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35874" y="4537803"/>
            <a:ext cx="4131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a = 1* ( -1 + 0.8*b)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028" y="20653"/>
            <a:ext cx="4468971" cy="15298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75055" y="2099580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>
                <a:solidFill>
                  <a:srgbClr val="FF0000"/>
                </a:solidFill>
              </a:rPr>
              <a:t>Pass</a:t>
            </a:r>
            <a:r>
              <a:rPr lang="mr-IN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41875" y="2101009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101009"/>
                <a:ext cx="7962757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71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765" y="5108207"/>
            <a:ext cx="5020235" cy="172665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296" y="1053191"/>
            <a:ext cx="7029180" cy="58161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75055" y="998877"/>
            <a:ext cx="7411260" cy="6902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5055" y="279223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Step2: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8104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3" grpId="0"/>
      <p:bldP spid="25" grpId="0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22" y="4509247"/>
            <a:ext cx="3257619" cy="2348753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>
            <a:off x="998697" y="3547831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3504" y="452276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8359923" y="3586289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7190" y="454062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134871" y="3547831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97126" y="454062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477304" y="3547831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37974" y="45667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-1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563016" y="3604360"/>
            <a:ext cx="94994" cy="10189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58216" y="459997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0.8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 = 1* ( -1 + 0.8*b)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858" y="2902590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=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108" t="-25490" r="-591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r(Suarez, pass,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(𝑴𝒆𝒔𝒔𝒊,</a:t>
                </a:r>
                <a:r>
                  <a:rPr lang="mr-IN" sz="2000" b="1" dirty="0" err="1">
                    <a:solidFill>
                      <a:srgbClr val="FF0000"/>
                    </a:solidFill>
                  </a:rPr>
                  <a:t>Pass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096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433104" y="5160403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b = 1* ( -1 + 0.8*a)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58" y="20653"/>
            <a:ext cx="4952942" cy="16954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55897" y="2065150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>
                <a:solidFill>
                  <a:srgbClr val="FF0000"/>
                </a:solidFill>
              </a:rPr>
              <a:t>Pass</a:t>
            </a:r>
            <a:r>
              <a:rPr lang="mr-IN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141875" y="2065151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65151"/>
                <a:ext cx="7962757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71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75055" y="279223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Step2: Policy Evaluation</a:t>
            </a:r>
          </a:p>
        </p:txBody>
      </p:sp>
    </p:spTree>
    <p:extLst>
      <p:ext uri="{BB962C8B-B14F-4D97-AF65-F5344CB8AC3E}">
        <p14:creationId xmlns:p14="http://schemas.microsoft.com/office/powerpoint/2010/main" val="172660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3" grpId="0"/>
      <p:bldP spid="24" grpId="0"/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87FAF-22C0-6614-C32F-50F55C688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729A1E-F468-175B-45C5-75EA187BCB0D}"/>
              </a:ext>
            </a:extLst>
          </p:cNvPr>
          <p:cNvSpPr txBox="1"/>
          <p:nvPr/>
        </p:nvSpPr>
        <p:spPr>
          <a:xfrm>
            <a:off x="1067672" y="395995"/>
            <a:ext cx="932290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classical planning actions are </a:t>
            </a:r>
            <a:r>
              <a:rPr lang="en-US" sz="3600" dirty="0">
                <a:solidFill>
                  <a:srgbClr val="FF0000"/>
                </a:solidFill>
              </a:rPr>
              <a:t>deterministic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/>
              <a:t> We also consider: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Probabilistic actions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s,a</a:t>
            </a:r>
            <a:r>
              <a:rPr lang="en-US" sz="3600" dirty="0">
                <a:solidFill>
                  <a:srgbClr val="FF0000"/>
                </a:solidFill>
              </a:rPr>
              <a:t>) -&gt; s_1 (0.5); (</a:t>
            </a:r>
            <a:r>
              <a:rPr lang="en-US" sz="3600" dirty="0" err="1">
                <a:solidFill>
                  <a:srgbClr val="FF0000"/>
                </a:solidFill>
              </a:rPr>
              <a:t>s,a</a:t>
            </a:r>
            <a:r>
              <a:rPr lang="en-US" sz="3600" dirty="0">
                <a:solidFill>
                  <a:srgbClr val="FF0000"/>
                </a:solidFill>
              </a:rPr>
              <a:t>)-&gt;s_2 (0.5);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Non- deterministic actions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s,a</a:t>
            </a:r>
            <a:r>
              <a:rPr lang="en-US" sz="3600" dirty="0">
                <a:solidFill>
                  <a:srgbClr val="FF0000"/>
                </a:solidFill>
              </a:rPr>
              <a:t>) -&gt; s_1; (</a:t>
            </a:r>
            <a:r>
              <a:rPr lang="en-US" sz="3600" dirty="0" err="1">
                <a:solidFill>
                  <a:srgbClr val="FF0000"/>
                </a:solidFill>
              </a:rPr>
              <a:t>s,a</a:t>
            </a:r>
            <a:r>
              <a:rPr lang="en-US" sz="3600" dirty="0">
                <a:solidFill>
                  <a:srgbClr val="FF0000"/>
                </a:solidFill>
              </a:rPr>
              <a:t>)-&gt;s_2; 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Stochastic actions </a:t>
            </a:r>
          </a:p>
          <a:p>
            <a:r>
              <a:rPr lang="en-US" sz="3600" dirty="0">
                <a:solidFill>
                  <a:srgbClr val="FF0000"/>
                </a:solidFill>
              </a:rPr>
              <a:t>		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310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29" y="2224662"/>
            <a:ext cx="2451435" cy="17674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 = 1* ( -1 + 0.8*b)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806" y="3046528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25530" y="3640899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b = 1* ( -1 + 0.8*a)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58" y="20653"/>
            <a:ext cx="4952942" cy="1695482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30806" y="4308076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5810" y="4597723"/>
            <a:ext cx="21518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b="1" baseline="30000" dirty="0">
                <a:solidFill>
                  <a:srgbClr val="FF0000"/>
                </a:solidFill>
              </a:rPr>
              <a:t>𝝅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Scored,Return</a:t>
            </a:r>
            <a:r>
              <a:rPr lang="en-US" sz="2000" b="1" dirty="0">
                <a:solidFill>
                  <a:srgbClr val="FF0000"/>
                </a:solidFill>
              </a:rPr>
              <a:t>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97681" y="4585454"/>
                <a:ext cx="8072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return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(Messi|Scored) * [ r(Scored, return,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Q</m:t>
                    </m:r>
                    <m:r>
                      <m:rPr>
                        <m:nor/>
                      </m:rPr>
                      <a:rPr lang="mr-IN" sz="2000" b="1" baseline="30000" dirty="0" smtClean="0">
                        <a:solidFill>
                          <a:srgbClr val="FF0000"/>
                        </a:solidFill>
                      </a:rPr>
                      <m:t>𝝅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𝑴𝒆𝒔𝒔𝒊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Pass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81" y="4585454"/>
                <a:ext cx="807240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33" t="-143137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H="1">
            <a:off x="1087098" y="4805088"/>
            <a:ext cx="60384" cy="4182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96470" y="51506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8747656" y="4918028"/>
            <a:ext cx="100029" cy="2244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73043" y="50596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209917" y="4787159"/>
            <a:ext cx="89094" cy="4257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079809" y="51851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636940" y="4787160"/>
            <a:ext cx="64612" cy="382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427133" y="5149257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2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7888557" y="4918028"/>
            <a:ext cx="54172" cy="2317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64986" y="509083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0.8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40265" y="5938666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 = 1* ( 2 + 0.8*a)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= 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349174"/>
                <a:ext cx="227094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5108" t="-25490" r="-591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r(Suarez, pass,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(𝑴𝒆𝒔𝒔𝒊,</a:t>
                </a:r>
                <a:r>
                  <a:rPr lang="mr-IN" sz="2000" b="1" dirty="0" err="1">
                    <a:solidFill>
                      <a:srgbClr val="FF0000"/>
                    </a:solidFill>
                  </a:rPr>
                  <a:t>Pass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3331119"/>
                <a:ext cx="7783669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096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75055" y="2061744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>
                <a:solidFill>
                  <a:srgbClr val="FF0000"/>
                </a:solidFill>
              </a:rPr>
              <a:t>Pass</a:t>
            </a:r>
            <a:r>
              <a:rPr lang="mr-IN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141875" y="2063173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63173"/>
                <a:ext cx="796275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71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145810" y="162502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Step2: Policy Evaluation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3" grpId="0"/>
      <p:bldP spid="45" grpId="0"/>
      <p:bldP spid="47" grpId="0"/>
      <p:bldP spid="49" grpId="0"/>
      <p:bldP spid="51" grpId="0"/>
      <p:bldP spid="6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22" y="4509247"/>
            <a:ext cx="3257619" cy="234875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 = 1* ( -1 + 0.8*b)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5858" y="2902590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3459" y="3391828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b = 1* ( -1 + 0.8*a)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5858" y="4024587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08760" y="4521025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 = 1* ( 2 + 0.8*a)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3347" y="5240550"/>
            <a:ext cx="467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= -5, b = -5, c = -2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58" y="20653"/>
            <a:ext cx="4952942" cy="16954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42300" y="2366402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90395" y="3449425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00107" y="4548163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4459" y="4257302"/>
            <a:ext cx="21518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b="1" baseline="30000" dirty="0">
                <a:solidFill>
                  <a:srgbClr val="FF0000"/>
                </a:solidFill>
              </a:rPr>
              <a:t>𝝅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Scored,Return</a:t>
            </a:r>
            <a:r>
              <a:rPr lang="en-US" sz="2000" b="1" dirty="0">
                <a:solidFill>
                  <a:srgbClr val="FF0000"/>
                </a:solidFill>
              </a:rPr>
              <a:t>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61535" y="4226686"/>
                <a:ext cx="8072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return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(Messi|Scored) * [ r(Scored, return,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Q</m:t>
                    </m:r>
                    <m:r>
                      <m:rPr>
                        <m:nor/>
                      </m:rPr>
                      <a:rPr lang="mr-IN" sz="2000" b="1" baseline="30000" dirty="0" smtClean="0">
                        <a:solidFill>
                          <a:srgbClr val="FF0000"/>
                        </a:solidFill>
                      </a:rPr>
                      <m:t>𝝅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𝑴𝒆𝒔𝒔𝒊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Pass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4226686"/>
                <a:ext cx="807240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057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14710" y="3098168"/>
                <a:ext cx="22709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=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098168"/>
                <a:ext cx="227094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5108" t="-25490" r="-5914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361535" y="3080113"/>
                <a:ext cx="77836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r(Suarez, pass,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(𝑴𝒆𝒔𝒔𝒊,</a:t>
                </a:r>
                <a:r>
                  <a:rPr lang="mr-IN" sz="2000" b="1" dirty="0" err="1">
                    <a:solidFill>
                      <a:srgbClr val="FF0000"/>
                    </a:solidFill>
                  </a:rPr>
                  <a:t>Pass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535" y="3080113"/>
                <a:ext cx="7783669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96" t="-143137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75055" y="2007958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>
                <a:solidFill>
                  <a:srgbClr val="FF0000"/>
                </a:solidFill>
              </a:rPr>
              <a:t>Pass</a:t>
            </a:r>
            <a:r>
              <a:rPr lang="mr-IN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141875" y="2009387"/>
                <a:ext cx="79627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09387"/>
                <a:ext cx="796275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071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155879" y="155355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Step2: Policy Evaluation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94168" y="5842337"/>
                <a:ext cx="467229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 = 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(𝑴𝒆𝒔𝒔𝒊)</a:t>
                </a:r>
                <a:r>
                  <a:rPr lang="zh-CN" altLang="en-US" sz="2000" b="1" dirty="0"/>
                  <a:t> 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(𝑴𝒆𝒔𝒔𝒊,</a:t>
                </a:r>
                <a:r>
                  <a:rPr lang="en-US" sz="2000" b="1" dirty="0"/>
                  <a:t> </a:t>
                </a:r>
                <a:r>
                  <a:rPr lang="mr-IN" sz="2000" b="1" dirty="0" err="1"/>
                  <a:t>Pass</a:t>
                </a:r>
                <a:r>
                  <a:rPr lang="mr-IN" sz="2000" b="1" dirty="0"/>
                  <a:t>)</a:t>
                </a:r>
                <a:r>
                  <a:rPr lang="en-US" sz="2000" b="1" dirty="0"/>
                  <a:t> = -5 </a:t>
                </a:r>
                <a:endParaRPr lang="en-US" sz="2000" b="1" i="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 i="1" dirty="0">
                        <a:latin typeface="Cambria Math" charset="0"/>
                      </a:rPr>
                      <m:t>b</m:t>
                    </m:r>
                    <m:r>
                      <a:rPr lang="en-US" sz="2000" b="1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/>
                      <m:t>= </m:t>
                    </m:r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/>
                  <a:t>-5 </a:t>
                </a:r>
              </a:p>
              <a:p>
                <a:r>
                  <a:rPr lang="en-US" sz="2000" b="1" dirty="0"/>
                  <a:t>c = 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Scored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en-US" sz="2000" b="1" baseline="30000" dirty="0"/>
                  <a:t>𝝅</a:t>
                </a:r>
                <a:r>
                  <a:rPr lang="en-US" sz="2000" b="1" dirty="0"/>
                  <a:t>(Scored, Return) = -2 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68" y="5842337"/>
                <a:ext cx="4672293" cy="1015663"/>
              </a:xfrm>
              <a:prstGeom prst="rect">
                <a:avLst/>
              </a:prstGeom>
              <a:blipFill rotWithShape="0">
                <a:blip r:embed="rId10"/>
                <a:stretch>
                  <a:fillRect l="-1436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24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41" grpId="0" animBg="1"/>
      <p:bldP spid="42" grpId="0" animBg="1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67" y="4362130"/>
            <a:ext cx="3220166" cy="2321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6958" y="761323"/>
                <a:ext cx="467229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(𝑴𝒆𝒔𝒔𝒊)</a:t>
                </a:r>
                <a:r>
                  <a:rPr lang="zh-CN" altLang="en-US" sz="2000" b="1" dirty="0"/>
                  <a:t> 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(𝑴𝒆𝒔𝒔𝒊,</a:t>
                </a:r>
                <a:r>
                  <a:rPr lang="en-US" sz="2000" b="1" dirty="0"/>
                  <a:t> </a:t>
                </a:r>
                <a:r>
                  <a:rPr lang="mr-IN" sz="2000" b="1" dirty="0" err="1"/>
                  <a:t>Pass</a:t>
                </a:r>
                <a:r>
                  <a:rPr lang="mr-IN" sz="2000" b="1" dirty="0"/>
                  <a:t>)</a:t>
                </a:r>
                <a:r>
                  <a:rPr lang="en-US" sz="2000" b="1" dirty="0"/>
                  <a:t> = -5, </a:t>
                </a:r>
                <a:endParaRPr lang="en-US" sz="2000" b="1" i="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𝑷𝒂𝒔𝒔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/>
                  <a:t>-5, </a:t>
                </a:r>
              </a:p>
              <a:p>
                <a:r>
                  <a:rPr lang="en-US" sz="2000" b="1" dirty="0"/>
                  <a:t>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Scored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en-US" sz="2000" b="1" baseline="30000" dirty="0"/>
                  <a:t>𝝅</a:t>
                </a:r>
                <a:r>
                  <a:rPr lang="en-US" sz="2000" b="1" dirty="0"/>
                  <a:t>(Scored, Return) = -2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8" y="761323"/>
                <a:ext cx="4672293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436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761" y="3051883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(𝑴𝒆𝒔𝒔𝒊,</a:t>
            </a:r>
            <a:r>
              <a:rPr lang="en-US" sz="2000" b="1" dirty="0">
                <a:solidFill>
                  <a:srgbClr val="FF0000"/>
                </a:solidFill>
              </a:rPr>
              <a:t> Shoot</a:t>
            </a:r>
            <a:r>
              <a:rPr lang="mr-IN" sz="2000" b="1" dirty="0">
                <a:solidFill>
                  <a:srgbClr val="FF0000"/>
                </a:solidFill>
              </a:rPr>
              <a:t>)</a:t>
            </a:r>
            <a:r>
              <a:rPr lang="en-US" sz="2000" b="1" dirty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481" y="221573"/>
            <a:ext cx="3243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Step3:</a:t>
            </a:r>
            <a:r>
              <a:rPr lang="zh-CN" alt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Improvement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09" y="1912810"/>
            <a:ext cx="6717996" cy="5558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9968" y="1858496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7323" y="285978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2021" y="286522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/>
                  <a:t>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Scored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34585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</a:t>
            </a:r>
            <a:r>
              <a:rPr lang="en-US" altLang="zh-CN" sz="2000" dirty="0"/>
              <a:t>8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72021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984974" y="27978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8299" y="28438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5776" y="28473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505" y="287041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863" y="288417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-0.72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9346" y="326889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-4.8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4975" y="31907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4744" y="326865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2814575" y="304801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4537" y="332108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8135" y="323080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756" y="3430861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-5.52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758529"/>
                  </p:ext>
                </p:extLst>
              </p:nvPr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𝑴𝒆𝒔𝒔𝒊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𝑺𝒖𝒂𝒓𝒆𝒛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𝑺𝒄𝒐𝒓𝒆𝒅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5758529"/>
                  </p:ext>
                </p:extLst>
              </p:nvPr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1093" t="-5263" r="-201639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0000" t="-5263" r="-100543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301639" t="-5263" r="-1093" b="-361404"/>
                          </a:stretch>
                        </a:blipFill>
                      </a:tcPr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TextBox 32"/>
          <p:cNvSpPr txBox="1"/>
          <p:nvPr/>
        </p:nvSpPr>
        <p:spPr>
          <a:xfrm>
            <a:off x="8068235" y="849783"/>
            <a:ext cx="2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063827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Pass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871" y="4297956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Suarez</a:t>
            </a:r>
            <a:r>
              <a:rPr lang="mr-IN" sz="2000" b="1" dirty="0">
                <a:solidFill>
                  <a:srgbClr val="FF0000"/>
                </a:solidFill>
              </a:rPr>
              <a:t>,</a:t>
            </a:r>
            <a:r>
              <a:rPr lang="en-US" sz="2000" b="1" dirty="0">
                <a:solidFill>
                  <a:srgbClr val="FF0000"/>
                </a:solidFill>
              </a:rPr>
              <a:t> Shoot</a:t>
            </a:r>
            <a:r>
              <a:rPr lang="mr-IN" sz="2000" b="1" dirty="0">
                <a:solidFill>
                  <a:srgbClr val="FF0000"/>
                </a:solidFill>
              </a:rPr>
              <a:t>)</a:t>
            </a:r>
            <a:r>
              <a:rPr lang="en-US" sz="2000" b="1" dirty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200433" y="4105855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0.6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45131" y="4111293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72878" y="4114854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/>
                  <a:t>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Scored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78" y="4114854"/>
                <a:ext cx="2174060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207695" y="4529625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45131" y="4529625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63913" y="4538702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i="0" dirty="0" smtClean="0"/>
                      <m:t>Messi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13" y="4538702"/>
                <a:ext cx="2174060" cy="400110"/>
              </a:xfrm>
              <a:prstGeom prst="rect">
                <a:avLst/>
              </a:prstGeom>
              <a:blipFill rotWithShape="0">
                <a:blip r:embed="rId11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958084" y="402425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11409" y="4089931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28886" y="409339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36615" y="411648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37973" y="4130243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-2.16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42456" y="4514964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-2.4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58085" y="443681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37854" y="451473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465593" y="4253120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93" y="4253120"/>
                <a:ext cx="364533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 50"/>
          <p:cNvSpPr/>
          <p:nvPr/>
        </p:nvSpPr>
        <p:spPr>
          <a:xfrm>
            <a:off x="2787685" y="4294083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27647" y="456715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821245" y="447688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866" y="4676934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-4.56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-10393" y="3977409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90946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Shoot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4597" y="825716"/>
            <a:ext cx="9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B050"/>
                </a:solidFill>
              </a:rPr>
              <a:t>Return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2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1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/>
      <p:bldP spid="54" grpId="0"/>
      <p:bldP spid="56" grpId="0"/>
      <p:bldP spid="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105" y="71719"/>
            <a:ext cx="4781176" cy="1792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765" y="5108207"/>
            <a:ext cx="5020235" cy="17266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7481" y="221573"/>
            <a:ext cx="5389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</a:t>
            </a:r>
            <a:r>
              <a:rPr lang="en-US" altLang="zh-CN" sz="2800" b="1" dirty="0">
                <a:solidFill>
                  <a:srgbClr val="7030A0"/>
                </a:solidFill>
              </a:rPr>
              <a:t>4</a:t>
            </a:r>
            <a:r>
              <a:rPr lang="en-US" sz="2800" b="1" dirty="0">
                <a:solidFill>
                  <a:srgbClr val="7030A0"/>
                </a:solidFill>
              </a:rPr>
              <a:t>:</a:t>
            </a:r>
            <a:r>
              <a:rPr lang="zh-CN" altLang="en-US" sz="2800" b="1" dirty="0">
                <a:solidFill>
                  <a:srgbClr val="7030A0"/>
                </a:solidFill>
              </a:rPr>
              <a:t> </a:t>
            </a:r>
            <a:r>
              <a:rPr lang="en-US" altLang="zh-CN" sz="2800" b="1" dirty="0">
                <a:solidFill>
                  <a:srgbClr val="7030A0"/>
                </a:solidFill>
              </a:rPr>
              <a:t>Go back to Step 2 and Step3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92" y="1210950"/>
            <a:ext cx="575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mr-IN" sz="2400" dirty="0">
                <a:solidFill>
                  <a:srgbClr val="00B050"/>
                </a:solidFill>
              </a:rPr>
              <a:t>𝑴𝒆𝒔𝒔𝒊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V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Suarez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V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Scored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</a:t>
            </a:r>
            <a:endParaRPr lang="mr-IN" sz="24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481" y="2222288"/>
            <a:ext cx="760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Q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(𝑴𝒆𝒔𝒔𝒊</a:t>
            </a:r>
            <a:r>
              <a:rPr lang="en-US" sz="2400" b="1" dirty="0">
                <a:solidFill>
                  <a:srgbClr val="00B050"/>
                </a:solidFill>
              </a:rPr>
              <a:t>,Pass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 Q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Suarez,</a:t>
            </a:r>
            <a:r>
              <a:rPr lang="en-US" sz="2400" b="1" dirty="0" err="1">
                <a:solidFill>
                  <a:srgbClr val="FF0000"/>
                </a:solidFill>
              </a:rPr>
              <a:t>Shoot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  Q</a:t>
            </a:r>
            <a:r>
              <a:rPr lang="mr-IN" sz="2400" b="1" baseline="30000" dirty="0">
                <a:solidFill>
                  <a:srgbClr val="00B050"/>
                </a:solidFill>
              </a:rPr>
              <a:t>𝝅</a:t>
            </a:r>
            <a:r>
              <a:rPr lang="mr-IN" sz="2400" b="1" dirty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Scored,Return</a:t>
            </a:r>
            <a:r>
              <a:rPr lang="mr-IN" sz="2400" b="1" dirty="0">
                <a:solidFill>
                  <a:srgbClr val="00B050"/>
                </a:solidFill>
              </a:rPr>
              <a:t>)</a:t>
            </a:r>
            <a:r>
              <a:rPr lang="en-US" sz="2400" b="1" dirty="0">
                <a:solidFill>
                  <a:srgbClr val="00B050"/>
                </a:solidFill>
              </a:rPr>
              <a:t>  </a:t>
            </a:r>
            <a:endParaRPr lang="mr-IN" sz="2400" b="1" dirty="0">
              <a:solidFill>
                <a:srgbClr val="00B050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2891031" y="1708213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891031" y="2840694"/>
            <a:ext cx="376517" cy="514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6846" y="3312199"/>
            <a:ext cx="4421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                         b                              c</a:t>
            </a:r>
            <a:endParaRPr lang="mr-IN" sz="24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7481" y="674752"/>
            <a:ext cx="27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Policy Evaluation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185" y="4428182"/>
            <a:ext cx="6717996" cy="5558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5944" y="4373868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3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100" y="5057231"/>
            <a:ext cx="2451435" cy="17674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25530" y="2356927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 = 1* ( -1 + 0.8*b)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806" y="3046528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09492" y="3964279"/>
            <a:ext cx="591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b = 0.6* ( -2 + 0.8*c) + 0.4* (-2 + 0.8a)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30806" y="4505298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5810" y="4794945"/>
            <a:ext cx="21518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en-US" sz="2000" b="1" baseline="30000" dirty="0">
                <a:solidFill>
                  <a:srgbClr val="FF0000"/>
                </a:solidFill>
              </a:rPr>
              <a:t>𝝅</a:t>
            </a:r>
            <a:r>
              <a:rPr lang="en-US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Scored,Return</a:t>
            </a:r>
            <a:r>
              <a:rPr lang="en-US" sz="2000" b="1" dirty="0">
                <a:solidFill>
                  <a:srgbClr val="FF0000"/>
                </a:solidFill>
              </a:rPr>
              <a:t>) 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297681" y="4782676"/>
                <a:ext cx="80724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return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(Messi|Scored) * [ r(Scored, return,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m:rPr>
                        <m:nor/>
                      </m:rP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Q</m:t>
                    </m:r>
                    <m:r>
                      <m:rPr>
                        <m:nor/>
                      </m:rPr>
                      <a:rPr lang="mr-IN" sz="2000" b="1" baseline="30000" dirty="0" smtClean="0">
                        <a:solidFill>
                          <a:srgbClr val="FF0000"/>
                        </a:solidFill>
                      </a:rPr>
                      <m:t>𝝅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𝑴𝒆𝒔𝒔𝒊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Pass</m:t>
                    </m:r>
                    <m:r>
                      <m:rPr>
                        <m:nor/>
                      </m:rPr>
                      <a:rPr lang="mr-IN" sz="2000" b="1" dirty="0" smtClean="0">
                        <a:solidFill>
                          <a:srgbClr val="FF0000"/>
                        </a:solidFill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81" y="4782676"/>
                <a:ext cx="8072403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33" t="-146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1325530" y="5102722"/>
            <a:ext cx="3128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c = 1* ( 2 + 0.8*a)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14710" y="3349174"/>
                <a:ext cx="23895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𝑺𝒉𝒐𝒐𝒕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= </a:t>
                </a: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0" y="3349174"/>
                <a:ext cx="238956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4847" t="-25490" r="-5357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299011" y="3246163"/>
                <a:ext cx="8051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>
                    <a:solidFill>
                      <a:srgbClr val="FF0000"/>
                    </a:solidFill>
                  </a:rPr>
                  <a:t>shoot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Scored|Suarez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r(Suarez, shoot, Scored)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Scored, Return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11" y="3246163"/>
                <a:ext cx="8051435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893" t="-28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75055" y="2061744"/>
            <a:ext cx="196682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(𝑴𝒆𝒔𝒔𝒊,</a:t>
            </a:r>
            <a:r>
              <a:rPr lang="mr-IN" sz="2000" b="1" dirty="0" err="1">
                <a:solidFill>
                  <a:srgbClr val="FF0000"/>
                </a:solidFill>
              </a:rPr>
              <a:t>Pass</a:t>
            </a:r>
            <a:r>
              <a:rPr lang="mr-IN" sz="2000" b="1" dirty="0">
                <a:solidFill>
                  <a:srgbClr val="FF0000"/>
                </a:solidFill>
              </a:rPr>
              <a:t>)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141875" y="2063173"/>
                <a:ext cx="80589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 </m:t>
                    </m:r>
                  </m:oMath>
                </a14:m>
                <a:r>
                  <a:rPr lang="en-US" sz="2000" b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>
                    <a:solidFill>
                      <a:srgbClr val="FF0000"/>
                    </a:solidFill>
                  </a:rPr>
                  <a:t>pass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Suarez|Messi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r(Messi, pass, Suarez)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  <m:r>
                      <a:rPr lang="en-US" sz="2000" b="1" i="1" baseline="30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Shoo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875" y="2063173"/>
                <a:ext cx="805893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059" t="-141176" b="-17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/>
          <p:cNvSpPr/>
          <p:nvPr/>
        </p:nvSpPr>
        <p:spPr>
          <a:xfrm>
            <a:off x="145810" y="162502"/>
            <a:ext cx="3730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Step2: Policy Evaluation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138" y="962547"/>
            <a:ext cx="6717996" cy="55586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155897" y="908233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214" y="184825"/>
            <a:ext cx="3930735" cy="1285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99011" y="3611577"/>
                <a:ext cx="74893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 err="1">
                    <a:solidFill>
                      <a:srgbClr val="FF0000"/>
                    </a:solidFill>
                  </a:rPr>
                  <a:t>P</a:t>
                </a:r>
                <a:r>
                  <a:rPr lang="en-US" sz="2000" b="1" baseline="-25000" dirty="0" err="1">
                    <a:solidFill>
                      <a:srgbClr val="FF0000"/>
                    </a:solidFill>
                  </a:rPr>
                  <a:t>shoot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FF0000"/>
                    </a:solidFill>
                  </a:rPr>
                  <a:t>Messi|Suarez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 * [ r(Suarez, shoot, Messi)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𝜸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𝑸</m:t>
                    </m:r>
                  </m:oMath>
                </a14:m>
                <a:r>
                  <a:rPr lang="mr-IN" sz="2000" b="1" baseline="30000" dirty="0">
                    <a:solidFill>
                      <a:srgbClr val="FF0000"/>
                    </a:solidFill>
                  </a:rPr>
                  <a:t>𝝅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Messi, Pass</a:t>
                </a:r>
                <a:r>
                  <a:rPr lang="mr-IN" sz="2000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011" y="3611577"/>
                <a:ext cx="7489358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034" t="-27451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451722" y="3368415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722" y="3368415"/>
                <a:ext cx="364533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2773814" y="3409378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61068" y="5873352"/>
            <a:ext cx="576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/>
              <a:t>= -4.194, </a:t>
            </a:r>
            <a:r>
              <a:rPr lang="en-US" sz="2400" b="1" dirty="0"/>
              <a:t>b </a:t>
            </a:r>
            <a:r>
              <a:rPr lang="en-US" sz="2400" b="1"/>
              <a:t>= -3.993, </a:t>
            </a:r>
            <a:r>
              <a:rPr lang="en-US" sz="2400" b="1" dirty="0"/>
              <a:t>c </a:t>
            </a:r>
            <a:r>
              <a:rPr lang="en-US" sz="2400" b="1"/>
              <a:t>= -1.355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707409" y="5889447"/>
                <a:ext cx="57795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 = 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(𝑴𝒆𝒔𝒔𝒊)</a:t>
                </a:r>
                <a:r>
                  <a:rPr lang="zh-CN" altLang="en-US" sz="2000" b="1" dirty="0"/>
                  <a:t> 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(𝑴𝒆𝒔𝒔𝒊,</a:t>
                </a:r>
                <a:r>
                  <a:rPr lang="en-US" sz="2000" b="1" dirty="0"/>
                  <a:t> </a:t>
                </a:r>
                <a:r>
                  <a:rPr lang="mr-IN" sz="2000" b="1" dirty="0" err="1"/>
                  <a:t>Pass</a:t>
                </a:r>
                <a:r>
                  <a:rPr lang="mr-IN" sz="2000" b="1" dirty="0"/>
                  <a:t>)</a:t>
                </a:r>
                <a:r>
                  <a:rPr lang="en-US" sz="2000" b="1" dirty="0"/>
                  <a:t> = -4.194 </a:t>
                </a:r>
                <a:endParaRPr lang="en-US" sz="2000" b="1" i="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 i="1" dirty="0">
                        <a:latin typeface="Cambria Math" charset="0"/>
                      </a:rPr>
                      <m:t>b</m:t>
                    </m:r>
                    <m:r>
                      <a:rPr lang="en-US" sz="2000" b="1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/>
                      <m:t>= </m:t>
                    </m:r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𝑺𝒉𝒐𝒐𝒕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/>
                  <a:t>-3.993 </a:t>
                </a:r>
              </a:p>
              <a:p>
                <a:r>
                  <a:rPr lang="en-US" sz="2000" b="1" dirty="0"/>
                  <a:t>c = 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Scored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en-US" sz="2000" b="1" baseline="30000" dirty="0"/>
                  <a:t>𝝅</a:t>
                </a:r>
                <a:r>
                  <a:rPr lang="en-US" sz="2000" b="1" dirty="0"/>
                  <a:t>(Scored, Return) = -1.355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09" y="5889447"/>
                <a:ext cx="5779562" cy="1015663"/>
              </a:xfrm>
              <a:prstGeom prst="rect">
                <a:avLst/>
              </a:prstGeom>
              <a:blipFill rotWithShape="0">
                <a:blip r:embed="rId12"/>
                <a:stretch>
                  <a:fillRect l="-1055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242300" y="2366402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21745" y="3933405"/>
            <a:ext cx="5845413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242300" y="5121611"/>
            <a:ext cx="3211274" cy="5715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9" grpId="0"/>
      <p:bldP spid="40" grpId="0"/>
      <p:bldP spid="69" grpId="0"/>
      <p:bldP spid="70" grpId="0"/>
      <p:bldP spid="71" grpId="0"/>
      <p:bldP spid="72" grpId="0"/>
      <p:bldP spid="73" grpId="0"/>
      <p:bldP spid="29" grpId="0"/>
      <p:bldP spid="30" grpId="0"/>
      <p:bldP spid="32" grpId="0" animBg="1"/>
      <p:bldP spid="33" grpId="0"/>
      <p:bldP spid="34" grpId="0"/>
      <p:bldP spid="35" grpId="0" animBg="1"/>
      <p:bldP spid="36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866" y="3512462"/>
            <a:ext cx="3111302" cy="22432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61" y="3051883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(𝑴𝒆𝒔𝒔𝒊,</a:t>
            </a:r>
            <a:r>
              <a:rPr lang="en-US" sz="2000" b="1" dirty="0">
                <a:solidFill>
                  <a:srgbClr val="FF0000"/>
                </a:solidFill>
              </a:rPr>
              <a:t> Shoot</a:t>
            </a:r>
            <a:r>
              <a:rPr lang="mr-IN" sz="2000" b="1" dirty="0">
                <a:solidFill>
                  <a:srgbClr val="FF0000"/>
                </a:solidFill>
              </a:rPr>
              <a:t>)</a:t>
            </a:r>
            <a:r>
              <a:rPr lang="en-US" sz="2000" b="1" dirty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7481" y="221573"/>
            <a:ext cx="32435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Step3:</a:t>
            </a:r>
            <a:r>
              <a:rPr lang="zh-CN" alt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Improvement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09" y="1912810"/>
            <a:ext cx="6717996" cy="55586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9968" y="1858496"/>
            <a:ext cx="7083161" cy="7004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27323" y="285978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2021" y="2865220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/>
                  <a:t>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Scored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68" y="2868781"/>
                <a:ext cx="2174060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101538" b="-1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34585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0.</a:t>
            </a:r>
            <a:r>
              <a:rPr lang="en-US" altLang="zh-CN" sz="2000" dirty="0"/>
              <a:t>8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72021" y="3283552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03" y="3292629"/>
                <a:ext cx="2174060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984974" y="279786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38299" y="284385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5776" y="284732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3505" y="287041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4863" y="2884170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-0.617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9346" y="3268891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-4.156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84975" y="319074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64744" y="326865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𝚺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483" y="3007047"/>
                <a:ext cx="3645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/>
          <p:cNvSpPr/>
          <p:nvPr/>
        </p:nvSpPr>
        <p:spPr>
          <a:xfrm>
            <a:off x="2814575" y="3048010"/>
            <a:ext cx="418861" cy="464451"/>
          </a:xfrm>
          <a:custGeom>
            <a:avLst/>
            <a:gdLst>
              <a:gd name="connsiteX0" fmla="*/ 358966 w 358966"/>
              <a:gd name="connsiteY0" fmla="*/ 0 h 466165"/>
              <a:gd name="connsiteX1" fmla="*/ 378 w 358966"/>
              <a:gd name="connsiteY1" fmla="*/ 197224 h 466165"/>
              <a:gd name="connsiteX2" fmla="*/ 287248 w 358966"/>
              <a:gd name="connsiteY2" fmla="*/ 466165 h 46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966" h="466165">
                <a:moveTo>
                  <a:pt x="358966" y="0"/>
                </a:moveTo>
                <a:cubicBezTo>
                  <a:pt x="185648" y="59765"/>
                  <a:pt x="12331" y="119530"/>
                  <a:pt x="378" y="197224"/>
                </a:cubicBezTo>
                <a:cubicBezTo>
                  <a:pt x="-11575" y="274918"/>
                  <a:pt x="263342" y="421342"/>
                  <a:pt x="287248" y="466165"/>
                </a:cubicBezTo>
              </a:path>
            </a:pathLst>
          </a:cu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54537" y="3321082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48135" y="3230807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756" y="3430861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-4.77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61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Iteration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𝑴𝒆𝒔𝒔𝒊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𝑺𝒖𝒂𝒓𝒆𝒛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𝑺𝒄𝒐𝒓𝒆𝒅</m:t>
                                </m:r>
                                <m:r>
                                  <a:rPr lang="en-US" sz="1600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/>
            </p:nvGraphicFramePr>
            <p:xfrm>
              <a:off x="7673828" y="57303"/>
              <a:ext cx="4464420" cy="15849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16105"/>
                    <a:gridCol w="1116105"/>
                    <a:gridCol w="1116105"/>
                    <a:gridCol w="1116105"/>
                  </a:tblGrid>
                  <a:tr h="3486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Iteration</a:t>
                          </a:r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01093" t="-5263" r="-201639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200000" t="-5263" r="-100543" b="-3614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301639" t="-5263" r="-1093" b="-361404"/>
                          </a:stretch>
                        </a:blipFill>
                      </a:tcPr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/>
                            <a:t>0</a:t>
                          </a:r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Pass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FF0000"/>
                              </a:solidFill>
                            </a:rPr>
                            <a:t>Return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41209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3" name="TextBox 32"/>
          <p:cNvSpPr txBox="1"/>
          <p:nvPr/>
        </p:nvSpPr>
        <p:spPr>
          <a:xfrm>
            <a:off x="8068235" y="849783"/>
            <a:ext cx="2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063827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Pass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7871" y="4297956"/>
            <a:ext cx="239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</a:t>
            </a:r>
            <a:r>
              <a:rPr lang="mr-IN" sz="2000" b="1" baseline="30000" dirty="0">
                <a:solidFill>
                  <a:srgbClr val="FF0000"/>
                </a:solidFill>
              </a:rPr>
              <a:t>𝝅</a:t>
            </a:r>
            <a:r>
              <a:rPr lang="mr-IN" sz="2000" b="1" dirty="0">
                <a:solidFill>
                  <a:srgbClr val="FF0000"/>
                </a:solidFill>
              </a:rPr>
              <a:t>(</a:t>
            </a:r>
            <a:r>
              <a:rPr lang="en-US" sz="2000" b="1" dirty="0">
                <a:solidFill>
                  <a:srgbClr val="FF0000"/>
                </a:solidFill>
              </a:rPr>
              <a:t>Suarez</a:t>
            </a:r>
            <a:r>
              <a:rPr lang="mr-IN" sz="2000" b="1" dirty="0">
                <a:solidFill>
                  <a:srgbClr val="FF0000"/>
                </a:solidFill>
              </a:rPr>
              <a:t>,</a:t>
            </a:r>
            <a:r>
              <a:rPr lang="en-US" sz="2000" b="1" dirty="0">
                <a:solidFill>
                  <a:srgbClr val="FF0000"/>
                </a:solidFill>
              </a:rPr>
              <a:t> Pass</a:t>
            </a:r>
            <a:r>
              <a:rPr lang="mr-IN" sz="2000" b="1" dirty="0">
                <a:solidFill>
                  <a:srgbClr val="FF0000"/>
                </a:solidFill>
              </a:rPr>
              <a:t>)</a:t>
            </a:r>
            <a:r>
              <a:rPr lang="en-US" sz="2000" b="1" dirty="0">
                <a:solidFill>
                  <a:srgbClr val="FF0000"/>
                </a:solidFill>
              </a:rPr>
              <a:t> =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28717" y="4303078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73415" y="4308516"/>
            <a:ext cx="519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01162" y="4312077"/>
                <a:ext cx="2174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* </a:t>
                </a:r>
                <a:r>
                  <a:rPr lang="en-US" sz="2000" b="1" dirty="0"/>
                  <a:t>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Messi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62" y="4312077"/>
                <a:ext cx="2174060" cy="400110"/>
              </a:xfrm>
              <a:prstGeom prst="rect">
                <a:avLst/>
              </a:prstGeom>
              <a:blipFill rotWithShape="0">
                <a:blip r:embed="rId9"/>
                <a:stretch>
                  <a:fillRect t="-98485" b="-1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886368" y="4221475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+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39693" y="4287154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057170" y="4290618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4899" y="4313710"/>
            <a:ext cx="364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66257" y="4327466"/>
            <a:ext cx="1264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-4.355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2866" y="4676934"/>
            <a:ext cx="177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-4.355</a:t>
            </a:r>
            <a:endParaRPr lang="en-US" sz="3600" b="1" dirty="0">
              <a:solidFill>
                <a:srgbClr val="FF000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-10393" y="3977409"/>
            <a:ext cx="9001892" cy="3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0190946" y="825716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Shoot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64597" y="825716"/>
            <a:ext cx="9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Return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41015" y="744793"/>
                <a:ext cx="57795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 = 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(𝑴𝒆𝒔𝒔𝒊)</a:t>
                </a:r>
                <a:r>
                  <a:rPr lang="zh-CN" altLang="en-US" sz="2000" b="1" dirty="0"/>
                  <a:t> 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(𝑴𝒆𝒔𝒔𝒊,</a:t>
                </a:r>
                <a:r>
                  <a:rPr lang="en-US" sz="2000" b="1" dirty="0"/>
                  <a:t> </a:t>
                </a:r>
                <a:r>
                  <a:rPr lang="mr-IN" sz="2000" b="1" dirty="0" err="1"/>
                  <a:t>Pass</a:t>
                </a:r>
                <a:r>
                  <a:rPr lang="mr-IN" sz="2000" b="1" dirty="0"/>
                  <a:t>)</a:t>
                </a:r>
                <a:r>
                  <a:rPr lang="en-US" sz="2000" b="1" dirty="0"/>
                  <a:t> = -4.194 </a:t>
                </a:r>
                <a:endParaRPr lang="en-US" sz="2000" b="1" i="0" dirty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1" i="1" dirty="0">
                        <a:latin typeface="Cambria Math" charset="0"/>
                      </a:rPr>
                      <m:t>b</m:t>
                    </m:r>
                    <m:r>
                      <a:rPr lang="en-US" sz="2000" b="1" i="1" dirty="0" smtClean="0">
                        <a:latin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/>
                      <m:t>= </m:t>
                    </m:r>
                    <m:r>
                      <m:rPr>
                        <m:nor/>
                      </m:rPr>
                      <a:rPr lang="en-US" sz="2000" b="1" dirty="0" smtClean="0"/>
                      <m:t>V</m:t>
                    </m:r>
                    <m:r>
                      <m:rPr>
                        <m:nor/>
                      </m:rPr>
                      <a:rPr lang="mr-IN" sz="2000" b="1" baseline="30000" dirty="0" smtClean="0"/>
                      <m:t>𝝅</m:t>
                    </m:r>
                    <m:r>
                      <m:rPr>
                        <m:nor/>
                      </m:rPr>
                      <a:rPr lang="mr-IN" sz="2000" b="1" dirty="0" smtClean="0"/>
                      <m:t>(</m:t>
                    </m:r>
                    <m:r>
                      <m:rPr>
                        <m:nor/>
                      </m:rPr>
                      <a:rPr lang="en-US" sz="2000" b="1" dirty="0" smtClean="0"/>
                      <m:t>Suarez</m:t>
                    </m:r>
                    <m:r>
                      <m:rPr>
                        <m:nor/>
                      </m:rPr>
                      <a:rPr lang="mr-IN" sz="2000" b="1" dirty="0" smtClean="0"/>
                      <m:t>)</m:t>
                    </m:r>
                    <m:r>
                      <a:rPr lang="en-US" altLang="zh-CN" sz="2000" b="1" i="0" dirty="0" smtClean="0">
                        <a:latin typeface="Cambria Math" charset="0"/>
                      </a:rPr>
                      <m:t>=</m:t>
                    </m:r>
                    <m:r>
                      <a:rPr lang="zh-CN" altLang="en-US" sz="2000" b="1" i="0" dirty="0" smtClean="0">
                        <a:latin typeface="Cambria Math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𝐐</m:t>
                    </m:r>
                    <m:r>
                      <a:rPr lang="en-US" sz="2000" b="1" i="1" baseline="3000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𝑺𝒖𝒂𝒓𝒆𝒛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𝑺𝒉𝒐𝒐𝒕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/>
                  <a:t>-3.993 </a:t>
                </a:r>
              </a:p>
              <a:p>
                <a:r>
                  <a:rPr lang="en-US" sz="2000" b="1" dirty="0"/>
                  <a:t>c = V</a:t>
                </a:r>
                <a:r>
                  <a:rPr lang="mr-IN" sz="2000" b="1" baseline="30000" dirty="0"/>
                  <a:t>𝝅</a:t>
                </a:r>
                <a:r>
                  <a:rPr lang="mr-IN" sz="2000" b="1" dirty="0"/>
                  <a:t>(</a:t>
                </a:r>
                <a:r>
                  <a:rPr lang="en-US" sz="2000" b="1" dirty="0"/>
                  <a:t>Scored</a:t>
                </a:r>
                <a:r>
                  <a:rPr lang="mr-IN" sz="2000" b="1" dirty="0"/>
                  <a:t>)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=</a:t>
                </a:r>
                <a:r>
                  <a:rPr lang="zh-CN" altLang="en-US" sz="2000" b="1" dirty="0"/>
                  <a:t> </a:t>
                </a:r>
                <a:r>
                  <a:rPr lang="en-US" sz="2000" b="1" dirty="0"/>
                  <a:t>Q</a:t>
                </a:r>
                <a:r>
                  <a:rPr lang="en-US" sz="2000" b="1" baseline="30000" dirty="0"/>
                  <a:t>𝝅</a:t>
                </a:r>
                <a:r>
                  <a:rPr lang="en-US" sz="2000" b="1" dirty="0"/>
                  <a:t>(Scored, Return) = -1.355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15" y="744793"/>
                <a:ext cx="5779562" cy="1015663"/>
              </a:xfrm>
              <a:prstGeom prst="rect">
                <a:avLst/>
              </a:prstGeom>
              <a:blipFill rotWithShape="0">
                <a:blip r:embed="rId10"/>
                <a:stretch>
                  <a:fillRect l="-1160" t="-8982" b="-18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0190945" y="1262003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Shoot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181412" y="1247257"/>
            <a:ext cx="95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Return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77201" y="1253197"/>
            <a:ext cx="22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070098" y="1247257"/>
            <a:ext cx="8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Pass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2866" y="5677910"/>
            <a:ext cx="9978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So, after 2 iterations, </a:t>
            </a:r>
          </a:p>
          <a:p>
            <a:r>
              <a:rPr lang="en-US" altLang="zh-CN" sz="3200" b="1" dirty="0">
                <a:solidFill>
                  <a:srgbClr val="00B050"/>
                </a:solidFill>
              </a:rPr>
              <a:t>the policy is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Messi</a:t>
            </a:r>
            <a:r>
              <a:rPr lang="zh-CN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zh-CN" sz="3200" b="1" dirty="0">
                <a:solidFill>
                  <a:srgbClr val="00B050"/>
                </a:solidFill>
              </a:rPr>
              <a:t>Pass, Suarez Shoot, Scored Return. 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0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1" grpId="0"/>
      <p:bldP spid="35" grpId="0"/>
      <p:bldP spid="36" grpId="0"/>
      <p:bldP spid="37" grpId="0"/>
      <p:bldP spid="38" grpId="0"/>
      <p:bldP spid="42" grpId="0"/>
      <p:bldP spid="43" grpId="0"/>
      <p:bldP spid="44" grpId="0"/>
      <p:bldP spid="45" grpId="0"/>
      <p:bldP spid="46" grpId="0"/>
      <p:bldP spid="54" grpId="0"/>
      <p:bldP spid="57" grpId="0"/>
      <p:bldP spid="59" grpId="0"/>
      <p:bldP spid="60" grpId="0"/>
      <p:bldP spid="62" grpId="0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9" y="1864658"/>
            <a:ext cx="11539775" cy="186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84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D34FE8-C131-FA12-0B74-49D5B575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6" y="-1"/>
            <a:ext cx="12101073" cy="690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249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065F792E-AC59-56D5-9011-583EDB566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6"/>
            <a:ext cx="12359014" cy="3086840"/>
          </a:xfrm>
          <a:prstGeom prst="rect">
            <a:avLst/>
          </a:prstGeom>
        </p:spPr>
      </p:pic>
      <p:pic>
        <p:nvPicPr>
          <p:cNvPr id="5" name="Picture 4" descr="A white background with black text and black text&#10;&#10;AI-generated content may be incorrect.">
            <a:extLst>
              <a:ext uri="{FF2B5EF4-FFF2-40B4-BE49-F238E27FC236}">
                <a16:creationId xmlns:a16="http://schemas.microsoft.com/office/drawing/2014/main" id="{3015FD8C-A751-31B8-2F10-798DCE07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3429000"/>
            <a:ext cx="8983362" cy="21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8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9408" y="1490870"/>
            <a:ext cx="9322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MDPs has 2 Type:</a:t>
            </a:r>
          </a:p>
          <a:p>
            <a:endParaRPr lang="en-US" sz="3600" dirty="0"/>
          </a:p>
          <a:p>
            <a:r>
              <a:rPr lang="en-US" sz="3600" dirty="0"/>
              <a:t>	1. Goal-Cost MDPs</a:t>
            </a:r>
          </a:p>
          <a:p>
            <a:r>
              <a:rPr lang="en-US" sz="3600" dirty="0"/>
              <a:t>	</a:t>
            </a:r>
            <a:r>
              <a:rPr lang="en-US" sz="3600" b="1" dirty="0">
                <a:solidFill>
                  <a:srgbClr val="FF0000"/>
                </a:solidFill>
              </a:rPr>
              <a:t>2. Discounted Reward MDPs</a:t>
            </a:r>
          </a:p>
        </p:txBody>
      </p:sp>
    </p:spTree>
    <p:extLst>
      <p:ext uri="{BB962C8B-B14F-4D97-AF65-F5344CB8AC3E}">
        <p14:creationId xmlns:p14="http://schemas.microsoft.com/office/powerpoint/2010/main" val="57156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51" y="894232"/>
            <a:ext cx="8547100" cy="2501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9725" y="179882"/>
            <a:ext cx="6625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Classical Planning </a:t>
            </a:r>
            <a:r>
              <a:rPr lang="en-US" altLang="zh-CN" sz="3200" b="1" dirty="0"/>
              <a:t>VS </a:t>
            </a:r>
            <a:r>
              <a:rPr lang="en-US" altLang="zh-CN" sz="3200" b="1" dirty="0">
                <a:solidFill>
                  <a:srgbClr val="FF0000"/>
                </a:solidFill>
              </a:rPr>
              <a:t>MDPs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4144" y="1948721"/>
            <a:ext cx="2548328" cy="329784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52472" y="2278505"/>
            <a:ext cx="1479029" cy="1515699"/>
          </a:xfrm>
          <a:prstGeom prst="straightConnector1">
            <a:avLst/>
          </a:prstGeom>
          <a:ln w="69850">
            <a:solidFill>
              <a:srgbClr val="FF0000">
                <a:alpha val="9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22084" y="3725916"/>
            <a:ext cx="9646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Markov Decision Processes (MDPs) </a:t>
            </a:r>
            <a:r>
              <a:rPr lang="en-US" sz="2000" dirty="0"/>
              <a:t>remove the assumption of deterministic events.</a:t>
            </a:r>
          </a:p>
          <a:p>
            <a:endParaRPr lang="en-US" sz="2000" dirty="0"/>
          </a:p>
          <a:p>
            <a:r>
              <a:rPr lang="en-US" sz="2000" dirty="0"/>
              <a:t>Instead MDPs assume that </a:t>
            </a:r>
            <a:r>
              <a:rPr lang="en-US" sz="2000" b="1" dirty="0">
                <a:solidFill>
                  <a:srgbClr val="FF0000"/>
                </a:solidFill>
              </a:rPr>
              <a:t>each action could have multiple outcomes</a:t>
            </a:r>
            <a:r>
              <a:rPr lang="en-US" sz="2000" dirty="0"/>
              <a:t>, with each outcome associated with a </a:t>
            </a:r>
            <a:r>
              <a:rPr lang="en-US" sz="2000" b="1" dirty="0">
                <a:solidFill>
                  <a:srgbClr val="FF0000"/>
                </a:solidFill>
              </a:rPr>
              <a:t>probability</a:t>
            </a:r>
            <a:r>
              <a:rPr lang="en-US" sz="2000" dirty="0"/>
              <a:t>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084" y="5844749"/>
            <a:ext cx="8822434" cy="7030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2084" y="5440695"/>
            <a:ext cx="199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161654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" y="2015680"/>
            <a:ext cx="4900029" cy="17918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899" y="264129"/>
            <a:ext cx="4555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State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5557" y="1306278"/>
            <a:ext cx="411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Classical Planning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0786" y="1306278"/>
            <a:ext cx="4114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MDPs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58" y="1991783"/>
            <a:ext cx="6199459" cy="18156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9228" y="4080190"/>
            <a:ext cx="558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different from classical planning?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57" y="4497521"/>
            <a:ext cx="6411684" cy="449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57" y="5172219"/>
            <a:ext cx="6387193" cy="4172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28" y="5749388"/>
            <a:ext cx="5763986" cy="2474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" y="6160549"/>
            <a:ext cx="2449287" cy="2161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943600" y="2838897"/>
            <a:ext cx="4327072" cy="208822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0235" y="3132420"/>
            <a:ext cx="4417950" cy="274060"/>
          </a:xfrm>
          <a:prstGeom prst="rect">
            <a:avLst/>
          </a:pr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85958" y="3104882"/>
            <a:ext cx="696685" cy="301597"/>
          </a:xfrm>
          <a:prstGeom prst="rect">
            <a:avLst/>
          </a:prstGeom>
          <a:solidFill>
            <a:srgbClr val="0070C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6564" y="2625756"/>
            <a:ext cx="2099293" cy="213141"/>
          </a:xfrm>
          <a:prstGeom prst="rect">
            <a:avLst/>
          </a:prstGeom>
          <a:solidFill>
            <a:srgbClr val="0070C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39030" y="3092398"/>
            <a:ext cx="696685" cy="301597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16596" y="3429631"/>
            <a:ext cx="2175590" cy="270372"/>
          </a:xfrm>
          <a:prstGeom prst="rect">
            <a:avLst/>
          </a:prstGeom>
          <a:solidFill>
            <a:srgbClr val="00B05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19107" y="3609342"/>
            <a:ext cx="2473779" cy="198140"/>
          </a:xfrm>
          <a:prstGeom prst="rect">
            <a:avLst/>
          </a:prstGeom>
          <a:solidFill>
            <a:schemeClr val="accent4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66956" y="3807482"/>
            <a:ext cx="340180" cy="847114"/>
          </a:xfrm>
          <a:prstGeom prst="straightConnector1">
            <a:avLst/>
          </a:prstGeom>
          <a:ln w="69850">
            <a:solidFill>
              <a:schemeClr val="accent4">
                <a:lumMod val="60000"/>
                <a:lumOff val="40000"/>
                <a:alpha val="9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937046" y="4654596"/>
            <a:ext cx="3150054" cy="121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discount factor determines how much a future reward should be discounted compared to a current reward.</a:t>
            </a:r>
          </a:p>
        </p:txBody>
      </p:sp>
    </p:spTree>
    <p:extLst>
      <p:ext uri="{BB962C8B-B14F-4D97-AF65-F5344CB8AC3E}">
        <p14:creationId xmlns:p14="http://schemas.microsoft.com/office/powerpoint/2010/main" val="64947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2975" y="994396"/>
            <a:ext cx="506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 for Classical Planning: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9531" y="971567"/>
            <a:ext cx="5068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Action Sequence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(from initial state to goal state)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2975" y="2564056"/>
            <a:ext cx="506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Solution for MDPs: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3497" y="2564056"/>
            <a:ext cx="5068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Policy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5" y="3445567"/>
            <a:ext cx="57150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269" y="3409709"/>
            <a:ext cx="5500758" cy="261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351" y="200789"/>
            <a:ext cx="518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How to solve MDPs?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5741" y="914407"/>
            <a:ext cx="4075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Bellman equations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1" y="1560738"/>
            <a:ext cx="10442575" cy="15424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58000" y="2331987"/>
            <a:ext cx="1113183" cy="39134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500191" y="2723328"/>
            <a:ext cx="536713" cy="735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83967" y="3458823"/>
            <a:ext cx="2405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immediate reward </a:t>
            </a:r>
            <a:r>
              <a:rPr lang="en-US" sz="2000" dirty="0">
                <a:solidFill>
                  <a:srgbClr val="FF0000"/>
                </a:solidFill>
              </a:rPr>
              <a:t>resulting from that action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9867" y="2331987"/>
            <a:ext cx="937523" cy="391341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728629" y="2723328"/>
            <a:ext cx="468761" cy="7712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581647" y="3458823"/>
            <a:ext cx="2025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d</a:t>
            </a:r>
            <a:r>
              <a:rPr lang="en-US" sz="2000" b="1" dirty="0">
                <a:solidFill>
                  <a:srgbClr val="00B050"/>
                </a:solidFill>
              </a:rPr>
              <a:t>iscounted future reward</a:t>
            </a:r>
          </a:p>
        </p:txBody>
      </p:sp>
      <p:sp>
        <p:nvSpPr>
          <p:cNvPr id="19" name="Oval 18"/>
          <p:cNvSpPr/>
          <p:nvPr/>
        </p:nvSpPr>
        <p:spPr>
          <a:xfrm>
            <a:off x="8259867" y="2179787"/>
            <a:ext cx="321780" cy="69573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274552" y="2875526"/>
            <a:ext cx="110332" cy="16467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304892" y="4456485"/>
                <a:ext cx="20643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7030A0"/>
                    </a:solidFill>
                  </a:rPr>
                  <a:t>discount factor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𝜸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892" y="4456485"/>
                <a:ext cx="2064335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4310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5703198" y="2352067"/>
            <a:ext cx="1007820" cy="353602"/>
          </a:xfrm>
          <a:prstGeom prst="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4559265" y="2743408"/>
            <a:ext cx="1322838" cy="7511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041375" y="3478903"/>
            <a:ext cx="2807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probability </a:t>
            </a:r>
            <a:r>
              <a:rPr lang="en-US" sz="2000" dirty="0">
                <a:solidFill>
                  <a:srgbClr val="0070C0"/>
                </a:solidFill>
              </a:rPr>
              <a:t>of that action occurring</a:t>
            </a:r>
          </a:p>
        </p:txBody>
      </p:sp>
      <p:sp>
        <p:nvSpPr>
          <p:cNvPr id="30" name="Oval 29"/>
          <p:cNvSpPr/>
          <p:nvPr/>
        </p:nvSpPr>
        <p:spPr>
          <a:xfrm>
            <a:off x="5082140" y="2024057"/>
            <a:ext cx="4512365" cy="103712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7414591" y="926552"/>
            <a:ext cx="0" cy="1119836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74266" y="316855"/>
            <a:ext cx="7002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Q(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</a:rPr>
              <a:t>s,a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Q-value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of being in a state s, choosing action 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58351" y="5164371"/>
            <a:ext cx="4512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xpected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value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of being in state s and acting optimally according to our policy</a:t>
            </a:r>
          </a:p>
        </p:txBody>
      </p:sp>
      <p:sp>
        <p:nvSpPr>
          <p:cNvPr id="38" name="Oval 37"/>
          <p:cNvSpPr/>
          <p:nvPr/>
        </p:nvSpPr>
        <p:spPr>
          <a:xfrm>
            <a:off x="3289854" y="2179787"/>
            <a:ext cx="944216" cy="695739"/>
          </a:xfrm>
          <a:prstGeom prst="ellipse">
            <a:avLst/>
          </a:prstGeom>
          <a:solidFill>
            <a:schemeClr val="accent6">
              <a:lumMod val="7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39"/>
          <p:cNvCxnSpPr>
            <a:stCxn id="38" idx="2"/>
          </p:cNvCxnSpPr>
          <p:nvPr/>
        </p:nvCxnSpPr>
        <p:spPr>
          <a:xfrm rot="10800000" flipV="1">
            <a:off x="1553892" y="2527657"/>
            <a:ext cx="1735963" cy="2636714"/>
          </a:xfrm>
          <a:prstGeom prst="curved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831" y="5371499"/>
            <a:ext cx="4235666" cy="11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0" grpId="0"/>
      <p:bldP spid="11" grpId="0" animBg="1"/>
      <p:bldP spid="13" grpId="0"/>
      <p:bldP spid="19" grpId="0" animBg="1"/>
      <p:bldP spid="21" grpId="0"/>
      <p:bldP spid="23" grpId="0" animBg="1"/>
      <p:bldP spid="25" grpId="0"/>
      <p:bldP spid="30" grpId="0" animBg="1"/>
      <p:bldP spid="36" grpId="0"/>
      <p:bldP spid="37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5648" y="1599231"/>
            <a:ext cx="5188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How to solve MDPs?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6928" y="3055267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</a:t>
            </a:r>
            <a:r>
              <a:rPr lang="en-US" sz="4000" b="1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65687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6647</TotalTime>
  <Words>2847</Words>
  <Application>Microsoft Macintosh PowerPoint</Application>
  <PresentationFormat>Widescreen</PresentationFormat>
  <Paragraphs>658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COMP90054 AI Planning for Autonomy    Workshop Week8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</dc:creator>
  <cp:lastModifiedBy>Chao Lei</cp:lastModifiedBy>
  <cp:revision>536</cp:revision>
  <dcterms:created xsi:type="dcterms:W3CDTF">2018-09-05T00:58:44Z</dcterms:created>
  <dcterms:modified xsi:type="dcterms:W3CDTF">2025-05-20T03:47:51Z</dcterms:modified>
</cp:coreProperties>
</file>