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722"/>
  </p:normalViewPr>
  <p:slideViewPr>
    <p:cSldViewPr snapToGrid="0">
      <p:cViewPr varScale="1">
        <p:scale>
          <a:sx n="118" d="100"/>
          <a:sy n="118" d="100"/>
        </p:scale>
        <p:origin x="3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07532-3856-7B4C-95AD-0F0A3976297E}" type="datetimeFigureOut">
              <a:rPr lang="en-US" smtClean="0"/>
              <a:t>6/6/25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72845-0FCF-4441-B6FB-3AB2DDEF4E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31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72845-0FCF-4441-B6FB-3AB2DDEF4E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1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A899-69BC-2575-D174-360BF744F1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7B2C9-729E-9E87-F18E-AA123A9D5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1551-E130-60E8-CE2A-7B992A92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4891-3A7C-1C45-BB8A-27DCBB78C438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2BCA7-DEC9-72B2-4549-D380986AB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E2936-7841-E5BA-18BA-631418A1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95BB-76DE-584B-996B-6366FA9B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537CE-8682-0E1A-3427-F5226341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46AE7-10BA-FC01-CFE4-18C30EA9A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04F5E-4B98-34F7-9CE2-619C49BE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4891-3A7C-1C45-BB8A-27DCBB78C438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F2839-0584-9274-51B5-96786B3E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0B8F3-0B13-999A-D896-47BE8228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95BB-76DE-584B-996B-6366FA9B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4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67DB2-4750-2522-EC85-308738116C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2EA0B-B9F7-33E8-7DB2-B9539BBC4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3823D-117B-AF64-6D26-733B6F8D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4891-3A7C-1C45-BB8A-27DCBB78C438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02B21-3F04-6F00-439A-3D82D0CA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57D11-1A33-C4BB-803B-7C98085D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95BB-76DE-584B-996B-6366FA9B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8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7272-AB5E-5E0F-44C5-8802B090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DD012-CC03-B54D-405C-955851402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233AA-E3D0-53A7-E697-78345C95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4891-3A7C-1C45-BB8A-27DCBB78C438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B6CDA-8578-6418-2E7B-44105CE0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DF8AB-2488-88D5-AA0E-027939C5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95BB-76DE-584B-996B-6366FA9B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45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6293-363C-47CB-345F-8152F80E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1258D-B648-7D4E-FEC4-E475A7383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63C1-3783-FC3D-1EEF-ABA2BA2B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4891-3A7C-1C45-BB8A-27DCBB78C438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3B560-5454-C250-14D4-33E9BF06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8834-D131-994B-4FCE-6F6C3EC5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95BB-76DE-584B-996B-6366FA9B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0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9A4A-C533-D36B-B6BC-0DAFFEAC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E8DC1-3CB3-40F8-8314-A2FA09C40E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B9567-BE87-4859-A76D-567D1038E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4AEF-F497-A9D8-6FE0-91966C5D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4891-3A7C-1C45-BB8A-27DCBB78C438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1318A-7F07-CC5D-E849-087C6E2D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1F55A-11FB-6309-CDA5-A4A4E71C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95BB-76DE-584B-996B-6366FA9B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1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22CB5-060C-4D15-0F90-AECAAC29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0E843-3E22-AF81-713A-4A49B873F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E69AC-F5B8-2360-39D3-9D94CDF3A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24E9F-8F80-54C3-33EA-DF789DB1D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D07E9-BEED-37A1-58C1-44A78463F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2352B-F609-3B3D-484D-F3C6CB7C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4891-3A7C-1C45-BB8A-27DCBB78C438}" type="datetimeFigureOut">
              <a:rPr lang="en-US" smtClean="0"/>
              <a:t>6/6/25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EFCC4-002E-D504-F91C-2442B4399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7B7DB-2A00-6BE0-84A7-73785F5A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95BB-76DE-584B-996B-6366FA9B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3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1890-589C-06FA-5EB7-2DF271D6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B6AB3-43F9-E5BD-77B0-F66F592D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4891-3A7C-1C45-BB8A-27DCBB78C438}" type="datetimeFigureOut">
              <a:rPr lang="en-US" smtClean="0"/>
              <a:t>6/6/25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A65C0-729E-3674-8A66-B0A17380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788E0-08AD-A24C-B93E-3175C8D5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95BB-76DE-584B-996B-6366FA9B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7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FEE53-E139-E197-B62E-8CDDC5E9D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4891-3A7C-1C45-BB8A-27DCBB78C438}" type="datetimeFigureOut">
              <a:rPr lang="en-US" smtClean="0"/>
              <a:t>6/6/25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9EC0E-13F5-B56B-777E-DE26EB54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3B9A3-9B1C-B76A-C520-EDD52B71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95BB-76DE-584B-996B-6366FA9B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7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6022-5730-2B9A-AE3C-3C6303D0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2858-EEB4-46F2-6C03-516CA4159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41D48-41BE-860A-D30C-1EE7530F3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9A807-2D6A-3A1C-EF6C-AB26B016E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4891-3A7C-1C45-BB8A-27DCBB78C438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98B87-7B61-EBA4-0094-AF3CA834A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5E075-A6D3-4A99-1E6D-24D0D476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95BB-76DE-584B-996B-6366FA9B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34C3-38B0-C1F5-5D02-337B827CF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CAAA61-DD83-C915-CBF1-5E49F8FD65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EA336-6497-0328-2169-C5CDF53DB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384D9-C39F-B634-CE1B-99D18117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14891-3A7C-1C45-BB8A-27DCBB78C438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D8B47-757C-DAA1-073E-079D088B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F2603-C82C-1F00-F1A3-970B8780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395BB-76DE-584B-996B-6366FA9B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71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B6042-DA91-E194-991E-A0E66773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CEA26-E819-B22A-154B-734864AE7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4A8DF-0138-775C-310D-EA53438C0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14891-3A7C-1C45-BB8A-27DCBB78C438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00BFE-72B1-1AA3-89BC-6C0B34C4E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3AC5-CCB3-238F-7AA8-002ACCA99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395BB-76DE-584B-996B-6366FA9BF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9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ash_equilibriu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6176-AA30-6A22-B85D-EED59E30F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7876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COMP90054 AI Planning for Autonomy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Workshop Week1</a:t>
            </a:r>
            <a:r>
              <a:rPr lang="en-US" altLang="zh-C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29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27665-0DEC-559D-CF43-87E522CD8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C563F1-E8E1-A139-217D-2B9549B06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354096"/>
              </p:ext>
            </p:extLst>
          </p:nvPr>
        </p:nvGraphicFramePr>
        <p:xfrm>
          <a:off x="998837" y="1027906"/>
          <a:ext cx="5822094" cy="2296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0698">
                  <a:extLst>
                    <a:ext uri="{9D8B030D-6E8A-4147-A177-3AD203B41FA5}">
                      <a16:colId xmlns:a16="http://schemas.microsoft.com/office/drawing/2014/main" val="3140757088"/>
                    </a:ext>
                  </a:extLst>
                </a:gridCol>
                <a:gridCol w="1940698">
                  <a:extLst>
                    <a:ext uri="{9D8B030D-6E8A-4147-A177-3AD203B41FA5}">
                      <a16:colId xmlns:a16="http://schemas.microsoft.com/office/drawing/2014/main" val="1400813037"/>
                    </a:ext>
                  </a:extLst>
                </a:gridCol>
                <a:gridCol w="1940698">
                  <a:extLst>
                    <a:ext uri="{9D8B030D-6E8A-4147-A177-3AD203B41FA5}">
                      <a16:colId xmlns:a16="http://schemas.microsoft.com/office/drawing/2014/main" val="3626598946"/>
                    </a:ext>
                  </a:extLst>
                </a:gridCol>
              </a:tblGrid>
              <a:tr h="8156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  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(1-Y)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72544"/>
                  </a:ext>
                </a:extLst>
              </a:tr>
              <a:tr h="740202">
                <a:tc>
                  <a:txBody>
                    <a:bodyPr/>
                    <a:lstStyle/>
                    <a:p>
                      <a:r>
                        <a:rPr lang="en-US" dirty="0"/>
                        <a:t>T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320/40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40/80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927200"/>
                  </a:ext>
                </a:extLst>
              </a:tr>
              <a:tr h="740202">
                <a:tc>
                  <a:txBody>
                    <a:bodyPr/>
                    <a:lstStyle/>
                    <a:p>
                      <a:r>
                        <a:rPr lang="en-US" dirty="0"/>
                        <a:t>B (1-X)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70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CA5390-58AD-2DDB-8ABA-7F58B01DBCC2}"/>
              </a:ext>
            </a:extLst>
          </p:cNvPr>
          <p:cNvSpPr txBox="1"/>
          <p:nvPr/>
        </p:nvSpPr>
        <p:spPr>
          <a:xfrm>
            <a:off x="197912" y="2175937"/>
            <a:ext cx="800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  <a:p>
            <a:r>
              <a:rPr lang="en-US" dirty="0"/>
              <a:t>Player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B4129-47ED-9F60-116F-65A8CEE1FAEC}"/>
              </a:ext>
            </a:extLst>
          </p:cNvPr>
          <p:cNvSpPr txBox="1"/>
          <p:nvPr/>
        </p:nvSpPr>
        <p:spPr>
          <a:xfrm>
            <a:off x="3187115" y="381575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</a:p>
          <a:p>
            <a:r>
              <a:rPr lang="en-US" dirty="0"/>
              <a:t>Player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472E9-70BB-98C7-5D99-EE98EB3A85E5}"/>
              </a:ext>
            </a:extLst>
          </p:cNvPr>
          <p:cNvSpPr txBox="1"/>
          <p:nvPr/>
        </p:nvSpPr>
        <p:spPr>
          <a:xfrm>
            <a:off x="8130746" y="1025611"/>
            <a:ext cx="24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EUc</a:t>
            </a:r>
            <a:r>
              <a:rPr lang="en-US" dirty="0"/>
              <a:t>=E(L)*Y+E(R)*(1-Y)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A889F-635B-423B-C6ED-027E02FAC585}"/>
              </a:ext>
            </a:extLst>
          </p:cNvPr>
          <p:cNvSpPr txBox="1"/>
          <p:nvPr/>
        </p:nvSpPr>
        <p:spPr>
          <a:xfrm>
            <a:off x="8130746" y="2452936"/>
            <a:ext cx="2369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EUr</a:t>
            </a:r>
            <a:r>
              <a:rPr lang="en-US" dirty="0"/>
              <a:t>=E(T)*X+E(B)*(1-X)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1DD0-8D80-899E-7E90-78C817353D43}"/>
              </a:ext>
            </a:extLst>
          </p:cNvPr>
          <p:cNvSpPr txBox="1"/>
          <p:nvPr/>
        </p:nvSpPr>
        <p:spPr>
          <a:xfrm>
            <a:off x="893805" y="4545455"/>
            <a:ext cx="241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EUc</a:t>
            </a:r>
            <a:r>
              <a:rPr lang="en-US" dirty="0"/>
              <a:t>=E(L)*Y+E(R)*(1-Y)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B19EE-0B8E-FE84-9693-C8C2E95D0967}"/>
              </a:ext>
            </a:extLst>
          </p:cNvPr>
          <p:cNvSpPr txBox="1"/>
          <p:nvPr/>
        </p:nvSpPr>
        <p:spPr>
          <a:xfrm>
            <a:off x="929138" y="391068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E(L)=E(R)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7ABA5-0B99-D539-90C5-8EC981824E0F}"/>
              </a:ext>
            </a:extLst>
          </p:cNvPr>
          <p:cNvSpPr txBox="1"/>
          <p:nvPr/>
        </p:nvSpPr>
        <p:spPr>
          <a:xfrm>
            <a:off x="893805" y="5411004"/>
            <a:ext cx="2456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EUc</a:t>
            </a:r>
            <a:r>
              <a:rPr lang="en-US" dirty="0"/>
              <a:t>=E(L)*Y+E(R)-E(R)Y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8D8F64-88BC-E198-1B34-00CD6D47CD72}"/>
              </a:ext>
            </a:extLst>
          </p:cNvPr>
          <p:cNvSpPr txBox="1"/>
          <p:nvPr/>
        </p:nvSpPr>
        <p:spPr>
          <a:xfrm>
            <a:off x="929138" y="6136273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EUc</a:t>
            </a:r>
            <a:r>
              <a:rPr lang="en-US" dirty="0"/>
              <a:t>=E(R)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3A8071-8999-2E63-14C3-302BAB75C324}"/>
              </a:ext>
            </a:extLst>
          </p:cNvPr>
          <p:cNvSpPr txBox="1"/>
          <p:nvPr/>
        </p:nvSpPr>
        <p:spPr>
          <a:xfrm>
            <a:off x="4559643" y="4090086"/>
            <a:ext cx="21276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E(L)=X*40+(1-X)*80</a:t>
            </a:r>
          </a:p>
          <a:p>
            <a:r>
              <a:rPr lang="en-US" dirty="0"/>
              <a:t>E(R)=X*80+(1-X)*40</a:t>
            </a:r>
          </a:p>
          <a:p>
            <a:endParaRPr lang="en-US" dirty="0"/>
          </a:p>
          <a:p>
            <a:r>
              <a:rPr lang="en-US" dirty="0"/>
              <a:t>E(L)=E(R)</a:t>
            </a:r>
          </a:p>
          <a:p>
            <a:endParaRPr lang="en-US" dirty="0"/>
          </a:p>
          <a:p>
            <a:r>
              <a:rPr lang="en-US" dirty="0"/>
              <a:t>X=0.5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13011-2626-F76D-7104-24D8BD9F03A5}"/>
              </a:ext>
            </a:extLst>
          </p:cNvPr>
          <p:cNvSpPr txBox="1"/>
          <p:nvPr/>
        </p:nvSpPr>
        <p:spPr>
          <a:xfrm>
            <a:off x="7908324" y="4102443"/>
            <a:ext cx="2213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E(T)=320*Y+40</a:t>
            </a:r>
            <a:r>
              <a:rPr lang="zh-CN" altLang="en-US" dirty="0"/>
              <a:t>*</a:t>
            </a:r>
            <a:r>
              <a:rPr lang="en-US" dirty="0"/>
              <a:t>(1-Y)</a:t>
            </a:r>
          </a:p>
          <a:p>
            <a:r>
              <a:rPr lang="en-US" dirty="0"/>
              <a:t>E(B)=40*Y+80*(1-Y)</a:t>
            </a:r>
          </a:p>
          <a:p>
            <a:endParaRPr lang="en-US" dirty="0"/>
          </a:p>
          <a:p>
            <a:r>
              <a:rPr lang="en-US" dirty="0"/>
              <a:t>Y=0.125</a:t>
            </a:r>
          </a:p>
        </p:txBody>
      </p:sp>
    </p:spTree>
    <p:extLst>
      <p:ext uri="{BB962C8B-B14F-4D97-AF65-F5344CB8AC3E}">
        <p14:creationId xmlns:p14="http://schemas.microsoft.com/office/powerpoint/2010/main" val="42834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83AB-8094-F8AE-D792-09DCD552B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Game</a:t>
            </a:r>
          </a:p>
          <a:p>
            <a:pPr marL="0" indent="0">
              <a:buNone/>
            </a:pPr>
            <a:r>
              <a:rPr lang="en-US" dirty="0"/>
              <a:t>    Normal Form (each player will choose strategies at same time) </a:t>
            </a:r>
          </a:p>
          <a:p>
            <a:pPr marL="0" indent="0">
              <a:buNone/>
            </a:pPr>
            <a:r>
              <a:rPr lang="en-US" dirty="0"/>
              <a:t>        N(number of player)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A_i</a:t>
            </a:r>
            <a:r>
              <a:rPr lang="en-US" dirty="0"/>
              <a:t>(Pure Strategies; Mixed Strategies)</a:t>
            </a:r>
          </a:p>
          <a:p>
            <a:pPr marL="0" indent="0">
              <a:buNone/>
            </a:pPr>
            <a:r>
              <a:rPr lang="en-US" dirty="0"/>
              <a:t>        A (profile, the actions selected by different agents)</a:t>
            </a:r>
          </a:p>
          <a:p>
            <a:pPr marL="0" indent="0">
              <a:buNone/>
            </a:pPr>
            <a:r>
              <a:rPr lang="en-US" dirty="0"/>
              <a:t>        U(utility function)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US" dirty="0"/>
              <a:t>    Extensive Form (one by one)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651961-78BC-F991-43EE-7398712FDFDB}"/>
              </a:ext>
            </a:extLst>
          </p:cNvPr>
          <p:cNvSpPr txBox="1"/>
          <p:nvPr/>
        </p:nvSpPr>
        <p:spPr>
          <a:xfrm>
            <a:off x="383059" y="1915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26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text&#10;&#10;AI-generated content may be incorrect.">
            <a:extLst>
              <a:ext uri="{FF2B5EF4-FFF2-40B4-BE49-F238E27FC236}">
                <a16:creationId xmlns:a16="http://schemas.microsoft.com/office/drawing/2014/main" id="{C817A881-88CD-750C-77AE-FAB0C1F62F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38936"/>
            <a:ext cx="10905066" cy="4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4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6394E6ED-0935-E5F3-E624-840486A25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24481" y="420130"/>
            <a:ext cx="13726074" cy="5404068"/>
          </a:xfrm>
        </p:spPr>
      </p:pic>
    </p:spTree>
    <p:extLst>
      <p:ext uri="{BB962C8B-B14F-4D97-AF65-F5344CB8AC3E}">
        <p14:creationId xmlns:p14="http://schemas.microsoft.com/office/powerpoint/2010/main" val="231518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AB1172-EC00-4B05-66BB-D47A88129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900295"/>
              </p:ext>
            </p:extLst>
          </p:nvPr>
        </p:nvGraphicFramePr>
        <p:xfrm>
          <a:off x="2236076" y="2037662"/>
          <a:ext cx="8412480" cy="394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1966005775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59003750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188600421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12537061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770151740"/>
                    </a:ext>
                  </a:extLst>
                </a:gridCol>
              </a:tblGrid>
              <a:tr h="789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87147"/>
                  </a:ext>
                </a:extLst>
              </a:tr>
              <a:tr h="789108"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33215"/>
                  </a:ext>
                </a:extLst>
              </a:tr>
              <a:tr h="789108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38567"/>
                  </a:ext>
                </a:extLst>
              </a:tr>
              <a:tr h="789108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07708"/>
                  </a:ext>
                </a:extLst>
              </a:tr>
              <a:tr h="789108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-1/-0.5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112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738EAED-1124-D895-72EF-D9DA5C70DCE6}"/>
              </a:ext>
            </a:extLst>
          </p:cNvPr>
          <p:cNvSpPr txBox="1"/>
          <p:nvPr/>
        </p:nvSpPr>
        <p:spPr>
          <a:xfrm>
            <a:off x="630621" y="3825766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Bidder A</a:t>
            </a:r>
          </a:p>
          <a:p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=50)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1A236-5C71-692D-2C3F-0ACFDD3AA5F4}"/>
              </a:ext>
            </a:extLst>
          </p:cNvPr>
          <p:cNvSpPr txBox="1"/>
          <p:nvPr/>
        </p:nvSpPr>
        <p:spPr>
          <a:xfrm>
            <a:off x="5932400" y="1027906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Bidder B</a:t>
            </a:r>
          </a:p>
          <a:p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=51)</a:t>
            </a:r>
          </a:p>
        </p:txBody>
      </p:sp>
    </p:spTree>
    <p:extLst>
      <p:ext uri="{BB962C8B-B14F-4D97-AF65-F5344CB8AC3E}">
        <p14:creationId xmlns:p14="http://schemas.microsoft.com/office/powerpoint/2010/main" val="49002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BC60B-EB7E-3753-6A42-2DC76092F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56860B-178B-3646-05A1-C3D921AD7B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130873"/>
              </p:ext>
            </p:extLst>
          </p:nvPr>
        </p:nvGraphicFramePr>
        <p:xfrm>
          <a:off x="2236076" y="2037662"/>
          <a:ext cx="8412480" cy="394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1966005775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59003750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188600421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12537061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770151740"/>
                    </a:ext>
                  </a:extLst>
                </a:gridCol>
              </a:tblGrid>
              <a:tr h="789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87147"/>
                  </a:ext>
                </a:extLst>
              </a:tr>
              <a:tr h="789108"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33215"/>
                  </a:ext>
                </a:extLst>
              </a:tr>
              <a:tr h="789108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38567"/>
                  </a:ext>
                </a:extLst>
              </a:tr>
              <a:tr h="789108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07708"/>
                  </a:ext>
                </a:extLst>
              </a:tr>
              <a:tr h="789108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-1/-0.5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112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444D16-5C37-C973-5176-C0E1FD8319A5}"/>
              </a:ext>
            </a:extLst>
          </p:cNvPr>
          <p:cNvSpPr txBox="1"/>
          <p:nvPr/>
        </p:nvSpPr>
        <p:spPr>
          <a:xfrm>
            <a:off x="630621" y="3825766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Bidder A</a:t>
            </a:r>
          </a:p>
          <a:p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=50)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A249DD-75D0-EFEB-519A-B8B9671DFEB7}"/>
              </a:ext>
            </a:extLst>
          </p:cNvPr>
          <p:cNvSpPr txBox="1"/>
          <p:nvPr/>
        </p:nvSpPr>
        <p:spPr>
          <a:xfrm>
            <a:off x="5932400" y="1027906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Bidder B</a:t>
            </a:r>
          </a:p>
          <a:p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=51)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314FD97-BA55-1827-0184-E7174C1DAD1B}"/>
              </a:ext>
            </a:extLst>
          </p:cNvPr>
          <p:cNvSpPr/>
          <p:nvPr/>
        </p:nvSpPr>
        <p:spPr>
          <a:xfrm>
            <a:off x="3921210" y="3614352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32BD43-4812-F325-A9F7-5D91129EC130}"/>
              </a:ext>
            </a:extLst>
          </p:cNvPr>
          <p:cNvSpPr/>
          <p:nvPr/>
        </p:nvSpPr>
        <p:spPr>
          <a:xfrm>
            <a:off x="3921210" y="4423720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6E4F132-2934-F316-55C0-E3756DFE1001}"/>
              </a:ext>
            </a:extLst>
          </p:cNvPr>
          <p:cNvSpPr/>
          <p:nvPr/>
        </p:nvSpPr>
        <p:spPr>
          <a:xfrm>
            <a:off x="3921210" y="5203461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979AA0-33FA-65C4-6B07-730D3EF96F76}"/>
              </a:ext>
            </a:extLst>
          </p:cNvPr>
          <p:cNvSpPr/>
          <p:nvPr/>
        </p:nvSpPr>
        <p:spPr>
          <a:xfrm>
            <a:off x="8917459" y="2835876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D6D79B-A7BA-F785-9287-C952460A4D1F}"/>
              </a:ext>
            </a:extLst>
          </p:cNvPr>
          <p:cNvSpPr/>
          <p:nvPr/>
        </p:nvSpPr>
        <p:spPr>
          <a:xfrm>
            <a:off x="8917459" y="3634090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C0AE21-4194-454B-8817-9B91E663C6FB}"/>
              </a:ext>
            </a:extLst>
          </p:cNvPr>
          <p:cNvSpPr/>
          <p:nvPr/>
        </p:nvSpPr>
        <p:spPr>
          <a:xfrm>
            <a:off x="8987480" y="4389992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B5CE5F-794C-0DCF-4821-CF3897BDBCBE}"/>
              </a:ext>
            </a:extLst>
          </p:cNvPr>
          <p:cNvSpPr/>
          <p:nvPr/>
        </p:nvSpPr>
        <p:spPr>
          <a:xfrm>
            <a:off x="7298723" y="2835876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22FE6E-1B8C-5EB7-DFD5-2D7C718C0718}"/>
              </a:ext>
            </a:extLst>
          </p:cNvPr>
          <p:cNvSpPr/>
          <p:nvPr/>
        </p:nvSpPr>
        <p:spPr>
          <a:xfrm>
            <a:off x="5574054" y="2835875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000E62-15EE-6543-6E69-3A68452B5414}"/>
              </a:ext>
            </a:extLst>
          </p:cNvPr>
          <p:cNvSpPr/>
          <p:nvPr/>
        </p:nvSpPr>
        <p:spPr>
          <a:xfrm>
            <a:off x="5624638" y="3634088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317A45-93C3-B30C-EF57-32780EC74BB2}"/>
              </a:ext>
            </a:extLst>
          </p:cNvPr>
          <p:cNvSpPr/>
          <p:nvPr/>
        </p:nvSpPr>
        <p:spPr>
          <a:xfrm>
            <a:off x="7271048" y="3614351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5CEAF7-25F1-142E-7416-A6AAFDC28C99}"/>
              </a:ext>
            </a:extLst>
          </p:cNvPr>
          <p:cNvSpPr/>
          <p:nvPr/>
        </p:nvSpPr>
        <p:spPr>
          <a:xfrm>
            <a:off x="5574054" y="4389992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C23DED-2290-EA56-A318-E857E8252BCF}"/>
              </a:ext>
            </a:extLst>
          </p:cNvPr>
          <p:cNvSpPr/>
          <p:nvPr/>
        </p:nvSpPr>
        <p:spPr>
          <a:xfrm>
            <a:off x="5624638" y="5203461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DA1E8C-5B06-DBD1-5630-0E34AA18AC6E}"/>
              </a:ext>
            </a:extLst>
          </p:cNvPr>
          <p:cNvSpPr/>
          <p:nvPr/>
        </p:nvSpPr>
        <p:spPr>
          <a:xfrm>
            <a:off x="3868234" y="4050488"/>
            <a:ext cx="6087689" cy="273277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1AD7D9-9311-898B-DB40-417ACDA9A174}"/>
              </a:ext>
            </a:extLst>
          </p:cNvPr>
          <p:cNvSpPr txBox="1"/>
          <p:nvPr/>
        </p:nvSpPr>
        <p:spPr>
          <a:xfrm>
            <a:off x="1050324" y="753762"/>
            <a:ext cx="422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Weakly Dominant Strategies for Bidder A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79F015-239A-8F35-E2C2-9491675AEDB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162666" y="1123094"/>
            <a:ext cx="1878891" cy="2510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F2F050E-F5A0-7237-4AD9-0B9C93A07DBA}"/>
              </a:ext>
            </a:extLst>
          </p:cNvPr>
          <p:cNvSpPr/>
          <p:nvPr/>
        </p:nvSpPr>
        <p:spPr>
          <a:xfrm>
            <a:off x="5797956" y="2848251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067932-FFE3-1736-08EA-120F0048B32D}"/>
              </a:ext>
            </a:extLst>
          </p:cNvPr>
          <p:cNvSpPr/>
          <p:nvPr/>
        </p:nvSpPr>
        <p:spPr>
          <a:xfrm>
            <a:off x="7539889" y="2835874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5628223-CC1F-E098-5F7B-C42A20828E7E}"/>
              </a:ext>
            </a:extLst>
          </p:cNvPr>
          <p:cNvSpPr/>
          <p:nvPr/>
        </p:nvSpPr>
        <p:spPr>
          <a:xfrm>
            <a:off x="9158625" y="2848250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B914CDB-496F-3AFC-8FB7-A3C3670C8732}"/>
              </a:ext>
            </a:extLst>
          </p:cNvPr>
          <p:cNvSpPr/>
          <p:nvPr/>
        </p:nvSpPr>
        <p:spPr>
          <a:xfrm>
            <a:off x="9173250" y="3644855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871303-7B8C-6D98-AB01-EBCC1F66B620}"/>
              </a:ext>
            </a:extLst>
          </p:cNvPr>
          <p:cNvSpPr/>
          <p:nvPr/>
        </p:nvSpPr>
        <p:spPr>
          <a:xfrm>
            <a:off x="7508134" y="3623069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EFF5B1-70FA-EE45-5A79-ADF53A1BEC29}"/>
              </a:ext>
            </a:extLst>
          </p:cNvPr>
          <p:cNvSpPr/>
          <p:nvPr/>
        </p:nvSpPr>
        <p:spPr>
          <a:xfrm>
            <a:off x="7771745" y="4409446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0DFB711-4EF4-EEF2-50AD-9DF4004A97AC}"/>
              </a:ext>
            </a:extLst>
          </p:cNvPr>
          <p:cNvSpPr/>
          <p:nvPr/>
        </p:nvSpPr>
        <p:spPr>
          <a:xfrm>
            <a:off x="9239231" y="4417624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79D667-7F20-2A04-27A6-879212108F2E}"/>
              </a:ext>
            </a:extLst>
          </p:cNvPr>
          <p:cNvSpPr/>
          <p:nvPr/>
        </p:nvSpPr>
        <p:spPr>
          <a:xfrm>
            <a:off x="5863528" y="4400188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31141E7-5C03-D771-0275-6C8B5C5159BF}"/>
              </a:ext>
            </a:extLst>
          </p:cNvPr>
          <p:cNvSpPr/>
          <p:nvPr/>
        </p:nvSpPr>
        <p:spPr>
          <a:xfrm>
            <a:off x="4172961" y="4422529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F05E21-12EB-E49B-4EF2-0D132B112E54}"/>
              </a:ext>
            </a:extLst>
          </p:cNvPr>
          <p:cNvSpPr/>
          <p:nvPr/>
        </p:nvSpPr>
        <p:spPr>
          <a:xfrm>
            <a:off x="4172961" y="5202270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76E866-82E2-8BC1-928F-A5ADF959581F}"/>
              </a:ext>
            </a:extLst>
          </p:cNvPr>
          <p:cNvSpPr/>
          <p:nvPr/>
        </p:nvSpPr>
        <p:spPr>
          <a:xfrm>
            <a:off x="5858095" y="5202270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6FFB0C-806C-B848-3FF7-824B4F3D43F4}"/>
              </a:ext>
            </a:extLst>
          </p:cNvPr>
          <p:cNvSpPr/>
          <p:nvPr/>
        </p:nvSpPr>
        <p:spPr>
          <a:xfrm>
            <a:off x="7567449" y="5196324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7C3D16D-35C2-6DCC-A9FA-2D70EAABF3D7}"/>
              </a:ext>
            </a:extLst>
          </p:cNvPr>
          <p:cNvSpPr/>
          <p:nvPr/>
        </p:nvSpPr>
        <p:spPr>
          <a:xfrm>
            <a:off x="8206945" y="2596653"/>
            <a:ext cx="516923" cy="328516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150C04-F1DC-3E2F-1BE7-35D639CD7E31}"/>
              </a:ext>
            </a:extLst>
          </p:cNvPr>
          <p:cNvSpPr txBox="1"/>
          <p:nvPr/>
        </p:nvSpPr>
        <p:spPr>
          <a:xfrm>
            <a:off x="7521809" y="680068"/>
            <a:ext cx="422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Weakly Dominant Strategies for Bidder B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F03775-4BE6-D701-32E5-4D050F575497}"/>
              </a:ext>
            </a:extLst>
          </p:cNvPr>
          <p:cNvCxnSpPr>
            <a:cxnSpLocks/>
            <a:endCxn id="38" idx="6"/>
          </p:cNvCxnSpPr>
          <p:nvPr/>
        </p:nvCxnSpPr>
        <p:spPr>
          <a:xfrm flipH="1">
            <a:off x="8723868" y="1003379"/>
            <a:ext cx="711490" cy="3235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88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1580A-98CA-45D7-1048-1BD907512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B5C34F5-8D28-ABBE-9765-C00C0A20A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6076" y="2037662"/>
          <a:ext cx="8412480" cy="394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1966005775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590037506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188600421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12537061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770151740"/>
                    </a:ext>
                  </a:extLst>
                </a:gridCol>
              </a:tblGrid>
              <a:tr h="7891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687147"/>
                  </a:ext>
                </a:extLst>
              </a:tr>
              <a:tr h="789108"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33215"/>
                  </a:ext>
                </a:extLst>
              </a:tr>
              <a:tr h="789108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38567"/>
                  </a:ext>
                </a:extLst>
              </a:tr>
              <a:tr h="789108"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-0.5/0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807708"/>
                  </a:ext>
                </a:extLst>
              </a:tr>
              <a:tr h="789108"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-1/-0.5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2112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469C20-F578-DE76-672C-701B5E29F86E}"/>
              </a:ext>
            </a:extLst>
          </p:cNvPr>
          <p:cNvSpPr txBox="1"/>
          <p:nvPr/>
        </p:nvSpPr>
        <p:spPr>
          <a:xfrm>
            <a:off x="630621" y="3825766"/>
            <a:ext cx="1019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Bidder A</a:t>
            </a:r>
          </a:p>
          <a:p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=50)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F0E472-539B-287E-2F59-410EBF27040A}"/>
              </a:ext>
            </a:extLst>
          </p:cNvPr>
          <p:cNvSpPr txBox="1"/>
          <p:nvPr/>
        </p:nvSpPr>
        <p:spPr>
          <a:xfrm>
            <a:off x="5932400" y="1027906"/>
            <a:ext cx="1023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Bidder B</a:t>
            </a:r>
          </a:p>
          <a:p>
            <a:r>
              <a:rPr lang="en-US" dirty="0"/>
              <a:t>(</a:t>
            </a:r>
            <a:r>
              <a:rPr lang="en-US" dirty="0" err="1"/>
              <a:t>val</a:t>
            </a:r>
            <a:r>
              <a:rPr lang="en-US" dirty="0"/>
              <a:t>=51)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ECEDD5-EE73-A92A-F3ED-50FB5EFBD0DA}"/>
              </a:ext>
            </a:extLst>
          </p:cNvPr>
          <p:cNvSpPr/>
          <p:nvPr/>
        </p:nvSpPr>
        <p:spPr>
          <a:xfrm>
            <a:off x="3921210" y="4423720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07F59B-E9DA-D3B7-2545-8CB1E8783FA5}"/>
              </a:ext>
            </a:extLst>
          </p:cNvPr>
          <p:cNvSpPr/>
          <p:nvPr/>
        </p:nvSpPr>
        <p:spPr>
          <a:xfrm>
            <a:off x="3921210" y="5203461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95B719-D7B2-7B41-6EA5-97370CC52E2F}"/>
              </a:ext>
            </a:extLst>
          </p:cNvPr>
          <p:cNvSpPr/>
          <p:nvPr/>
        </p:nvSpPr>
        <p:spPr>
          <a:xfrm>
            <a:off x="8917459" y="2835876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77956D-9A08-C77E-72F4-F49D4248EB6F}"/>
              </a:ext>
            </a:extLst>
          </p:cNvPr>
          <p:cNvSpPr/>
          <p:nvPr/>
        </p:nvSpPr>
        <p:spPr>
          <a:xfrm>
            <a:off x="8917459" y="3634090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A430CDE-4C5A-F76E-70D8-D2C4EAA0477B}"/>
              </a:ext>
            </a:extLst>
          </p:cNvPr>
          <p:cNvSpPr/>
          <p:nvPr/>
        </p:nvSpPr>
        <p:spPr>
          <a:xfrm>
            <a:off x="8987480" y="4389992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3B36AB7-41D7-852F-E0FE-61C0F2B4080C}"/>
              </a:ext>
            </a:extLst>
          </p:cNvPr>
          <p:cNvSpPr/>
          <p:nvPr/>
        </p:nvSpPr>
        <p:spPr>
          <a:xfrm>
            <a:off x="7298723" y="2835876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13D2BC-2548-1047-0FA9-7CD48DE9DB4A}"/>
              </a:ext>
            </a:extLst>
          </p:cNvPr>
          <p:cNvSpPr/>
          <p:nvPr/>
        </p:nvSpPr>
        <p:spPr>
          <a:xfrm>
            <a:off x="5574054" y="2835875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A9DBF4-D672-CFC6-4333-206866BD8E40}"/>
              </a:ext>
            </a:extLst>
          </p:cNvPr>
          <p:cNvSpPr/>
          <p:nvPr/>
        </p:nvSpPr>
        <p:spPr>
          <a:xfrm>
            <a:off x="7271048" y="3614351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C26084-DA49-9DF6-0C80-44D8FA533608}"/>
              </a:ext>
            </a:extLst>
          </p:cNvPr>
          <p:cNvSpPr/>
          <p:nvPr/>
        </p:nvSpPr>
        <p:spPr>
          <a:xfrm>
            <a:off x="5574054" y="4389992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499B69-190E-ADA5-CF65-5F848FD879E9}"/>
              </a:ext>
            </a:extLst>
          </p:cNvPr>
          <p:cNvSpPr/>
          <p:nvPr/>
        </p:nvSpPr>
        <p:spPr>
          <a:xfrm>
            <a:off x="5624638" y="5203461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B6B3869-51E7-7CB6-F2A8-47E9A7A0DBC3}"/>
              </a:ext>
            </a:extLst>
          </p:cNvPr>
          <p:cNvSpPr/>
          <p:nvPr/>
        </p:nvSpPr>
        <p:spPr>
          <a:xfrm>
            <a:off x="5797956" y="2848251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2A96319-0FB4-B410-6E75-4FF03F11D219}"/>
              </a:ext>
            </a:extLst>
          </p:cNvPr>
          <p:cNvSpPr/>
          <p:nvPr/>
        </p:nvSpPr>
        <p:spPr>
          <a:xfrm>
            <a:off x="7539889" y="2835874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53E060-212B-8176-B9A4-4801248B1963}"/>
              </a:ext>
            </a:extLst>
          </p:cNvPr>
          <p:cNvSpPr/>
          <p:nvPr/>
        </p:nvSpPr>
        <p:spPr>
          <a:xfrm>
            <a:off x="9158625" y="2848250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F4C3F5-73D6-F908-4C23-FD4CCFC9CCA7}"/>
              </a:ext>
            </a:extLst>
          </p:cNvPr>
          <p:cNvSpPr/>
          <p:nvPr/>
        </p:nvSpPr>
        <p:spPr>
          <a:xfrm>
            <a:off x="9173250" y="3644855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6650D52-581E-AA63-08AD-D818B1A82DF1}"/>
              </a:ext>
            </a:extLst>
          </p:cNvPr>
          <p:cNvSpPr/>
          <p:nvPr/>
        </p:nvSpPr>
        <p:spPr>
          <a:xfrm>
            <a:off x="7508134" y="3623069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126934A-C1EB-616A-E91A-1EAA60F89804}"/>
              </a:ext>
            </a:extLst>
          </p:cNvPr>
          <p:cNvSpPr/>
          <p:nvPr/>
        </p:nvSpPr>
        <p:spPr>
          <a:xfrm>
            <a:off x="9239231" y="4417624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F158029-E234-3E16-84C7-886D786F89D3}"/>
              </a:ext>
            </a:extLst>
          </p:cNvPr>
          <p:cNvSpPr/>
          <p:nvPr/>
        </p:nvSpPr>
        <p:spPr>
          <a:xfrm>
            <a:off x="5863528" y="4400188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BE4F67-C45A-6823-AFCA-24CF191A3CF3}"/>
              </a:ext>
            </a:extLst>
          </p:cNvPr>
          <p:cNvSpPr/>
          <p:nvPr/>
        </p:nvSpPr>
        <p:spPr>
          <a:xfrm>
            <a:off x="4172961" y="4422529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21F68EF-E4E7-5125-ECFC-2373F447BCAF}"/>
              </a:ext>
            </a:extLst>
          </p:cNvPr>
          <p:cNvSpPr/>
          <p:nvPr/>
        </p:nvSpPr>
        <p:spPr>
          <a:xfrm>
            <a:off x="4172961" y="5202270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39F5556-5A11-7235-EA87-ABEA28E8284C}"/>
              </a:ext>
            </a:extLst>
          </p:cNvPr>
          <p:cNvSpPr/>
          <p:nvPr/>
        </p:nvSpPr>
        <p:spPr>
          <a:xfrm>
            <a:off x="5858095" y="5202270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D7DA20-9F7C-804D-8DC9-0165A3008746}"/>
              </a:ext>
            </a:extLst>
          </p:cNvPr>
          <p:cNvSpPr txBox="1"/>
          <p:nvPr/>
        </p:nvSpPr>
        <p:spPr>
          <a:xfrm>
            <a:off x="3503984" y="487865"/>
            <a:ext cx="758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hlinkClick r:id="rId2"/>
              </a:rPr>
              <a:t>Nash equilibrium State, We have 10 in this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99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white page&#10;&#10;AI-generated content may be incorrect.">
            <a:extLst>
              <a:ext uri="{FF2B5EF4-FFF2-40B4-BE49-F238E27FC236}">
                <a16:creationId xmlns:a16="http://schemas.microsoft.com/office/drawing/2014/main" id="{C3DD1811-DF6E-360B-F7F1-0ECD3F496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9179" y="228306"/>
            <a:ext cx="9417972" cy="57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9F3A-8361-655A-496F-F0AB8D2C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C460B3-C087-1592-CA08-393608295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3420585"/>
              </p:ext>
            </p:extLst>
          </p:nvPr>
        </p:nvGraphicFramePr>
        <p:xfrm>
          <a:off x="998837" y="1027906"/>
          <a:ext cx="10515597" cy="5263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14075708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40081303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626598946"/>
                    </a:ext>
                  </a:extLst>
                </a:gridCol>
              </a:tblGrid>
              <a:tr h="186998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72544"/>
                  </a:ext>
                </a:extLst>
              </a:tr>
              <a:tr h="1696995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320/40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40/80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927200"/>
                  </a:ext>
                </a:extLst>
              </a:tr>
              <a:tr h="1696995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80/40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70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C1B8D0-AAA8-CE9B-CC77-C955305F4741}"/>
              </a:ext>
            </a:extLst>
          </p:cNvPr>
          <p:cNvSpPr txBox="1"/>
          <p:nvPr/>
        </p:nvSpPr>
        <p:spPr>
          <a:xfrm>
            <a:off x="197912" y="3571103"/>
            <a:ext cx="800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  <a:p>
            <a:r>
              <a:rPr lang="en-US" dirty="0"/>
              <a:t>Player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2F33E-7059-B15A-2099-B0992192884D}"/>
              </a:ext>
            </a:extLst>
          </p:cNvPr>
          <p:cNvSpPr txBox="1"/>
          <p:nvPr/>
        </p:nvSpPr>
        <p:spPr>
          <a:xfrm>
            <a:off x="5695537" y="381575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</a:t>
            </a:r>
          </a:p>
          <a:p>
            <a:r>
              <a:rPr lang="en-US" dirty="0"/>
              <a:t>Player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BE9453-659D-8239-A4C3-652F6F1A1C69}"/>
              </a:ext>
            </a:extLst>
          </p:cNvPr>
          <p:cNvSpPr/>
          <p:nvPr/>
        </p:nvSpPr>
        <p:spPr>
          <a:xfrm>
            <a:off x="4400162" y="2872945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1B5A61-EBB7-233F-5697-47D7C8FADCA5}"/>
              </a:ext>
            </a:extLst>
          </p:cNvPr>
          <p:cNvSpPr/>
          <p:nvPr/>
        </p:nvSpPr>
        <p:spPr>
          <a:xfrm>
            <a:off x="7765319" y="4594653"/>
            <a:ext cx="716692" cy="345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D36FC4-6088-446D-6A4D-B93467E8C19B}"/>
              </a:ext>
            </a:extLst>
          </p:cNvPr>
          <p:cNvSpPr/>
          <p:nvPr/>
        </p:nvSpPr>
        <p:spPr>
          <a:xfrm>
            <a:off x="4847643" y="4604949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7816B8-4F7E-66B4-F8C3-3436D7A9AB5C}"/>
              </a:ext>
            </a:extLst>
          </p:cNvPr>
          <p:cNvSpPr/>
          <p:nvPr/>
        </p:nvSpPr>
        <p:spPr>
          <a:xfrm>
            <a:off x="8348724" y="2934489"/>
            <a:ext cx="716692" cy="34598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3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392</Words>
  <Application>Microsoft Macintosh PowerPoint</Application>
  <PresentationFormat>Widescreen</PresentationFormat>
  <Paragraphs>137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COMP90054 AI Planning for Autonomy    Workshop Week11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Chao Lei</dc:creator>
  <cp:lastModifiedBy>Chao Lei</cp:lastModifiedBy>
  <cp:revision>5</cp:revision>
  <dcterms:created xsi:type="dcterms:W3CDTF">2025-05-27T03:05:15Z</dcterms:created>
  <dcterms:modified xsi:type="dcterms:W3CDTF">2025-06-06T06:14:35Z</dcterms:modified>
</cp:coreProperties>
</file>