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56279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401064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110315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201940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222734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305820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114753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169142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50202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46066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1BC084-DFB1-4E79-A1F2-869BFFBA2FE4}" type="datetimeFigureOut">
              <a:rPr lang="zh-CN" altLang="en-US" smtClean="0"/>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382788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BC084-DFB1-4E79-A1F2-869BFFBA2FE4}" type="datetimeFigureOut">
              <a:rPr lang="zh-CN" altLang="en-US" smtClean="0"/>
              <a:t>2017/9/21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8AE98-4E12-4916-BACF-00CDBB139257}" type="slidenum">
              <a:rPr lang="zh-CN" altLang="en-US" smtClean="0"/>
              <a:t>‹#›</a:t>
            </a:fld>
            <a:endParaRPr lang="zh-CN" altLang="en-US"/>
          </a:p>
        </p:txBody>
      </p:sp>
    </p:spTree>
    <p:extLst>
      <p:ext uri="{BB962C8B-B14F-4D97-AF65-F5344CB8AC3E}">
        <p14:creationId xmlns:p14="http://schemas.microsoft.com/office/powerpoint/2010/main" val="2841581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ongoDB%20mapReduce.pdf"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MongoDB%20%20%20&#21103;&#26412;&#38598;.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ongoDB%203.4%20&#20998;&#29255;%20+%20&#21103;&#26412;&#38598;%20&#38598;&#32676;&#25645;&#24314;.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ongoDB%20%20BSON%20&#25968;&#25454;&#20171;&#3246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ongoDB%20&#21629;&#20196;.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ongoDB%20&#32034;&#2434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ongoDB%20%20&#26597;&#35810;&#24615;&#33021;&#20998;&#2651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2088" y="763455"/>
            <a:ext cx="9144000" cy="638198"/>
          </a:xfrm>
        </p:spPr>
        <p:txBody>
          <a:bodyPr>
            <a:normAutofit/>
          </a:bodyPr>
          <a:lstStyle/>
          <a:p>
            <a:r>
              <a:rPr lang="en-US" altLang="zh-CN" sz="3200" dirty="0" smtClean="0"/>
              <a:t>MongoDB  </a:t>
            </a:r>
            <a:r>
              <a:rPr lang="zh-CN" altLang="en-US" sz="3200" dirty="0" smtClean="0"/>
              <a:t>分享</a:t>
            </a:r>
            <a:endParaRPr lang="zh-CN" altLang="en-US" sz="3200" dirty="0"/>
          </a:p>
        </p:txBody>
      </p:sp>
      <p:sp>
        <p:nvSpPr>
          <p:cNvPr id="3" name="副标题 2"/>
          <p:cNvSpPr>
            <a:spLocks noGrp="1"/>
          </p:cNvSpPr>
          <p:nvPr>
            <p:ph type="subTitle" idx="1"/>
          </p:nvPr>
        </p:nvSpPr>
        <p:spPr>
          <a:xfrm>
            <a:off x="1415080" y="3616079"/>
            <a:ext cx="9144000" cy="1655762"/>
          </a:xfrm>
        </p:spPr>
        <p:txBody>
          <a:bodyPr/>
          <a:lstStyle/>
          <a:p>
            <a:r>
              <a:rPr lang="zh-CN" altLang="en-US" dirty="0"/>
              <a:t>李青</a:t>
            </a:r>
            <a:r>
              <a:rPr lang="zh-CN" altLang="en-US" dirty="0" smtClean="0"/>
              <a:t>江</a:t>
            </a:r>
            <a:endParaRPr lang="en-US" altLang="zh-CN" dirty="0" smtClean="0"/>
          </a:p>
          <a:p>
            <a:r>
              <a:rPr lang="en-US" altLang="zh-CN" dirty="0" smtClean="0"/>
              <a:t>2017-09-21</a:t>
            </a:r>
            <a:endParaRPr lang="zh-CN" altLang="en-US" dirty="0"/>
          </a:p>
        </p:txBody>
      </p:sp>
    </p:spTree>
    <p:extLst>
      <p:ext uri="{BB962C8B-B14F-4D97-AF65-F5344CB8AC3E}">
        <p14:creationId xmlns:p14="http://schemas.microsoft.com/office/powerpoint/2010/main" val="2901118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MongoDB mapReduce</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721" y="1927348"/>
            <a:ext cx="39147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496" y="1927348"/>
            <a:ext cx="60483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8625254" y="5423023"/>
            <a:ext cx="2584938" cy="94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hlinkClick r:id="rId4" action="ppaction://hlinkfile"/>
              </a:rPr>
              <a:t>mapReduce</a:t>
            </a:r>
            <a:endParaRPr lang="zh-CN" altLang="en-US" dirty="0"/>
          </a:p>
        </p:txBody>
      </p:sp>
    </p:spTree>
    <p:extLst>
      <p:ext uri="{BB962C8B-B14F-4D97-AF65-F5344CB8AC3E}">
        <p14:creationId xmlns:p14="http://schemas.microsoft.com/office/powerpoint/2010/main" val="118717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MongoDB </a:t>
            </a:r>
            <a:r>
              <a:rPr lang="zh-CN" altLang="en-US" dirty="0" smtClean="0"/>
              <a:t>副本集</a:t>
            </a:r>
            <a:endParaRPr lang="zh-CN" altLang="en-US" dirty="0"/>
          </a:p>
        </p:txBody>
      </p:sp>
      <p:sp>
        <p:nvSpPr>
          <p:cNvPr id="3" name="内容占位符 2"/>
          <p:cNvSpPr>
            <a:spLocks noGrp="1"/>
          </p:cNvSpPr>
          <p:nvPr>
            <p:ph idx="1"/>
          </p:nvPr>
        </p:nvSpPr>
        <p:spPr>
          <a:xfrm>
            <a:off x="838200" y="1825625"/>
            <a:ext cx="5017477" cy="4351338"/>
          </a:xfrm>
        </p:spPr>
        <p:txBody>
          <a:bodyPr/>
          <a:lstStyle/>
          <a:p>
            <a:r>
              <a:rPr lang="en-US" altLang="zh-CN" b="1" dirty="0" err="1"/>
              <a:t>mongodb</a:t>
            </a:r>
            <a:r>
              <a:rPr lang="zh-CN" altLang="en-US" b="1" dirty="0"/>
              <a:t>单实例。这种配置只适合简易开发时使用，生产使用不行，因为单节点挂掉整个数据业务全挂</a:t>
            </a:r>
            <a:endParaRPr lang="zh-CN" altLang="en-US" dirty="0"/>
          </a:p>
          <a:p>
            <a:r>
              <a:rPr lang="zh-CN" altLang="en-US" b="1" dirty="0"/>
              <a:t>主从模式：采用主从复制，主节点挂掉后，从节点可以接替主节点，继续服务。所以这种模式的服务比单节点服务要好很多</a:t>
            </a:r>
            <a:endParaRPr lang="zh-CN" altLang="en-US" dirty="0"/>
          </a:p>
          <a:p>
            <a:endParaRPr lang="zh-CN" altLang="en-US" dirty="0"/>
          </a:p>
        </p:txBody>
      </p:sp>
      <p:sp>
        <p:nvSpPr>
          <p:cNvPr id="4" name="椭圆 3"/>
          <p:cNvSpPr/>
          <p:nvPr/>
        </p:nvSpPr>
        <p:spPr>
          <a:xfrm>
            <a:off x="8994531" y="5222631"/>
            <a:ext cx="2681654" cy="1160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hlinkClick r:id="rId2" action="ppaction://hlinkfile"/>
              </a:rPr>
              <a:t>Mongodb </a:t>
            </a:r>
            <a:r>
              <a:rPr lang="zh-CN" altLang="en-US" dirty="0" smtClean="0">
                <a:hlinkClick r:id="rId2" action="ppaction://hlinkfile"/>
              </a:rPr>
              <a:t>副本集</a:t>
            </a:r>
            <a:endParaRPr lang="zh-CN" altLang="en-US" dirty="0"/>
          </a:p>
        </p:txBody>
      </p:sp>
      <p:sp>
        <p:nvSpPr>
          <p:cNvPr id="5" name="TextBox 4"/>
          <p:cNvSpPr txBox="1"/>
          <p:nvPr/>
        </p:nvSpPr>
        <p:spPr>
          <a:xfrm>
            <a:off x="6005146" y="1815103"/>
            <a:ext cx="6031523" cy="3416320"/>
          </a:xfrm>
          <a:prstGeom prst="rect">
            <a:avLst/>
          </a:prstGeom>
          <a:noFill/>
        </p:spPr>
        <p:txBody>
          <a:bodyPr wrap="square" rtlCol="0">
            <a:spAutoFit/>
          </a:bodyPr>
          <a:lstStyle/>
          <a:p>
            <a:r>
              <a:rPr lang="zh-CN" altLang="en-US" b="1" dirty="0"/>
              <a:t>优点：</a:t>
            </a:r>
            <a:endParaRPr lang="zh-CN" altLang="en-US" dirty="0"/>
          </a:p>
          <a:p>
            <a:r>
              <a:rPr lang="zh-CN" altLang="en-US" b="1" dirty="0"/>
              <a:t>读写分离</a:t>
            </a:r>
            <a:r>
              <a:rPr lang="en-US" altLang="zh-CN" b="1" dirty="0"/>
              <a:t>: </a:t>
            </a:r>
            <a:r>
              <a:rPr lang="zh-CN" altLang="en-US" b="1" dirty="0"/>
              <a:t>写操作走主节点，从节点同步主节点数据，读操作走从节点。</a:t>
            </a:r>
            <a:endParaRPr lang="zh-CN" altLang="en-US" dirty="0"/>
          </a:p>
          <a:p>
            <a:r>
              <a:rPr lang="zh-CN" altLang="en-US" b="1" dirty="0"/>
              <a:t>可靠性：主节点挂掉后，从节点可以接替主节点，继续</a:t>
            </a:r>
            <a:r>
              <a:rPr lang="zh-CN" altLang="en-US" b="1" dirty="0" smtClean="0"/>
              <a:t>服务</a:t>
            </a:r>
            <a:endParaRPr lang="zh-CN" altLang="en-US" dirty="0"/>
          </a:p>
          <a:p>
            <a:r>
              <a:rPr lang="zh-CN" altLang="en-US" b="1" dirty="0"/>
              <a:t>不足：</a:t>
            </a:r>
            <a:endParaRPr lang="zh-CN" altLang="en-US" dirty="0"/>
          </a:p>
          <a:p>
            <a:r>
              <a:rPr lang="zh-CN" altLang="en-US" b="1" dirty="0"/>
              <a:t>主节点挂掉后，从节点不能自动切换到主节点，需要手动切换。</a:t>
            </a:r>
            <a:endParaRPr lang="zh-CN" altLang="en-US" dirty="0"/>
          </a:p>
          <a:p>
            <a:r>
              <a:rPr lang="zh-CN" altLang="en-US" b="1" dirty="0"/>
              <a:t>所有写压力都落在一个</a:t>
            </a:r>
            <a:r>
              <a:rPr lang="en-US" altLang="zh-CN" b="1" dirty="0"/>
              <a:t>master</a:t>
            </a:r>
            <a:r>
              <a:rPr lang="zh-CN" altLang="en-US" b="1" dirty="0"/>
              <a:t>上，压力过大。</a:t>
            </a:r>
            <a:endParaRPr lang="zh-CN" altLang="en-US" dirty="0"/>
          </a:p>
          <a:p>
            <a:r>
              <a:rPr lang="zh-CN" altLang="en-US" b="1" dirty="0"/>
              <a:t>从节点每个上面的数据都是对主节点的全量拷贝，从节点压力过大</a:t>
            </a:r>
            <a:endParaRPr lang="zh-CN" altLang="en-US" dirty="0"/>
          </a:p>
          <a:p>
            <a:r>
              <a:rPr lang="zh-CN" altLang="en-US" b="1" dirty="0"/>
              <a:t>可扩展性不强</a:t>
            </a:r>
            <a:endParaRPr lang="zh-CN" altLang="en-US" dirty="0">
              <a:effectLst/>
            </a:endParaRPr>
          </a:p>
        </p:txBody>
      </p:sp>
    </p:spTree>
    <p:extLst>
      <p:ext uri="{BB962C8B-B14F-4D97-AF65-F5344CB8AC3E}">
        <p14:creationId xmlns:p14="http://schemas.microsoft.com/office/powerpoint/2010/main" val="3512682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MongoDB </a:t>
            </a:r>
            <a:r>
              <a:rPr lang="zh-CN" altLang="en-US" dirty="0" smtClean="0"/>
              <a:t>分片</a:t>
            </a:r>
            <a:r>
              <a:rPr lang="en-US" altLang="zh-CN" dirty="0" smtClean="0"/>
              <a:t>+</a:t>
            </a:r>
            <a:r>
              <a:rPr lang="zh-CN" altLang="en-US" dirty="0" smtClean="0"/>
              <a:t>副本集</a:t>
            </a:r>
            <a:endParaRPr lang="zh-CN" altLang="en-US" dirty="0"/>
          </a:p>
        </p:txBody>
      </p:sp>
      <p:sp>
        <p:nvSpPr>
          <p:cNvPr id="4" name="椭圆 3"/>
          <p:cNvSpPr/>
          <p:nvPr/>
        </p:nvSpPr>
        <p:spPr>
          <a:xfrm>
            <a:off x="8581293" y="4536830"/>
            <a:ext cx="2286000" cy="11342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2" action="ppaction://hlinkfile"/>
              </a:rPr>
              <a:t>分片</a:t>
            </a:r>
            <a:r>
              <a:rPr lang="en-US" altLang="zh-CN" dirty="0" smtClean="0">
                <a:hlinkClick r:id="rId2" action="ppaction://hlinkfile"/>
              </a:rPr>
              <a:t>+</a:t>
            </a:r>
            <a:r>
              <a:rPr lang="zh-CN" altLang="en-US" dirty="0" smtClean="0">
                <a:hlinkClick r:id="rId2" action="ppaction://hlinkfile"/>
              </a:rPr>
              <a:t>副本集</a:t>
            </a:r>
            <a:endParaRPr lang="zh-CN" altLang="en-US" dirty="0"/>
          </a:p>
        </p:txBody>
      </p:sp>
    </p:spTree>
    <p:extLst>
      <p:ext uri="{BB962C8B-B14F-4D97-AF65-F5344CB8AC3E}">
        <p14:creationId xmlns:p14="http://schemas.microsoft.com/office/powerpoint/2010/main" val="376033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95113" y="2413420"/>
            <a:ext cx="4260864" cy="1323439"/>
          </a:xfrm>
          <a:prstGeom prst="rect">
            <a:avLst/>
          </a:prstGeom>
          <a:noFill/>
        </p:spPr>
        <p:txBody>
          <a:bodyPr wrap="square" lIns="91440" tIns="45720" rIns="91440" bIns="45720">
            <a:spAutoFit/>
          </a:bodyPr>
          <a:lstStyle/>
          <a:p>
            <a:pPr algn="ctr"/>
            <a:r>
              <a:rPr lang="en-US" altLang="zh-CN" sz="8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endParaRPr lang="zh-CN" altLang="en-US"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90254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dirty="0" smtClean="0"/>
              <a:t>MongoDB </a:t>
            </a:r>
            <a:r>
              <a:rPr lang="zh-CN" altLang="en-US" dirty="0" smtClean="0"/>
              <a:t>介绍</a:t>
            </a:r>
            <a:endParaRPr lang="en-US" altLang="zh-CN" dirty="0" smtClean="0"/>
          </a:p>
          <a:p>
            <a:r>
              <a:rPr lang="en-US" altLang="zh-CN" dirty="0" err="1" smtClean="0"/>
              <a:t>MongoDB</a:t>
            </a:r>
            <a:r>
              <a:rPr lang="en-US" altLang="zh-CN" dirty="0" smtClean="0"/>
              <a:t> </a:t>
            </a:r>
            <a:r>
              <a:rPr lang="zh-CN" altLang="en-US" dirty="0" smtClean="0"/>
              <a:t>安装</a:t>
            </a:r>
            <a:endParaRPr lang="en-US" altLang="zh-CN" dirty="0" smtClean="0"/>
          </a:p>
          <a:p>
            <a:r>
              <a:rPr lang="en-US" altLang="zh-CN" dirty="0" smtClean="0"/>
              <a:t>MongoDB </a:t>
            </a:r>
            <a:r>
              <a:rPr lang="zh-CN" altLang="en-US" dirty="0" smtClean="0"/>
              <a:t>命令</a:t>
            </a:r>
            <a:endParaRPr lang="en-US" altLang="zh-CN" dirty="0" smtClean="0"/>
          </a:p>
          <a:p>
            <a:r>
              <a:rPr lang="en-US" altLang="zh-CN" dirty="0" smtClean="0"/>
              <a:t>MongoDB </a:t>
            </a:r>
            <a:r>
              <a:rPr lang="zh-CN" altLang="en-US" dirty="0" smtClean="0"/>
              <a:t>索引</a:t>
            </a:r>
            <a:endParaRPr lang="en-US" altLang="zh-CN" dirty="0" smtClean="0"/>
          </a:p>
          <a:p>
            <a:r>
              <a:rPr lang="en-US" altLang="zh-CN" dirty="0" smtClean="0"/>
              <a:t>MongoDB </a:t>
            </a:r>
            <a:r>
              <a:rPr lang="zh-CN" altLang="en-US" dirty="0" smtClean="0"/>
              <a:t>查询性能分析</a:t>
            </a:r>
            <a:endParaRPr lang="en-US" altLang="zh-CN" dirty="0" smtClean="0"/>
          </a:p>
          <a:p>
            <a:r>
              <a:rPr lang="en-US" altLang="zh-CN" dirty="0" smtClean="0"/>
              <a:t>MongoDB aggregate </a:t>
            </a:r>
            <a:r>
              <a:rPr lang="zh-CN" altLang="en-US" dirty="0" smtClean="0"/>
              <a:t>和</a:t>
            </a:r>
            <a:r>
              <a:rPr lang="en-US" altLang="zh-CN" dirty="0" smtClean="0"/>
              <a:t>mapReduce </a:t>
            </a:r>
            <a:r>
              <a:rPr lang="zh-CN" altLang="en-US" dirty="0" smtClean="0"/>
              <a:t>的使用</a:t>
            </a:r>
            <a:endParaRPr lang="en-US" altLang="zh-CN" dirty="0" smtClean="0"/>
          </a:p>
          <a:p>
            <a:r>
              <a:rPr lang="en-US" altLang="zh-CN" dirty="0" smtClean="0"/>
              <a:t>MongoDB </a:t>
            </a:r>
            <a:r>
              <a:rPr lang="zh-CN" altLang="en-US" dirty="0" smtClean="0"/>
              <a:t>副本集 和 分片</a:t>
            </a:r>
            <a:endParaRPr lang="en-US" altLang="zh-CN" dirty="0" smtClean="0"/>
          </a:p>
          <a:p>
            <a:endParaRPr lang="en-US" altLang="zh-CN" dirty="0" smtClean="0"/>
          </a:p>
        </p:txBody>
      </p:sp>
    </p:spTree>
    <p:extLst>
      <p:ext uri="{BB962C8B-B14F-4D97-AF65-F5344CB8AC3E}">
        <p14:creationId xmlns:p14="http://schemas.microsoft.com/office/powerpoint/2010/main" val="1598219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MongoDB </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MongoDB</a:t>
            </a:r>
            <a:r>
              <a:rPr lang="en-US" altLang="zh-CN" baseline="30000" dirty="0"/>
              <a:t> </a:t>
            </a:r>
            <a:r>
              <a:rPr lang="zh-CN" altLang="en-US" dirty="0" smtClean="0"/>
              <a:t>是</a:t>
            </a:r>
            <a:r>
              <a:rPr lang="zh-CN" altLang="en-US" dirty="0"/>
              <a:t>一个基于分布式文件存储的数据库。由</a:t>
            </a:r>
            <a:r>
              <a:rPr lang="en-US" altLang="zh-CN" dirty="0"/>
              <a:t>C++</a:t>
            </a:r>
            <a:r>
              <a:rPr lang="zh-CN" altLang="en-US" dirty="0"/>
              <a:t>语言编写。旨在为</a:t>
            </a:r>
            <a:r>
              <a:rPr lang="en-US" altLang="zh-CN" dirty="0" smtClean="0"/>
              <a:t>WEB</a:t>
            </a:r>
            <a:r>
              <a:rPr lang="zh-CN" altLang="en-US" dirty="0"/>
              <a:t>应用提供可扩展的高性能数据存储解决方案</a:t>
            </a:r>
            <a:r>
              <a:rPr lang="zh-CN" altLang="en-US" dirty="0" smtClean="0"/>
              <a:t>。</a:t>
            </a:r>
            <a:endParaRPr lang="en-US" altLang="zh-CN" dirty="0" smtClean="0"/>
          </a:p>
          <a:p>
            <a:r>
              <a:rPr lang="en-US" altLang="zh-CN" dirty="0"/>
              <a:t>MongoDB</a:t>
            </a:r>
            <a:r>
              <a:rPr lang="en-US" altLang="zh-CN" baseline="30000" dirty="0"/>
              <a:t>[2]</a:t>
            </a:r>
            <a:r>
              <a:rPr lang="zh-CN" altLang="en-US" dirty="0"/>
              <a:t>  是一个介于关系数据库和非关系数据库之间的产品，是非关系数据库当中功能最丰富，最像关系数据库的。他支持的数据结构非常松散，是类似</a:t>
            </a:r>
            <a:r>
              <a:rPr lang="en-US" altLang="zh-CN" dirty="0"/>
              <a:t>json</a:t>
            </a:r>
            <a:r>
              <a:rPr lang="zh-CN" altLang="en-US" dirty="0"/>
              <a:t>的</a:t>
            </a:r>
            <a:r>
              <a:rPr lang="en-US" altLang="zh-CN" dirty="0"/>
              <a:t>bson</a:t>
            </a:r>
            <a:r>
              <a:rPr lang="zh-CN" altLang="en-US" dirty="0"/>
              <a:t>格式，因此可以存储比较复杂的数据类型。</a:t>
            </a:r>
            <a:r>
              <a:rPr lang="en-US" altLang="zh-CN" dirty="0"/>
              <a:t>Mongo</a:t>
            </a:r>
            <a:r>
              <a:rPr lang="zh-CN" altLang="en-US" dirty="0"/>
              <a:t>最大的特点是他支持的查询语言非常强大，其语法有点类似于面向对象的查询语言，几乎可以实现类似关系数据库单表查询的绝大部分功能，而且还支持对数据建立索引。</a:t>
            </a:r>
          </a:p>
        </p:txBody>
      </p:sp>
    </p:spTree>
    <p:extLst>
      <p:ext uri="{BB962C8B-B14F-4D97-AF65-F5344CB8AC3E}">
        <p14:creationId xmlns:p14="http://schemas.microsoft.com/office/powerpoint/2010/main" val="1154957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a:t>
            </a:r>
          </a:p>
        </p:txBody>
      </p:sp>
      <p:sp>
        <p:nvSpPr>
          <p:cNvPr id="3" name="内容占位符 2"/>
          <p:cNvSpPr>
            <a:spLocks noGrp="1"/>
          </p:cNvSpPr>
          <p:nvPr>
            <p:ph idx="1"/>
          </p:nvPr>
        </p:nvSpPr>
        <p:spPr/>
        <p:txBody>
          <a:bodyPr/>
          <a:lstStyle/>
          <a:p>
            <a:r>
              <a:rPr lang="zh-CN" altLang="en-US" dirty="0"/>
              <a:t>面向集合存储，易存储对象类型的</a:t>
            </a:r>
            <a:r>
              <a:rPr lang="zh-CN" altLang="en-US" dirty="0" smtClean="0"/>
              <a:t>数据</a:t>
            </a:r>
            <a:endParaRPr lang="en-US" altLang="zh-CN" dirty="0" smtClean="0"/>
          </a:p>
          <a:p>
            <a:r>
              <a:rPr lang="zh-CN" altLang="en-US" dirty="0"/>
              <a:t>模式</a:t>
            </a:r>
            <a:r>
              <a:rPr lang="zh-CN" altLang="en-US" dirty="0" smtClean="0"/>
              <a:t>自由</a:t>
            </a:r>
            <a:endParaRPr lang="en-US" altLang="zh-CN" dirty="0" smtClean="0"/>
          </a:p>
          <a:p>
            <a:r>
              <a:rPr lang="zh-CN" altLang="en-US" dirty="0"/>
              <a:t>支持</a:t>
            </a:r>
            <a:r>
              <a:rPr lang="zh-CN" altLang="en-US" dirty="0" smtClean="0"/>
              <a:t>动态查询</a:t>
            </a:r>
            <a:endParaRPr lang="en-US" altLang="zh-CN" dirty="0" smtClean="0"/>
          </a:p>
          <a:p>
            <a:r>
              <a:rPr lang="zh-CN" altLang="en-US" dirty="0"/>
              <a:t>支持完全索引，包含内部</a:t>
            </a:r>
            <a:r>
              <a:rPr lang="zh-CN" altLang="en-US" dirty="0" smtClean="0"/>
              <a:t>对象</a:t>
            </a:r>
            <a:endParaRPr lang="en-US" altLang="zh-CN" dirty="0" smtClean="0"/>
          </a:p>
          <a:p>
            <a:r>
              <a:rPr lang="zh-CN" altLang="en-US" dirty="0"/>
              <a:t>支持复制和故障</a:t>
            </a:r>
            <a:r>
              <a:rPr lang="zh-CN" altLang="en-US" dirty="0" smtClean="0"/>
              <a:t>恢复</a:t>
            </a:r>
            <a:endParaRPr lang="en-US" altLang="zh-CN" dirty="0" smtClean="0"/>
          </a:p>
          <a:p>
            <a:r>
              <a:rPr lang="zh-CN" altLang="en-US" dirty="0"/>
              <a:t>使用高效的二进制数据存储，包括大型对象（如视频等</a:t>
            </a:r>
            <a:r>
              <a:rPr lang="zh-CN" altLang="en-US" dirty="0" smtClean="0"/>
              <a:t>）</a:t>
            </a:r>
            <a:endParaRPr lang="en-US" altLang="zh-CN" dirty="0" smtClean="0"/>
          </a:p>
          <a:p>
            <a:r>
              <a:rPr lang="zh-CN" altLang="en-US" dirty="0"/>
              <a:t>文件存储格式为</a:t>
            </a:r>
            <a:r>
              <a:rPr lang="en-US" altLang="zh-CN" dirty="0"/>
              <a:t>BSON</a:t>
            </a:r>
            <a:r>
              <a:rPr lang="zh-CN" altLang="en-US" dirty="0"/>
              <a:t>（一种</a:t>
            </a:r>
            <a:r>
              <a:rPr lang="en-US" altLang="zh-CN" dirty="0"/>
              <a:t>JSON</a:t>
            </a:r>
            <a:r>
              <a:rPr lang="zh-CN" altLang="en-US" dirty="0"/>
              <a:t>的扩展</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3237944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BSON </a:t>
            </a:r>
            <a:r>
              <a:rPr lang="zh-CN" altLang="en-US" dirty="0" smtClean="0"/>
              <a:t>介绍</a:t>
            </a:r>
            <a:endParaRPr lang="zh-CN" altLang="en-US" dirty="0"/>
          </a:p>
        </p:txBody>
      </p:sp>
      <p:sp>
        <p:nvSpPr>
          <p:cNvPr id="3" name="内容占位符 2"/>
          <p:cNvSpPr>
            <a:spLocks noGrp="1"/>
          </p:cNvSpPr>
          <p:nvPr>
            <p:ph idx="1"/>
          </p:nvPr>
        </p:nvSpPr>
        <p:spPr/>
        <p:txBody>
          <a:bodyPr/>
          <a:lstStyle/>
          <a:p>
            <a:r>
              <a:rPr lang="en-US" altLang="zh-CN" dirty="0"/>
              <a:t>MongoDB</a:t>
            </a:r>
            <a:r>
              <a:rPr lang="zh-CN" altLang="en-US" dirty="0"/>
              <a:t>利用</a:t>
            </a:r>
            <a:r>
              <a:rPr lang="en-US" altLang="zh-CN" dirty="0"/>
              <a:t>BSON</a:t>
            </a:r>
            <a:r>
              <a:rPr lang="zh-CN" altLang="en-US" dirty="0"/>
              <a:t>格式存储数据和传输数据</a:t>
            </a:r>
          </a:p>
          <a:p>
            <a:r>
              <a:rPr lang="en-US" altLang="zh-CN" dirty="0"/>
              <a:t>BSON</a:t>
            </a:r>
            <a:r>
              <a:rPr lang="zh-CN" altLang="en-US" dirty="0"/>
              <a:t>（</a:t>
            </a:r>
            <a:r>
              <a:rPr lang="en-US" altLang="zh-CN" dirty="0"/>
              <a:t>Binary Serialized Document Format</a:t>
            </a:r>
            <a:r>
              <a:rPr lang="zh-CN" altLang="en-US" dirty="0"/>
              <a:t>）是一种类</a:t>
            </a:r>
            <a:r>
              <a:rPr lang="en-US" altLang="zh-CN" dirty="0"/>
              <a:t>JSON</a:t>
            </a:r>
            <a:r>
              <a:rPr lang="zh-CN" altLang="en-US" dirty="0"/>
              <a:t>的二进制形式的存储格式，简称</a:t>
            </a:r>
            <a:r>
              <a:rPr lang="en-US" altLang="zh-CN" dirty="0"/>
              <a:t>Binary JSON</a:t>
            </a:r>
            <a:r>
              <a:rPr lang="zh-CN" altLang="en-US" dirty="0"/>
              <a:t>。它和</a:t>
            </a:r>
            <a:r>
              <a:rPr lang="en-US" altLang="zh-CN" dirty="0"/>
              <a:t>JSON</a:t>
            </a:r>
            <a:r>
              <a:rPr lang="zh-CN" altLang="en-US" dirty="0"/>
              <a:t>一样，支持内嵌的文档对象和数组对象，但是</a:t>
            </a:r>
            <a:r>
              <a:rPr lang="en-US" altLang="zh-CN" dirty="0"/>
              <a:t>BSON</a:t>
            </a:r>
            <a:r>
              <a:rPr lang="zh-CN" altLang="en-US" dirty="0"/>
              <a:t>有</a:t>
            </a:r>
            <a:r>
              <a:rPr lang="en-US" altLang="zh-CN" dirty="0"/>
              <a:t>JSON</a:t>
            </a:r>
            <a:r>
              <a:rPr lang="zh-CN" altLang="en-US" dirty="0"/>
              <a:t>没有的一些数据类型，如</a:t>
            </a:r>
            <a:r>
              <a:rPr lang="en-US" altLang="zh-CN" dirty="0"/>
              <a:t>Date</a:t>
            </a:r>
            <a:r>
              <a:rPr lang="zh-CN" altLang="en-US" dirty="0"/>
              <a:t>和</a:t>
            </a:r>
            <a:r>
              <a:rPr lang="en-US" altLang="zh-CN" dirty="0" err="1"/>
              <a:t>BinData</a:t>
            </a:r>
            <a:r>
              <a:rPr lang="zh-CN" altLang="en-US" dirty="0"/>
              <a:t>类型。它支持下面数据类型。每个数据类型对应一个数字，在</a:t>
            </a:r>
            <a:r>
              <a:rPr lang="en-US" altLang="zh-CN" dirty="0"/>
              <a:t>MongoDB</a:t>
            </a:r>
            <a:r>
              <a:rPr lang="zh-CN" altLang="en-US" dirty="0"/>
              <a:t>中可以使用</a:t>
            </a:r>
            <a:r>
              <a:rPr lang="en-US" altLang="zh-CN" dirty="0"/>
              <a:t>$type</a:t>
            </a:r>
            <a:r>
              <a:rPr lang="zh-CN" altLang="en-US" dirty="0"/>
              <a:t>操作符查看相应的文档的</a:t>
            </a:r>
            <a:r>
              <a:rPr lang="en-US" altLang="zh-CN" dirty="0"/>
              <a:t>BSON</a:t>
            </a:r>
            <a:r>
              <a:rPr lang="zh-CN" altLang="en-US" dirty="0"/>
              <a:t>类型</a:t>
            </a:r>
          </a:p>
        </p:txBody>
      </p:sp>
      <p:sp>
        <p:nvSpPr>
          <p:cNvPr id="5" name="椭圆 4"/>
          <p:cNvSpPr/>
          <p:nvPr/>
        </p:nvSpPr>
        <p:spPr>
          <a:xfrm>
            <a:off x="8748215" y="5308980"/>
            <a:ext cx="3057098" cy="1310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hlinkClick r:id="rId2" action="ppaction://hlinkfile"/>
              </a:rPr>
              <a:t>BSON </a:t>
            </a:r>
            <a:r>
              <a:rPr lang="zh-CN" altLang="en-US" dirty="0" smtClean="0">
                <a:hlinkClick r:id="rId2" action="ppaction://hlinkfile"/>
              </a:rPr>
              <a:t>介绍</a:t>
            </a:r>
            <a:endParaRPr lang="zh-CN" altLang="en-US" dirty="0"/>
          </a:p>
        </p:txBody>
      </p:sp>
    </p:spTree>
    <p:extLst>
      <p:ext uri="{BB962C8B-B14F-4D97-AF65-F5344CB8AC3E}">
        <p14:creationId xmlns:p14="http://schemas.microsoft.com/office/powerpoint/2010/main" val="1086732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925"/>
            <a:ext cx="10515600" cy="714375"/>
          </a:xfrm>
        </p:spPr>
        <p:txBody>
          <a:bodyPr/>
          <a:lstStyle/>
          <a:p>
            <a:r>
              <a:rPr lang="en-US" altLang="zh-CN" dirty="0" smtClean="0"/>
              <a:t>MongoDB </a:t>
            </a:r>
            <a:r>
              <a:rPr lang="zh-CN" altLang="en-US" dirty="0" smtClean="0"/>
              <a:t>安装</a:t>
            </a:r>
            <a:endParaRPr lang="zh-CN" altLang="en-US" dirty="0"/>
          </a:p>
        </p:txBody>
      </p:sp>
      <p:sp>
        <p:nvSpPr>
          <p:cNvPr id="4" name="Rectangle 1"/>
          <p:cNvSpPr>
            <a:spLocks noGrp="1" noChangeArrowheads="1"/>
          </p:cNvSpPr>
          <p:nvPr>
            <p:ph idx="1"/>
          </p:nvPr>
        </p:nvSpPr>
        <p:spPr bwMode="auto">
          <a:xfrm>
            <a:off x="838200" y="1800693"/>
            <a:ext cx="5232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4923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rPr>
              <a:t>1. </a:t>
            </a:r>
            <a:r>
              <a:rPr kumimoji="0" lang="zh-CN" sz="2000" b="1" i="0" u="none" strike="noStrike" cap="none" normalizeH="0" baseline="0" dirty="0" smtClean="0">
                <a:ln>
                  <a:noFill/>
                </a:ln>
                <a:solidFill>
                  <a:schemeClr val="tx1"/>
                </a:solidFill>
                <a:effectLst/>
              </a:rPr>
              <a:t>下载</a:t>
            </a:r>
            <a:r>
              <a:rPr kumimoji="0" lang="zh-CN" altLang="zh-CN" sz="2000" b="1" i="0" u="none" strike="noStrike" cap="none" normalizeH="0" baseline="0" dirty="0" smtClean="0">
                <a:ln>
                  <a:noFill/>
                </a:ln>
                <a:solidFill>
                  <a:schemeClr val="tx1"/>
                </a:solidFill>
                <a:effectLst/>
              </a:rPr>
              <a:t>mongodb</a:t>
            </a: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curl </a:t>
            </a:r>
            <a:r>
              <a:rPr kumimoji="0" lang="zh-CN" altLang="zh-CN" sz="20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O </a:t>
            </a:r>
            <a:r>
              <a:rPr kumimoji="0" lang="zh-CN" altLang="zh-CN" sz="2000" b="0" i="0" u="none" strike="noStrike" cap="none" normalizeH="0" baseline="0" dirty="0" smtClean="0">
                <a:ln>
                  <a:noFill/>
                </a:ln>
                <a:solidFill>
                  <a:srgbClr val="393939"/>
                </a:solidFill>
                <a:effectLst/>
                <a:latin typeface="Courier New" panose="02070309020205020404" pitchFamily="49" charset="0"/>
                <a:cs typeface="Courier New" panose="02070309020205020404" pitchFamily="49" charset="0"/>
              </a:rPr>
              <a:t>https://fastdl.mongodb.org/linux/mongodb-linux-x86_64-3.4.7.tgz</a:t>
            </a:r>
            <a:endParaRPr kumimoji="0" lang="zh-CN" altLang="zh-CN" sz="2000" b="0" i="0" u="none" strike="noStrike" cap="none" normalizeH="0" baseline="0" dirty="0" smtClean="0">
              <a:ln>
                <a:noFill/>
              </a:ln>
              <a:solidFill>
                <a:schemeClr val="tx1"/>
              </a:solidFill>
              <a:effectLst/>
            </a:endParaRP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393939"/>
                </a:solidFill>
                <a:effectLst/>
                <a:latin typeface="Courier New" panose="02070309020205020404" pitchFamily="49" charset="0"/>
                <a:cs typeface="Courier New" panose="02070309020205020404" pitchFamily="49" charset="0"/>
              </a:rPr>
              <a:t>2. </a:t>
            </a:r>
            <a:r>
              <a:rPr kumimoji="0" lang="zh-CN" sz="2000" b="1" i="0" u="none" strike="noStrike" cap="none" normalizeH="0" baseline="0" dirty="0" smtClean="0">
                <a:ln>
                  <a:noFill/>
                </a:ln>
                <a:solidFill>
                  <a:srgbClr val="393939"/>
                </a:solidFill>
                <a:effectLst/>
                <a:latin typeface="Courier New" panose="02070309020205020404" pitchFamily="49" charset="0"/>
                <a:cs typeface="Courier New" panose="02070309020205020404" pitchFamily="49" charset="0"/>
              </a:rPr>
              <a:t>解压</a:t>
            </a:r>
            <a:endParaRPr kumimoji="0" lang="zh-CN" sz="2000" b="1" i="0" u="none" strike="noStrike" cap="none" normalizeH="0" baseline="0" dirty="0" smtClean="0">
              <a:ln>
                <a:noFill/>
              </a:ln>
              <a:solidFill>
                <a:schemeClr val="tx1"/>
              </a:solidFill>
              <a:effectLst/>
            </a:endParaRP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93939"/>
                </a:solidFill>
                <a:effectLst/>
                <a:latin typeface="Courier New" panose="02070309020205020404" pitchFamily="49" charset="0"/>
                <a:cs typeface="Courier New" panose="02070309020205020404" pitchFamily="49" charset="0"/>
              </a:rPr>
              <a:t>tar -zxvf mongodb-linux-x86_64-3.4.7.tgz</a:t>
            </a:r>
            <a:endParaRPr kumimoji="0" lang="zh-CN" altLang="zh-CN" sz="2000" b="0" i="0" u="none" strike="noStrike" cap="none" normalizeH="0" baseline="0" dirty="0" smtClean="0">
              <a:ln>
                <a:noFill/>
              </a:ln>
              <a:solidFill>
                <a:schemeClr val="tx1"/>
              </a:solidFill>
              <a:effectLst/>
            </a:endParaRP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393939"/>
                </a:solidFill>
                <a:effectLst/>
                <a:latin typeface="Courier New" panose="02070309020205020404" pitchFamily="49" charset="0"/>
                <a:cs typeface="Courier New" panose="02070309020205020404" pitchFamily="49" charset="0"/>
              </a:rPr>
              <a:t>3.</a:t>
            </a:r>
            <a:r>
              <a:rPr kumimoji="0" lang="zh-CN" sz="2000" b="1" i="0" u="none" strike="noStrike" cap="none" normalizeH="0" baseline="0" dirty="0" smtClean="0">
                <a:ln>
                  <a:noFill/>
                </a:ln>
                <a:solidFill>
                  <a:srgbClr val="393939"/>
                </a:solidFill>
                <a:effectLst/>
                <a:latin typeface="Courier New" panose="02070309020205020404" pitchFamily="49" charset="0"/>
                <a:cs typeface="Courier New" panose="02070309020205020404" pitchFamily="49" charset="0"/>
              </a:rPr>
              <a:t>移动到指定目录</a:t>
            </a:r>
            <a:endParaRPr kumimoji="0" lang="zh-CN" sz="2000" b="1" i="0" u="none" strike="noStrike" cap="none" normalizeH="0" baseline="0" dirty="0" smtClean="0">
              <a:ln>
                <a:noFill/>
              </a:ln>
              <a:solidFill>
                <a:schemeClr val="tx1"/>
              </a:solidFill>
              <a:effectLst/>
            </a:endParaRP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rPr>
              <a:t>mv ./mongodb-linux-x86_64-3.4.7 /usr/local/mongodb</a:t>
            </a: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393939"/>
                </a:solidFill>
                <a:effectLst/>
                <a:latin typeface="Courier New" panose="02070309020205020404" pitchFamily="49" charset="0"/>
                <a:cs typeface="Courier New" panose="02070309020205020404" pitchFamily="49" charset="0"/>
              </a:rPr>
              <a:t>4.</a:t>
            </a:r>
            <a:r>
              <a:rPr kumimoji="0" lang="zh-CN" sz="2000" b="1" i="0" u="none" strike="noStrike" cap="none" normalizeH="0" baseline="0" dirty="0" smtClean="0">
                <a:ln>
                  <a:noFill/>
                </a:ln>
                <a:solidFill>
                  <a:srgbClr val="393939"/>
                </a:solidFill>
                <a:effectLst/>
                <a:latin typeface="Courier New" panose="02070309020205020404" pitchFamily="49" charset="0"/>
                <a:cs typeface="Courier New" panose="02070309020205020404" pitchFamily="49" charset="0"/>
              </a:rPr>
              <a:t>创建数据、日志、配置文件目录</a:t>
            </a:r>
            <a:endParaRPr kumimoji="0" lang="zh-CN" sz="2000" b="1" i="0" u="none" strike="noStrike" cap="none" normalizeH="0" baseline="0" dirty="0" smtClean="0">
              <a:ln>
                <a:noFill/>
              </a:ln>
              <a:solidFill>
                <a:schemeClr val="tx1"/>
              </a:solidFill>
              <a:effectLst/>
            </a:endParaRP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rPr>
              <a:t>mkdir -p /usr/local/mongodb/data</a:t>
            </a: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rPr>
              <a:t>mkdir -p /usr/local/mongodb/logs</a:t>
            </a:r>
          </a:p>
          <a:p>
            <a:pPr marL="0" marR="0" lvl="0" indent="249238"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rPr>
              <a:t>mkdir -p /usr/local/mongodb/conf</a:t>
            </a:r>
          </a:p>
        </p:txBody>
      </p:sp>
      <p:sp>
        <p:nvSpPr>
          <p:cNvPr id="6" name="文本框 5"/>
          <p:cNvSpPr txBox="1"/>
          <p:nvPr/>
        </p:nvSpPr>
        <p:spPr>
          <a:xfrm>
            <a:off x="6642100" y="1646805"/>
            <a:ext cx="5295900" cy="4801314"/>
          </a:xfrm>
          <a:prstGeom prst="rect">
            <a:avLst/>
          </a:prstGeom>
          <a:noFill/>
        </p:spPr>
        <p:txBody>
          <a:bodyPr wrap="square" rtlCol="0">
            <a:spAutoFit/>
          </a:bodyPr>
          <a:lstStyle/>
          <a:p>
            <a:pPr lvl="0" indent="249238" eaLnBrk="0" fontAlgn="base" hangingPunct="0">
              <a:spcBef>
                <a:spcPct val="0"/>
              </a:spcBef>
              <a:spcAft>
                <a:spcPct val="0"/>
              </a:spcAft>
            </a:pPr>
            <a:r>
              <a:rPr lang="zh-CN" altLang="zh-CN" b="1" dirty="0">
                <a:solidFill>
                  <a:srgbClr val="393939"/>
                </a:solidFill>
                <a:latin typeface="Courier New" panose="02070309020205020404" pitchFamily="49" charset="0"/>
                <a:cs typeface="Courier New" panose="02070309020205020404" pitchFamily="49" charset="0"/>
              </a:rPr>
              <a:t>5</a:t>
            </a:r>
            <a:r>
              <a:rPr lang="zh-CN" altLang="zh-CN" b="1" dirty="0" smtClean="0">
                <a:solidFill>
                  <a:srgbClr val="393939"/>
                </a:solidFill>
                <a:latin typeface="Courier New" panose="02070309020205020404" pitchFamily="49" charset="0"/>
                <a:cs typeface="Courier New" panose="02070309020205020404" pitchFamily="49" charset="0"/>
              </a:rPr>
              <a:t>.创建</a:t>
            </a:r>
            <a:r>
              <a:rPr lang="zh-CN" altLang="zh-CN" b="1" dirty="0">
                <a:solidFill>
                  <a:srgbClr val="393939"/>
                </a:solidFill>
                <a:latin typeface="Courier New" panose="02070309020205020404" pitchFamily="49" charset="0"/>
                <a:cs typeface="Courier New" panose="02070309020205020404" pitchFamily="49" charset="0"/>
              </a:rPr>
              <a:t>配置文件</a:t>
            </a:r>
            <a:endParaRPr lang="zh-CN" altLang="zh-CN" b="1" dirty="0"/>
          </a:p>
          <a:p>
            <a:pPr lvl="0" indent="249238" eaLnBrk="0" fontAlgn="base" hangingPunct="0">
              <a:spcBef>
                <a:spcPct val="0"/>
              </a:spcBef>
              <a:spcAft>
                <a:spcPct val="0"/>
              </a:spcAft>
            </a:pPr>
            <a:r>
              <a:rPr lang="zh-CN" altLang="zh-CN" dirty="0"/>
              <a:t>vi /usr/local/mongodb/conf/mongod.con</a:t>
            </a:r>
          </a:p>
          <a:p>
            <a:pPr lvl="0" indent="249238" eaLnBrk="0" fontAlgn="base" hangingPunct="0">
              <a:spcBef>
                <a:spcPct val="0"/>
              </a:spcBef>
              <a:spcAft>
                <a:spcPct val="0"/>
              </a:spcAft>
            </a:pPr>
            <a:r>
              <a:rPr lang="zh-CN" altLang="zh-CN" dirty="0"/>
              <a:t>添加以下内容：</a:t>
            </a:r>
          </a:p>
          <a:p>
            <a:pPr lvl="0" indent="249238" eaLnBrk="0" fontAlgn="base" hangingPunct="0">
              <a:spcBef>
                <a:spcPct val="0"/>
              </a:spcBef>
              <a:spcAft>
                <a:spcPct val="0"/>
              </a:spcAft>
            </a:pPr>
            <a:r>
              <a:rPr lang="zh-CN" altLang="zh-CN" b="1" dirty="0"/>
              <a:t>pidfilepath = /usr/local/mongodb/logs/mongod.pid</a:t>
            </a:r>
            <a:endParaRPr lang="zh-CN" altLang="zh-CN" dirty="0"/>
          </a:p>
          <a:p>
            <a:pPr lvl="0" indent="249238" eaLnBrk="0" fontAlgn="base" hangingPunct="0">
              <a:spcBef>
                <a:spcPct val="0"/>
              </a:spcBef>
              <a:spcAft>
                <a:spcPct val="0"/>
              </a:spcAft>
            </a:pPr>
            <a:r>
              <a:rPr lang="zh-CN" altLang="zh-CN" b="1" dirty="0"/>
              <a:t>dbpath = /usr/local/mongodb/data</a:t>
            </a:r>
            <a:endParaRPr lang="zh-CN" altLang="zh-CN" dirty="0"/>
          </a:p>
          <a:p>
            <a:pPr lvl="0" indent="249238" eaLnBrk="0" fontAlgn="base" hangingPunct="0">
              <a:spcBef>
                <a:spcPct val="0"/>
              </a:spcBef>
              <a:spcAft>
                <a:spcPct val="0"/>
              </a:spcAft>
            </a:pPr>
            <a:r>
              <a:rPr lang="zh-CN" altLang="zh-CN" b="1" dirty="0"/>
              <a:t>logpath = /usr/local/mongodb/logs/mongod.log</a:t>
            </a:r>
            <a:endParaRPr lang="zh-CN" altLang="zh-CN" dirty="0"/>
          </a:p>
          <a:p>
            <a:pPr lvl="0" indent="249238" eaLnBrk="0" fontAlgn="base" hangingPunct="0">
              <a:spcBef>
                <a:spcPct val="0"/>
              </a:spcBef>
              <a:spcAft>
                <a:spcPct val="0"/>
              </a:spcAft>
            </a:pPr>
            <a:r>
              <a:rPr lang="zh-CN" altLang="zh-CN" b="1" dirty="0"/>
              <a:t>logappend = true</a:t>
            </a:r>
            <a:endParaRPr lang="zh-CN" altLang="zh-CN" dirty="0"/>
          </a:p>
          <a:p>
            <a:pPr lvl="0" indent="249238" eaLnBrk="0" fontAlgn="base" hangingPunct="0">
              <a:spcBef>
                <a:spcPct val="0"/>
              </a:spcBef>
              <a:spcAft>
                <a:spcPct val="0"/>
              </a:spcAft>
            </a:pPr>
            <a:r>
              <a:rPr lang="zh-CN" altLang="zh-CN" b="1" dirty="0"/>
              <a:t>bind_ip = 0.0.0.0</a:t>
            </a:r>
            <a:endParaRPr lang="zh-CN" altLang="zh-CN" dirty="0"/>
          </a:p>
          <a:p>
            <a:pPr lvl="0" indent="249238" eaLnBrk="0" fontAlgn="base" hangingPunct="0">
              <a:spcBef>
                <a:spcPct val="0"/>
              </a:spcBef>
              <a:spcAft>
                <a:spcPct val="0"/>
              </a:spcAft>
            </a:pPr>
            <a:r>
              <a:rPr lang="zh-CN" altLang="zh-CN" b="1" dirty="0"/>
              <a:t>port = 27017</a:t>
            </a:r>
            <a:endParaRPr lang="zh-CN" altLang="zh-CN" dirty="0"/>
          </a:p>
          <a:p>
            <a:pPr lvl="0" indent="249238" eaLnBrk="0" fontAlgn="base" hangingPunct="0">
              <a:spcBef>
                <a:spcPct val="0"/>
              </a:spcBef>
              <a:spcAft>
                <a:spcPct val="0"/>
              </a:spcAft>
            </a:pPr>
            <a:r>
              <a:rPr lang="zh-CN" altLang="zh-CN" b="1" dirty="0"/>
              <a:t>fork = true</a:t>
            </a:r>
            <a:endParaRPr lang="zh-CN" altLang="zh-CN" dirty="0"/>
          </a:p>
          <a:p>
            <a:pPr lvl="0" indent="249238" eaLnBrk="0" fontAlgn="base" hangingPunct="0">
              <a:spcBef>
                <a:spcPct val="0"/>
              </a:spcBef>
              <a:spcAft>
                <a:spcPct val="0"/>
              </a:spcAft>
            </a:pPr>
            <a:r>
              <a:rPr lang="zh-CN" altLang="zh-CN" b="1" dirty="0"/>
              <a:t>rest=true</a:t>
            </a:r>
            <a:endParaRPr lang="zh-CN" altLang="zh-CN" dirty="0"/>
          </a:p>
          <a:p>
            <a:pPr lvl="0" indent="249238" eaLnBrk="0" fontAlgn="base" hangingPunct="0">
              <a:spcBef>
                <a:spcPct val="0"/>
              </a:spcBef>
              <a:spcAft>
                <a:spcPct val="0"/>
              </a:spcAft>
            </a:pPr>
            <a:r>
              <a:rPr lang="zh-CN" altLang="zh-CN" b="1" dirty="0"/>
              <a:t>6. 启动mongod 服务</a:t>
            </a:r>
          </a:p>
          <a:p>
            <a:pPr lvl="0" indent="249238" eaLnBrk="0" fontAlgn="base" hangingPunct="0">
              <a:spcBef>
                <a:spcPct val="0"/>
              </a:spcBef>
              <a:spcAft>
                <a:spcPct val="0"/>
              </a:spcAft>
            </a:pPr>
            <a:r>
              <a:rPr lang="zh-CN" altLang="zh-CN" dirty="0">
                <a:solidFill>
                  <a:srgbClr val="393939"/>
                </a:solidFill>
              </a:rPr>
              <a:t>./bin/mongod -f ./conf/mongod.conf</a:t>
            </a:r>
            <a:endParaRPr lang="zh-CN" altLang="zh-CN" dirty="0"/>
          </a:p>
          <a:p>
            <a:pPr lvl="0" indent="249238" eaLnBrk="0" fontAlgn="base" hangingPunct="0">
              <a:spcBef>
                <a:spcPct val="0"/>
              </a:spcBef>
              <a:spcAft>
                <a:spcPct val="0"/>
              </a:spcAft>
            </a:pPr>
            <a:r>
              <a:rPr lang="zh-CN" altLang="zh-CN" b="1" dirty="0"/>
              <a:t>7. 连接mongo 客户端</a:t>
            </a:r>
          </a:p>
          <a:p>
            <a:pPr lvl="0" indent="249238" eaLnBrk="0" fontAlgn="base" hangingPunct="0">
              <a:spcBef>
                <a:spcPct val="0"/>
              </a:spcBef>
              <a:spcAft>
                <a:spcPct val="0"/>
              </a:spcAft>
            </a:pPr>
            <a:r>
              <a:rPr lang="zh-CN" altLang="zh-CN" dirty="0"/>
              <a:t>./bin/mongo --port=27017</a:t>
            </a:r>
          </a:p>
          <a:p>
            <a:endParaRPr lang="zh-CN" altLang="en-US" dirty="0"/>
          </a:p>
        </p:txBody>
      </p:sp>
    </p:spTree>
    <p:extLst>
      <p:ext uri="{BB962C8B-B14F-4D97-AF65-F5344CB8AC3E}">
        <p14:creationId xmlns:p14="http://schemas.microsoft.com/office/powerpoint/2010/main" val="1138008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MongoDB </a:t>
            </a:r>
            <a:r>
              <a:rPr lang="zh-CN" altLang="en-US" dirty="0" smtClean="0"/>
              <a:t>命令</a:t>
            </a:r>
            <a:endParaRPr lang="zh-CN" altLang="en-US" dirty="0"/>
          </a:p>
        </p:txBody>
      </p:sp>
      <p:sp>
        <p:nvSpPr>
          <p:cNvPr id="3" name="椭圆 2"/>
          <p:cNvSpPr/>
          <p:nvPr/>
        </p:nvSpPr>
        <p:spPr>
          <a:xfrm>
            <a:off x="8721969" y="4879731"/>
            <a:ext cx="1951892" cy="107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hlinkClick r:id="rId2" action="ppaction://hlinkfile"/>
              </a:rPr>
              <a:t>Mongo </a:t>
            </a:r>
            <a:r>
              <a:rPr lang="zh-CN" altLang="en-US" dirty="0" smtClean="0">
                <a:hlinkClick r:id="rId2" action="ppaction://hlinkfile"/>
              </a:rPr>
              <a:t>命令</a:t>
            </a:r>
            <a:endParaRPr lang="zh-CN" altLang="en-US" dirty="0"/>
          </a:p>
        </p:txBody>
      </p:sp>
      <p:sp>
        <p:nvSpPr>
          <p:cNvPr id="5" name="TextBox 4"/>
          <p:cNvSpPr txBox="1"/>
          <p:nvPr/>
        </p:nvSpPr>
        <p:spPr>
          <a:xfrm>
            <a:off x="1406768" y="1943100"/>
            <a:ext cx="4536831" cy="2862322"/>
          </a:xfrm>
          <a:prstGeom prst="rect">
            <a:avLst/>
          </a:prstGeom>
          <a:noFill/>
        </p:spPr>
        <p:txBody>
          <a:bodyPr wrap="square" rtlCol="0">
            <a:spAutoFit/>
          </a:bodyPr>
          <a:lstStyle/>
          <a:p>
            <a:r>
              <a:rPr lang="zh-CN" altLang="en-US" dirty="0" smtClean="0"/>
              <a:t>插入命令</a:t>
            </a:r>
            <a:endParaRPr lang="en-US" altLang="zh-CN" dirty="0"/>
          </a:p>
          <a:p>
            <a:r>
              <a:rPr lang="en-US" altLang="zh-CN" dirty="0" smtClean="0"/>
              <a:t>    insert</a:t>
            </a:r>
          </a:p>
          <a:p>
            <a:r>
              <a:rPr lang="en-US" altLang="zh-CN" dirty="0"/>
              <a:t> </a:t>
            </a:r>
            <a:r>
              <a:rPr lang="en-US" altLang="zh-CN" dirty="0" smtClean="0"/>
              <a:t>   save</a:t>
            </a:r>
          </a:p>
          <a:p>
            <a:r>
              <a:rPr lang="zh-CN" altLang="en-US" dirty="0" smtClean="0"/>
              <a:t>更新命令</a:t>
            </a:r>
            <a:endParaRPr lang="en-US" altLang="zh-CN" dirty="0" smtClean="0"/>
          </a:p>
          <a:p>
            <a:r>
              <a:rPr lang="en-US" altLang="zh-CN" dirty="0"/>
              <a:t> </a:t>
            </a:r>
            <a:r>
              <a:rPr lang="en-US" altLang="zh-CN" dirty="0" smtClean="0"/>
              <a:t>   update</a:t>
            </a:r>
          </a:p>
          <a:p>
            <a:r>
              <a:rPr lang="en-US" altLang="zh-CN" dirty="0"/>
              <a:t> </a:t>
            </a:r>
            <a:r>
              <a:rPr lang="en-US" altLang="zh-CN" dirty="0" smtClean="0"/>
              <a:t>   save</a:t>
            </a:r>
          </a:p>
          <a:p>
            <a:r>
              <a:rPr lang="zh-CN" altLang="en-US" dirty="0" smtClean="0"/>
              <a:t>删除命令</a:t>
            </a:r>
            <a:endParaRPr lang="en-US" altLang="zh-CN" dirty="0" smtClean="0"/>
          </a:p>
          <a:p>
            <a:r>
              <a:rPr lang="en-US" altLang="zh-CN" dirty="0" smtClean="0"/>
              <a:t>    remove</a:t>
            </a:r>
          </a:p>
          <a:p>
            <a:r>
              <a:rPr lang="zh-CN" altLang="en-US" dirty="0" smtClean="0"/>
              <a:t>查询命令</a:t>
            </a:r>
            <a:endParaRPr lang="en-US" altLang="zh-CN" dirty="0" smtClean="0"/>
          </a:p>
          <a:p>
            <a:r>
              <a:rPr lang="en-US" altLang="zh-CN" dirty="0"/>
              <a:t> </a:t>
            </a:r>
            <a:r>
              <a:rPr lang="en-US" altLang="zh-CN" dirty="0" smtClean="0"/>
              <a:t>   find</a:t>
            </a:r>
            <a:endParaRPr lang="zh-CN" altLang="en-US" dirty="0"/>
          </a:p>
        </p:txBody>
      </p:sp>
    </p:spTree>
    <p:extLst>
      <p:ext uri="{BB962C8B-B14F-4D97-AF65-F5344CB8AC3E}">
        <p14:creationId xmlns:p14="http://schemas.microsoft.com/office/powerpoint/2010/main" val="3955488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MongoDB </a:t>
            </a:r>
            <a:r>
              <a:rPr lang="zh-CN" altLang="en-US" dirty="0" smtClean="0"/>
              <a:t>索引</a:t>
            </a:r>
            <a:endParaRPr lang="zh-CN" altLang="en-US" dirty="0"/>
          </a:p>
        </p:txBody>
      </p:sp>
      <p:sp>
        <p:nvSpPr>
          <p:cNvPr id="4" name="椭圆 3"/>
          <p:cNvSpPr/>
          <p:nvPr/>
        </p:nvSpPr>
        <p:spPr>
          <a:xfrm>
            <a:off x="8185639" y="4730262"/>
            <a:ext cx="2470638" cy="1169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hlinkClick r:id="rId2" action="ppaction://hlinkfile"/>
              </a:rPr>
              <a:t>MongoDB </a:t>
            </a:r>
            <a:r>
              <a:rPr lang="zh-CN" altLang="en-US" dirty="0" smtClean="0">
                <a:hlinkClick r:id="rId2" action="ppaction://hlinkfile"/>
              </a:rPr>
              <a:t>索引</a:t>
            </a:r>
            <a:endParaRPr lang="zh-CN" altLang="en-US" dirty="0"/>
          </a:p>
        </p:txBody>
      </p:sp>
      <p:sp>
        <p:nvSpPr>
          <p:cNvPr id="5" name="TextBox 4"/>
          <p:cNvSpPr txBox="1"/>
          <p:nvPr/>
        </p:nvSpPr>
        <p:spPr>
          <a:xfrm>
            <a:off x="1468314" y="1776046"/>
            <a:ext cx="7385539" cy="3139321"/>
          </a:xfrm>
          <a:prstGeom prst="rect">
            <a:avLst/>
          </a:prstGeom>
          <a:noFill/>
        </p:spPr>
        <p:txBody>
          <a:bodyPr wrap="square" rtlCol="0">
            <a:spAutoFit/>
          </a:bodyPr>
          <a:lstStyle/>
          <a:p>
            <a:r>
              <a:rPr lang="en-US" altLang="zh-CN" dirty="0"/>
              <a:t> </a:t>
            </a:r>
            <a:r>
              <a:rPr lang="en-US" altLang="zh-CN" dirty="0" smtClean="0"/>
              <a:t>     </a:t>
            </a:r>
          </a:p>
          <a:p>
            <a:r>
              <a:rPr lang="zh-CN" altLang="en-US" dirty="0" smtClean="0"/>
              <a:t>索引</a:t>
            </a:r>
            <a:r>
              <a:rPr lang="zh-CN" altLang="en-US" dirty="0"/>
              <a:t>通常能够极大的提高查询的效率，如果没有索引，</a:t>
            </a:r>
            <a:r>
              <a:rPr lang="en-US" altLang="zh-CN" dirty="0"/>
              <a:t>MongoDB</a:t>
            </a:r>
            <a:r>
              <a:rPr lang="zh-CN" altLang="en-US" dirty="0"/>
              <a:t>在读取数据时必须扫描集合中的每个文件并选取那些符合查询条件的记录。</a:t>
            </a:r>
          </a:p>
          <a:p>
            <a:r>
              <a:rPr lang="zh-CN" altLang="en-US" dirty="0" smtClean="0"/>
              <a:t>      </a:t>
            </a:r>
            <a:endParaRPr lang="en-US" altLang="zh-CN" dirty="0" smtClean="0"/>
          </a:p>
          <a:p>
            <a:r>
              <a:rPr lang="zh-CN" altLang="en-US" dirty="0" smtClean="0"/>
              <a:t>这种</a:t>
            </a:r>
            <a:r>
              <a:rPr lang="zh-CN" altLang="en-US" dirty="0"/>
              <a:t>扫描全集合的查询效率是非常低的，特别在处理大量的数据时，查询可以要花费几十秒甚至几分钟，这对网站的性能是非常致命的。</a:t>
            </a:r>
          </a:p>
          <a:p>
            <a:r>
              <a:rPr lang="zh-CN" altLang="en-US" dirty="0" smtClean="0"/>
              <a:t>    </a:t>
            </a:r>
            <a:endParaRPr lang="en-US" altLang="zh-CN" dirty="0" smtClean="0"/>
          </a:p>
          <a:p>
            <a:r>
              <a:rPr lang="zh-CN" altLang="en-US" dirty="0" smtClean="0"/>
              <a:t>索引</a:t>
            </a:r>
            <a:r>
              <a:rPr lang="zh-CN" altLang="en-US" dirty="0"/>
              <a:t>是特殊的数据结构，索引存储在一个易于遍历读取的数据集合中，索引是对数据库表中一列或多列的值进行排序的一种</a:t>
            </a:r>
            <a:r>
              <a:rPr lang="zh-CN" altLang="en-US" dirty="0" smtClean="0"/>
              <a:t>结构</a:t>
            </a:r>
            <a:endParaRPr lang="en-US" altLang="zh-CN" dirty="0" smtClean="0"/>
          </a:p>
          <a:p>
            <a:endParaRPr lang="zh-CN" altLang="en-US" dirty="0"/>
          </a:p>
          <a:p>
            <a:r>
              <a:rPr lang="en-US" altLang="zh-CN" dirty="0"/>
              <a:t>MongoDB</a:t>
            </a:r>
            <a:r>
              <a:rPr lang="zh-CN" altLang="en-US" dirty="0"/>
              <a:t>使用 </a:t>
            </a:r>
            <a:r>
              <a:rPr lang="en-US" altLang="zh-CN" b="1" dirty="0" err="1"/>
              <a:t>ensureIndex</a:t>
            </a:r>
            <a:r>
              <a:rPr lang="en-US" altLang="zh-CN" dirty="0"/>
              <a:t>() </a:t>
            </a:r>
            <a:r>
              <a:rPr lang="zh-CN" altLang="en-US" dirty="0"/>
              <a:t>或者</a:t>
            </a:r>
            <a:r>
              <a:rPr lang="en-US" altLang="zh-CN" b="1" dirty="0" err="1"/>
              <a:t>createIndex</a:t>
            </a:r>
            <a:r>
              <a:rPr lang="en-US" altLang="zh-CN" dirty="0"/>
              <a:t>() </a:t>
            </a:r>
            <a:r>
              <a:rPr lang="zh-CN" altLang="en-US" dirty="0"/>
              <a:t>方法来创建索引。</a:t>
            </a:r>
            <a:endParaRPr lang="zh-CN" altLang="en-US" dirty="0">
              <a:effectLst/>
            </a:endParaRPr>
          </a:p>
        </p:txBody>
      </p:sp>
    </p:spTree>
    <p:extLst>
      <p:ext uri="{BB962C8B-B14F-4D97-AF65-F5344CB8AC3E}">
        <p14:creationId xmlns:p14="http://schemas.microsoft.com/office/powerpoint/2010/main" val="1235167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MongoDB </a:t>
            </a:r>
            <a:r>
              <a:rPr lang="zh-CN" altLang="en-US" dirty="0" smtClean="0"/>
              <a:t>查询性能分析</a:t>
            </a:r>
            <a:endParaRPr lang="zh-CN" altLang="en-US" dirty="0"/>
          </a:p>
        </p:txBody>
      </p:sp>
      <p:sp>
        <p:nvSpPr>
          <p:cNvPr id="3" name="内容占位符 2"/>
          <p:cNvSpPr>
            <a:spLocks noGrp="1"/>
          </p:cNvSpPr>
          <p:nvPr>
            <p:ph idx="1"/>
          </p:nvPr>
        </p:nvSpPr>
        <p:spPr>
          <a:xfrm>
            <a:off x="838200" y="1825625"/>
            <a:ext cx="10515600" cy="2139706"/>
          </a:xfrm>
        </p:spPr>
        <p:txBody>
          <a:bodyPr/>
          <a:lstStyle/>
          <a:p>
            <a:r>
              <a:rPr lang="en-US" altLang="zh-CN" dirty="0"/>
              <a:t>MongoDB 3.0</a:t>
            </a:r>
            <a:r>
              <a:rPr lang="zh-CN" altLang="en-US" dirty="0"/>
              <a:t>之后，</a:t>
            </a:r>
            <a:r>
              <a:rPr lang="en-US" altLang="zh-CN" dirty="0"/>
              <a:t>explain</a:t>
            </a:r>
            <a:r>
              <a:rPr lang="zh-CN" altLang="en-US" dirty="0"/>
              <a:t>的返回与使用方法与之前版本有了很大的变化，目前所使用的是</a:t>
            </a:r>
            <a:r>
              <a:rPr lang="en-US" altLang="zh-CN" dirty="0"/>
              <a:t>3.4.7</a:t>
            </a:r>
            <a:r>
              <a:rPr lang="zh-CN" altLang="en-US" dirty="0"/>
              <a:t>版本，本文仅针对</a:t>
            </a:r>
            <a:r>
              <a:rPr lang="en-US" altLang="zh-CN" dirty="0"/>
              <a:t>MongoDB 3.0+</a:t>
            </a:r>
            <a:r>
              <a:rPr lang="zh-CN" altLang="en-US" dirty="0"/>
              <a:t>的</a:t>
            </a:r>
            <a:r>
              <a:rPr lang="en-US" altLang="zh-CN" dirty="0"/>
              <a:t>explain</a:t>
            </a:r>
            <a:r>
              <a:rPr lang="zh-CN" altLang="en-US" dirty="0"/>
              <a:t>进行讨论。</a:t>
            </a:r>
            <a:r>
              <a:rPr lang="en-US" altLang="zh-CN" dirty="0"/>
              <a:t>3.0+</a:t>
            </a:r>
            <a:r>
              <a:rPr lang="zh-CN" altLang="en-US" dirty="0"/>
              <a:t>的</a:t>
            </a:r>
            <a:r>
              <a:rPr lang="en-US" altLang="zh-CN" dirty="0"/>
              <a:t>explain</a:t>
            </a:r>
            <a:r>
              <a:rPr lang="zh-CN" altLang="en-US" dirty="0"/>
              <a:t>有三种模式，分别是：</a:t>
            </a:r>
            <a:endParaRPr lang="zh-CN" altLang="en-US" dirty="0"/>
          </a:p>
          <a:p>
            <a:r>
              <a:rPr lang="en-US" altLang="zh-CN" b="1" dirty="0" err="1"/>
              <a:t>queryPlanner</a:t>
            </a:r>
            <a:r>
              <a:rPr lang="zh-CN" altLang="en-US" dirty="0"/>
              <a:t>、</a:t>
            </a:r>
            <a:r>
              <a:rPr lang="en-US" altLang="zh-CN" b="1" dirty="0" err="1"/>
              <a:t>executionStats</a:t>
            </a:r>
            <a:r>
              <a:rPr lang="zh-CN" altLang="en-US" dirty="0"/>
              <a:t>、</a:t>
            </a:r>
            <a:r>
              <a:rPr lang="en-US" altLang="zh-CN" b="1" dirty="0" err="1"/>
              <a:t>allPlansExecution</a:t>
            </a:r>
            <a:r>
              <a:rPr lang="zh-CN" altLang="en-US" dirty="0"/>
              <a:t>。</a:t>
            </a:r>
            <a:endParaRPr lang="en-US" altLang="zh-CN" dirty="0"/>
          </a:p>
          <a:p>
            <a:pPr marL="0" indent="0">
              <a:buNone/>
            </a:pPr>
            <a:endParaRPr lang="zh-CN" altLang="en-US" dirty="0"/>
          </a:p>
        </p:txBody>
      </p:sp>
      <p:sp>
        <p:nvSpPr>
          <p:cNvPr id="4" name="椭圆 3"/>
          <p:cNvSpPr/>
          <p:nvPr/>
        </p:nvSpPr>
        <p:spPr>
          <a:xfrm>
            <a:off x="8836269" y="5090746"/>
            <a:ext cx="2321169"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hlinkClick r:id="rId2" action="ppaction://hlinkfile"/>
              </a:rPr>
              <a:t>Mongodb</a:t>
            </a:r>
          </a:p>
          <a:p>
            <a:pPr algn="ctr"/>
            <a:r>
              <a:rPr lang="zh-CN" altLang="en-US" dirty="0" smtClean="0">
                <a:hlinkClick r:id="rId2" action="ppaction://hlinkfile"/>
              </a:rPr>
              <a:t>查询性能分析</a:t>
            </a:r>
            <a:endParaRPr lang="zh-CN" altLang="en-US" dirty="0"/>
          </a:p>
        </p:txBody>
      </p:sp>
    </p:spTree>
    <p:extLst>
      <p:ext uri="{BB962C8B-B14F-4D97-AF65-F5344CB8AC3E}">
        <p14:creationId xmlns:p14="http://schemas.microsoft.com/office/powerpoint/2010/main" val="827392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853</Words>
  <Application>Microsoft Office PowerPoint</Application>
  <PresentationFormat>自定义</PresentationFormat>
  <Paragraphs>96</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MongoDB  分享</vt:lpstr>
      <vt:lpstr>主要内容</vt:lpstr>
      <vt:lpstr>MongoDB 简介</vt:lpstr>
      <vt:lpstr>特点</vt:lpstr>
      <vt:lpstr>BSON 介绍</vt:lpstr>
      <vt:lpstr>MongoDB 安装</vt:lpstr>
      <vt:lpstr>MongoDB 命令</vt:lpstr>
      <vt:lpstr>MongoDB 索引</vt:lpstr>
      <vt:lpstr>MongoDB 查询性能分析</vt:lpstr>
      <vt:lpstr>MongoDB mapReduce</vt:lpstr>
      <vt:lpstr>MongoDB 副本集</vt:lpstr>
      <vt:lpstr>MongoDB 分片+副本集</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qingjiang</dc:creator>
  <cp:lastModifiedBy>Windows User</cp:lastModifiedBy>
  <cp:revision>23</cp:revision>
  <dcterms:created xsi:type="dcterms:W3CDTF">2017-09-09T10:55:22Z</dcterms:created>
  <dcterms:modified xsi:type="dcterms:W3CDTF">2017-09-21T05:31:56Z</dcterms:modified>
</cp:coreProperties>
</file>