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277" r:id="rId4"/>
    <p:sldId id="272" r:id="rId5"/>
    <p:sldId id="265" r:id="rId6"/>
    <p:sldId id="267" r:id="rId7"/>
    <p:sldId id="273" r:id="rId8"/>
    <p:sldId id="274" r:id="rId9"/>
    <p:sldId id="266" r:id="rId10"/>
    <p:sldId id="268" r:id="rId11"/>
    <p:sldId id="269" r:id="rId12"/>
    <p:sldId id="270" r:id="rId13"/>
    <p:sldId id="276" r:id="rId14"/>
    <p:sldId id="271" r:id="rId15"/>
    <p:sldId id="275" r:id="rId16"/>
    <p:sldId id="278" r:id="rId17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4" autoAdjust="0"/>
    <p:restoredTop sz="86410" autoAdjust="0"/>
  </p:normalViewPr>
  <p:slideViewPr>
    <p:cSldViewPr snapToGrid="0">
      <p:cViewPr varScale="1">
        <p:scale>
          <a:sx n="99" d="100"/>
          <a:sy n="99" d="100"/>
        </p:scale>
        <p:origin x="228" y="9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4F584D-7015-477D-B0BB-9D1E6D0AB355}" type="doc">
      <dgm:prSet loTypeId="urn:microsoft.com/office/officeart/2005/8/layout/venn1" loCatId="relationship" qsTypeId="urn:microsoft.com/office/officeart/2005/8/quickstyle/simple1" qsCatId="simple" csTypeId="urn:microsoft.com/office/officeart/2005/8/colors/accent0_3" csCatId="mainScheme" phldr="1"/>
      <dgm:spPr/>
    </dgm:pt>
    <dgm:pt modelId="{E795D859-8F10-496E-87E1-737BF22E6F46}">
      <dgm:prSet phldrT="[Tekst]"/>
      <dgm:spPr/>
      <dgm:t>
        <a:bodyPr/>
        <a:lstStyle/>
        <a:p>
          <a:r>
            <a:rPr lang="pl-PL" dirty="0"/>
            <a:t>HTML</a:t>
          </a:r>
        </a:p>
      </dgm:t>
    </dgm:pt>
    <dgm:pt modelId="{CFD7BA06-3B81-42CA-AC43-8E2D42B20584}" type="parTrans" cxnId="{F6D4031B-063E-4977-BFAD-235E96F55D6E}">
      <dgm:prSet/>
      <dgm:spPr/>
      <dgm:t>
        <a:bodyPr/>
        <a:lstStyle/>
        <a:p>
          <a:endParaRPr lang="pl-PL"/>
        </a:p>
      </dgm:t>
    </dgm:pt>
    <dgm:pt modelId="{43D82152-C48E-41CE-86EF-85D5F1C7C64F}" type="sibTrans" cxnId="{F6D4031B-063E-4977-BFAD-235E96F55D6E}">
      <dgm:prSet/>
      <dgm:spPr/>
      <dgm:t>
        <a:bodyPr/>
        <a:lstStyle/>
        <a:p>
          <a:endParaRPr lang="pl-PL"/>
        </a:p>
      </dgm:t>
    </dgm:pt>
    <dgm:pt modelId="{72858BF7-6FB5-46DC-826F-6FF00E194191}">
      <dgm:prSet phldrT="[Tekst]"/>
      <dgm:spPr/>
      <dgm:t>
        <a:bodyPr/>
        <a:lstStyle/>
        <a:p>
          <a:r>
            <a:rPr lang="pl-PL" dirty="0"/>
            <a:t>HTTP</a:t>
          </a:r>
        </a:p>
      </dgm:t>
    </dgm:pt>
    <dgm:pt modelId="{61C07C52-69D2-44E9-B8AD-697986760E4C}" type="parTrans" cxnId="{D992C17B-CC62-40C9-BFF4-2E5D1B8ADF8A}">
      <dgm:prSet/>
      <dgm:spPr/>
      <dgm:t>
        <a:bodyPr/>
        <a:lstStyle/>
        <a:p>
          <a:endParaRPr lang="pl-PL"/>
        </a:p>
      </dgm:t>
    </dgm:pt>
    <dgm:pt modelId="{236435DE-BBB7-4FE6-B6EB-30446DA5CE48}" type="sibTrans" cxnId="{D992C17B-CC62-40C9-BFF4-2E5D1B8ADF8A}">
      <dgm:prSet/>
      <dgm:spPr/>
      <dgm:t>
        <a:bodyPr/>
        <a:lstStyle/>
        <a:p>
          <a:endParaRPr lang="pl-PL"/>
        </a:p>
      </dgm:t>
    </dgm:pt>
    <dgm:pt modelId="{CAF6A09E-3362-4C78-964A-A425CD283665}">
      <dgm:prSet phldrT="[Tekst]"/>
      <dgm:spPr/>
      <dgm:t>
        <a:bodyPr/>
        <a:lstStyle/>
        <a:p>
          <a:r>
            <a:rPr lang="pl-PL" dirty="0"/>
            <a:t>URL</a:t>
          </a:r>
        </a:p>
      </dgm:t>
    </dgm:pt>
    <dgm:pt modelId="{DE7DD26A-12E3-4510-BDA5-D17255577359}" type="parTrans" cxnId="{25A86050-8C33-4F0B-B37B-A7F1DE464D41}">
      <dgm:prSet/>
      <dgm:spPr/>
      <dgm:t>
        <a:bodyPr/>
        <a:lstStyle/>
        <a:p>
          <a:endParaRPr lang="pl-PL"/>
        </a:p>
      </dgm:t>
    </dgm:pt>
    <dgm:pt modelId="{C0396B37-C997-4443-B3E5-2BEECCA6ED5F}" type="sibTrans" cxnId="{25A86050-8C33-4F0B-B37B-A7F1DE464D41}">
      <dgm:prSet/>
      <dgm:spPr/>
      <dgm:t>
        <a:bodyPr/>
        <a:lstStyle/>
        <a:p>
          <a:endParaRPr lang="pl-PL"/>
        </a:p>
      </dgm:t>
    </dgm:pt>
    <dgm:pt modelId="{0FAD5B0A-3990-4A29-B256-40EAF7B90CAF}" type="pres">
      <dgm:prSet presAssocID="{9E4F584D-7015-477D-B0BB-9D1E6D0AB355}" presName="compositeShape" presStyleCnt="0">
        <dgm:presLayoutVars>
          <dgm:chMax val="7"/>
          <dgm:dir/>
          <dgm:resizeHandles val="exact"/>
        </dgm:presLayoutVars>
      </dgm:prSet>
      <dgm:spPr/>
    </dgm:pt>
    <dgm:pt modelId="{52A9EFC9-C97B-4C2C-AF4B-6DBC62201FAF}" type="pres">
      <dgm:prSet presAssocID="{E795D859-8F10-496E-87E1-737BF22E6F46}" presName="circ1" presStyleLbl="vennNode1" presStyleIdx="0" presStyleCnt="3"/>
      <dgm:spPr/>
    </dgm:pt>
    <dgm:pt modelId="{628E7CA4-AFBE-45CB-92B7-C92EEEF44D7B}" type="pres">
      <dgm:prSet presAssocID="{E795D859-8F10-496E-87E1-737BF22E6F4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0EA4618-1579-4675-8355-D60D778418AE}" type="pres">
      <dgm:prSet presAssocID="{72858BF7-6FB5-46DC-826F-6FF00E194191}" presName="circ2" presStyleLbl="vennNode1" presStyleIdx="1" presStyleCnt="3"/>
      <dgm:spPr/>
    </dgm:pt>
    <dgm:pt modelId="{A44E601C-ED4D-4CDD-A173-D463A5C7F1D8}" type="pres">
      <dgm:prSet presAssocID="{72858BF7-6FB5-46DC-826F-6FF00E19419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7A7A12C-5706-4814-BF3F-EFC725641094}" type="pres">
      <dgm:prSet presAssocID="{CAF6A09E-3362-4C78-964A-A425CD283665}" presName="circ3" presStyleLbl="vennNode1" presStyleIdx="2" presStyleCnt="3"/>
      <dgm:spPr/>
    </dgm:pt>
    <dgm:pt modelId="{6DC91DD0-2E08-4CEB-8C04-75B8D246692F}" type="pres">
      <dgm:prSet presAssocID="{CAF6A09E-3362-4C78-964A-A425CD28366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0878904-A799-448F-AC71-428D47CE3CE4}" type="presOf" srcId="{72858BF7-6FB5-46DC-826F-6FF00E194191}" destId="{A44E601C-ED4D-4CDD-A173-D463A5C7F1D8}" srcOrd="1" destOrd="0" presId="urn:microsoft.com/office/officeart/2005/8/layout/venn1"/>
    <dgm:cxn modelId="{F6D4031B-063E-4977-BFAD-235E96F55D6E}" srcId="{9E4F584D-7015-477D-B0BB-9D1E6D0AB355}" destId="{E795D859-8F10-496E-87E1-737BF22E6F46}" srcOrd="0" destOrd="0" parTransId="{CFD7BA06-3B81-42CA-AC43-8E2D42B20584}" sibTransId="{43D82152-C48E-41CE-86EF-85D5F1C7C64F}"/>
    <dgm:cxn modelId="{DE957645-FFBF-4E49-BBBF-E986335A6EB2}" type="presOf" srcId="{CAF6A09E-3362-4C78-964A-A425CD283665}" destId="{E7A7A12C-5706-4814-BF3F-EFC725641094}" srcOrd="0" destOrd="0" presId="urn:microsoft.com/office/officeart/2005/8/layout/venn1"/>
    <dgm:cxn modelId="{6B017F6F-370B-434F-86F5-8D8290E5E1FB}" type="presOf" srcId="{72858BF7-6FB5-46DC-826F-6FF00E194191}" destId="{40EA4618-1579-4675-8355-D60D778418AE}" srcOrd="0" destOrd="0" presId="urn:microsoft.com/office/officeart/2005/8/layout/venn1"/>
    <dgm:cxn modelId="{25A86050-8C33-4F0B-B37B-A7F1DE464D41}" srcId="{9E4F584D-7015-477D-B0BB-9D1E6D0AB355}" destId="{CAF6A09E-3362-4C78-964A-A425CD283665}" srcOrd="2" destOrd="0" parTransId="{DE7DD26A-12E3-4510-BDA5-D17255577359}" sibTransId="{C0396B37-C997-4443-B3E5-2BEECCA6ED5F}"/>
    <dgm:cxn modelId="{8E8EB274-BE45-4D8E-B8EC-E9500E5FE7FE}" type="presOf" srcId="{CAF6A09E-3362-4C78-964A-A425CD283665}" destId="{6DC91DD0-2E08-4CEB-8C04-75B8D246692F}" srcOrd="1" destOrd="0" presId="urn:microsoft.com/office/officeart/2005/8/layout/venn1"/>
    <dgm:cxn modelId="{D992C17B-CC62-40C9-BFF4-2E5D1B8ADF8A}" srcId="{9E4F584D-7015-477D-B0BB-9D1E6D0AB355}" destId="{72858BF7-6FB5-46DC-826F-6FF00E194191}" srcOrd="1" destOrd="0" parTransId="{61C07C52-69D2-44E9-B8AD-697986760E4C}" sibTransId="{236435DE-BBB7-4FE6-B6EB-30446DA5CE48}"/>
    <dgm:cxn modelId="{3FBE91B1-C263-49A6-B696-52303A09E18B}" type="presOf" srcId="{E795D859-8F10-496E-87E1-737BF22E6F46}" destId="{52A9EFC9-C97B-4C2C-AF4B-6DBC62201FAF}" srcOrd="0" destOrd="0" presId="urn:microsoft.com/office/officeart/2005/8/layout/venn1"/>
    <dgm:cxn modelId="{E6B8F6C3-FDE8-4AD3-A726-BA178A92E9EB}" type="presOf" srcId="{E795D859-8F10-496E-87E1-737BF22E6F46}" destId="{628E7CA4-AFBE-45CB-92B7-C92EEEF44D7B}" srcOrd="1" destOrd="0" presId="urn:microsoft.com/office/officeart/2005/8/layout/venn1"/>
    <dgm:cxn modelId="{191DF9E5-D8EF-4383-A4F4-1836FB3D46AA}" type="presOf" srcId="{9E4F584D-7015-477D-B0BB-9D1E6D0AB355}" destId="{0FAD5B0A-3990-4A29-B256-40EAF7B90CAF}" srcOrd="0" destOrd="0" presId="urn:microsoft.com/office/officeart/2005/8/layout/venn1"/>
    <dgm:cxn modelId="{0FDF89B4-725D-426D-9865-C000367B57BC}" type="presParOf" srcId="{0FAD5B0A-3990-4A29-B256-40EAF7B90CAF}" destId="{52A9EFC9-C97B-4C2C-AF4B-6DBC62201FAF}" srcOrd="0" destOrd="0" presId="urn:microsoft.com/office/officeart/2005/8/layout/venn1"/>
    <dgm:cxn modelId="{39A485C5-F861-42CE-8D3A-10C939EA0DE1}" type="presParOf" srcId="{0FAD5B0A-3990-4A29-B256-40EAF7B90CAF}" destId="{628E7CA4-AFBE-45CB-92B7-C92EEEF44D7B}" srcOrd="1" destOrd="0" presId="urn:microsoft.com/office/officeart/2005/8/layout/venn1"/>
    <dgm:cxn modelId="{6ACD1EA6-E857-4B7A-ABD8-6E7100868284}" type="presParOf" srcId="{0FAD5B0A-3990-4A29-B256-40EAF7B90CAF}" destId="{40EA4618-1579-4675-8355-D60D778418AE}" srcOrd="2" destOrd="0" presId="urn:microsoft.com/office/officeart/2005/8/layout/venn1"/>
    <dgm:cxn modelId="{8A535120-3130-45ED-BA3A-6225F03A1A4E}" type="presParOf" srcId="{0FAD5B0A-3990-4A29-B256-40EAF7B90CAF}" destId="{A44E601C-ED4D-4CDD-A173-D463A5C7F1D8}" srcOrd="3" destOrd="0" presId="urn:microsoft.com/office/officeart/2005/8/layout/venn1"/>
    <dgm:cxn modelId="{59B5B9CC-1C64-4331-A63A-AC67772FB107}" type="presParOf" srcId="{0FAD5B0A-3990-4A29-B256-40EAF7B90CAF}" destId="{E7A7A12C-5706-4814-BF3F-EFC725641094}" srcOrd="4" destOrd="0" presId="urn:microsoft.com/office/officeart/2005/8/layout/venn1"/>
    <dgm:cxn modelId="{64700EB6-FFED-473A-97EC-1C5FC820B584}" type="presParOf" srcId="{0FAD5B0A-3990-4A29-B256-40EAF7B90CAF}" destId="{6DC91DD0-2E08-4CEB-8C04-75B8D246692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9EFC9-C97B-4C2C-AF4B-6DBC62201FAF}">
      <dsp:nvSpPr>
        <dsp:cNvPr id="0" name=""/>
        <dsp:cNvSpPr/>
      </dsp:nvSpPr>
      <dsp:spPr>
        <a:xfrm>
          <a:off x="3952398" y="54391"/>
          <a:ext cx="2610802" cy="2610802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700" kern="1200" dirty="0"/>
            <a:t>HTML</a:t>
          </a:r>
        </a:p>
      </dsp:txBody>
      <dsp:txXfrm>
        <a:off x="4300505" y="511282"/>
        <a:ext cx="1914588" cy="1174861"/>
      </dsp:txXfrm>
    </dsp:sp>
    <dsp:sp modelId="{40EA4618-1579-4675-8355-D60D778418AE}">
      <dsp:nvSpPr>
        <dsp:cNvPr id="0" name=""/>
        <dsp:cNvSpPr/>
      </dsp:nvSpPr>
      <dsp:spPr>
        <a:xfrm>
          <a:off x="4894463" y="1686143"/>
          <a:ext cx="2610802" cy="2610802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700" kern="1200" dirty="0"/>
            <a:t>HTTP</a:t>
          </a:r>
        </a:p>
      </dsp:txBody>
      <dsp:txXfrm>
        <a:off x="5692933" y="2360600"/>
        <a:ext cx="1566481" cy="1435941"/>
      </dsp:txXfrm>
    </dsp:sp>
    <dsp:sp modelId="{E7A7A12C-5706-4814-BF3F-EFC725641094}">
      <dsp:nvSpPr>
        <dsp:cNvPr id="0" name=""/>
        <dsp:cNvSpPr/>
      </dsp:nvSpPr>
      <dsp:spPr>
        <a:xfrm>
          <a:off x="3010333" y="1686143"/>
          <a:ext cx="2610802" cy="2610802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700" kern="1200" dirty="0"/>
            <a:t>URL</a:t>
          </a:r>
        </a:p>
      </dsp:txBody>
      <dsp:txXfrm>
        <a:off x="3256184" y="2360600"/>
        <a:ext cx="1566481" cy="1435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2019-12-17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2019-12-17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43494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649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2019-12-17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2019-12-17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2019-12-17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2019-12-17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2019-12-17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2019-12-17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2019-12-17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2019-12-17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2019-12-17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2019-12-17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2019-12-17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2019-12-17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2019-12-17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2019-12-17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httpmessages.asp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xml_http.asp" TargetMode="External"/><Relationship Id="rId2" Type="http://schemas.openxmlformats.org/officeDocument/2006/relationships/hyperlink" Target="https://developer.mozilla.org/en-US/docs/Web/API/XMLHttpRequest/Using_XMLHttpReques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y0MDTl0Zv4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json_stringify.asp" TargetMode="External"/><Relationship Id="rId2" Type="http://schemas.openxmlformats.org/officeDocument/2006/relationships/hyperlink" Target="https://www.w3schools.com/js/js_json_parse.asp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rendiendoarduino.wordpress.com/tag/http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esqK59rhGA" TargetMode="External"/><Relationship Id="rId2" Type="http://schemas.openxmlformats.org/officeDocument/2006/relationships/hyperlink" Target="https://www.youtube.com/watch?v=kBXQZMmiA4s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jHmWifVUNMLjh1nP3p-U0VYrk_9aXVjE" TargetMode="External"/><Relationship Id="rId2" Type="http://schemas.openxmlformats.org/officeDocument/2006/relationships/hyperlink" Target="https://www.youtube.com/watch?v=P9b8-BrWdY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Web Services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17EB0646-6E08-424B-868F-1F25E17F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API in the form of an object whose methods transfer data between a web browser and a web server</a:t>
            </a:r>
            <a:endParaRPr lang="pl-PL" dirty="0"/>
          </a:p>
          <a:p>
            <a:r>
              <a:rPr lang="pl-PL" dirty="0" err="1"/>
              <a:t>An</a:t>
            </a:r>
            <a:r>
              <a:rPr lang="pl-PL" dirty="0"/>
              <a:t> </a:t>
            </a:r>
            <a:r>
              <a:rPr lang="en-US" dirty="0"/>
              <a:t>object is provided by the browser's JavaScript environment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A1FEDA8-8809-49B7-A553-E59B710A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10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1C7B27CD-30B5-4E08-9A3A-FD87DB4A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XMLHTTPRequest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9045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7C1D131-FBCF-4B07-AF8D-7DAB86323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getAllResponseHeaders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getResponseHeader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headerName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open(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URL )</a:t>
            </a: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setRequestHeader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HeaderName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HeaderContent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9702947-D455-4C93-98B8-D16C0971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11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1032B74-D14D-450F-B731-7D37FEED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XMLHTTPRequest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3338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D1032B74-D14D-450F-B731-7D37FEED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XMLHTTPRequest</a:t>
            </a:r>
            <a:r>
              <a:rPr lang="pl-PL" dirty="0"/>
              <a:t> </a:t>
            </a:r>
            <a:r>
              <a:rPr lang="pl-PL" dirty="0" err="1"/>
              <a:t>properties</a:t>
            </a:r>
            <a:endParaRPr lang="pl-PL" dirty="0"/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7C1D131-FBCF-4B07-AF8D-7DAB863236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onreadystatechange</a:t>
            </a:r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readyState</a:t>
            </a:r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responseText</a:t>
            </a:r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responseXML</a:t>
            </a:r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statusText</a:t>
            </a:r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4AB7B6EF-7F37-45FD-8CA5-C52064DE740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68242762"/>
              </p:ext>
            </p:extLst>
          </p:nvPr>
        </p:nvGraphicFramePr>
        <p:xfrm>
          <a:off x="6181825" y="1835250"/>
          <a:ext cx="5181600" cy="22250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89509">
                  <a:extLst>
                    <a:ext uri="{9D8B030D-6E8A-4147-A177-3AD203B41FA5}">
                      <a16:colId xmlns:a16="http://schemas.microsoft.com/office/drawing/2014/main" val="1409704728"/>
                    </a:ext>
                  </a:extLst>
                </a:gridCol>
                <a:gridCol w="3692091">
                  <a:extLst>
                    <a:ext uri="{9D8B030D-6E8A-4147-A177-3AD203B41FA5}">
                      <a16:colId xmlns:a16="http://schemas.microsoft.com/office/drawing/2014/main" val="1423968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readyState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Description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4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request is not initialized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6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request has been set up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69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request has been sent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19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request is in process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33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The </a:t>
                      </a:r>
                      <a:r>
                        <a:rPr lang="pl-PL" dirty="0" err="1"/>
                        <a:t>request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is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completed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44444"/>
                  </a:ext>
                </a:extLst>
              </a:tr>
            </a:tbl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9702947-D455-4C93-98B8-D16C0971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12</a:t>
            </a:fld>
            <a:endParaRPr lang="pl-PL" dirty="0"/>
          </a:p>
        </p:txBody>
      </p:sp>
      <p:graphicFrame>
        <p:nvGraphicFramePr>
          <p:cNvPr id="6" name="Tabela 8">
            <a:extLst>
              <a:ext uri="{FF2B5EF4-FFF2-40B4-BE49-F238E27FC236}">
                <a16:creationId xmlns:a16="http://schemas.microsoft.com/office/drawing/2014/main" id="{0F936893-2EFC-42CC-AB4D-8068746839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230000"/>
              </p:ext>
            </p:extLst>
          </p:nvPr>
        </p:nvGraphicFramePr>
        <p:xfrm>
          <a:off x="6181825" y="4313872"/>
          <a:ext cx="5181600" cy="1854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89509">
                  <a:extLst>
                    <a:ext uri="{9D8B030D-6E8A-4147-A177-3AD203B41FA5}">
                      <a16:colId xmlns:a16="http://schemas.microsoft.com/office/drawing/2014/main" val="1409704728"/>
                    </a:ext>
                  </a:extLst>
                </a:gridCol>
                <a:gridCol w="3692091">
                  <a:extLst>
                    <a:ext uri="{9D8B030D-6E8A-4147-A177-3AD203B41FA5}">
                      <a16:colId xmlns:a16="http://schemas.microsoft.com/office/drawing/2014/main" val="1423968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Description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4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6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Forbidden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69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Page</a:t>
                      </a:r>
                      <a:r>
                        <a:rPr lang="pl-PL" dirty="0"/>
                        <a:t> not </a:t>
                      </a:r>
                      <a:r>
                        <a:rPr lang="pl-PL" dirty="0" err="1"/>
                        <a:t>found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19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hlinkClick r:id="rId2"/>
                        </a:rPr>
                        <a:t>List of status </a:t>
                      </a:r>
                      <a:r>
                        <a:rPr lang="pl-PL" dirty="0" err="1">
                          <a:hlinkClick r:id="rId2"/>
                        </a:rPr>
                        <a:t>messages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332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10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688D8D18-EF95-4568-9256-565185881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request.onreadystatechange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this.readyState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==4 &amp;&amp;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this.status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==200){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Typical action to be performer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when the document is ready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(...) = ...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request.open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('GET', 'somepage.xml');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request.send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8F3EF9B-35DF-48C2-B577-34A68612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13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E311F6FD-7DAC-4D6E-B752-AF2AE682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XMLHttpRequest</a:t>
            </a:r>
            <a:r>
              <a:rPr lang="pl-PL" dirty="0"/>
              <a:t> </a:t>
            </a:r>
            <a:r>
              <a:rPr lang="pl-PL" dirty="0" err="1"/>
              <a:t>example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545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7C1D131-FBCF-4B07-AF8D-7DAB86323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Using </a:t>
            </a:r>
            <a:r>
              <a:rPr lang="pl-PL" dirty="0" err="1"/>
              <a:t>XMLHttpRequest</a:t>
            </a:r>
            <a:endParaRPr lang="pl-PL" dirty="0"/>
          </a:p>
          <a:p>
            <a:r>
              <a:rPr lang="pl-PL" b="0" dirty="0">
                <a:hlinkClick r:id="rId2"/>
              </a:rPr>
              <a:t>https://developer.mozilla.org/en-US/docs/Web/API/XMLHttpRequest/Using_XMLHttpRequest</a:t>
            </a:r>
            <a:endParaRPr lang="pl-PL" b="0" dirty="0"/>
          </a:p>
          <a:p>
            <a:r>
              <a:rPr lang="pl-PL" b="0" dirty="0">
                <a:hlinkClick r:id="rId3"/>
              </a:rPr>
              <a:t>https://www.w3schools.com/xml/xml_http.asp</a:t>
            </a:r>
            <a:endParaRPr lang="pl-PL" b="0" dirty="0"/>
          </a:p>
          <a:p>
            <a:br>
              <a:rPr lang="pl-PL" b="0" dirty="0"/>
            </a:b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9702947-D455-4C93-98B8-D16C0971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14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1032B74-D14D-450F-B731-7D37FEED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XMLHTTPRequest</a:t>
            </a:r>
            <a:r>
              <a:rPr lang="pl-PL" dirty="0"/>
              <a:t> </a:t>
            </a:r>
            <a:r>
              <a:rPr lang="pl-PL" dirty="0" err="1"/>
              <a:t>doc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112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67441C52-9898-4219-963D-19AC10E2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AJAX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1AB3A30-CE2D-4BBF-9F90-1088FC5950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set of web development techniques using many web technologies on the client side to create asynchronous web applications</a:t>
            </a:r>
            <a:endParaRPr lang="pl-PL" dirty="0"/>
          </a:p>
          <a:p>
            <a:endParaRPr lang="pl-PL" dirty="0"/>
          </a:p>
          <a:p>
            <a:r>
              <a:rPr lang="pl-PL" dirty="0"/>
              <a:t>a </a:t>
            </a:r>
            <a:r>
              <a:rPr lang="en-US" dirty="0"/>
              <a:t>change content dynamically without the need to reload the entire page</a:t>
            </a:r>
            <a:endParaRPr lang="pl-PL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52FFA1F1-C270-4D62-B526-564BC4254F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err="1"/>
              <a:t>Ajax</a:t>
            </a:r>
            <a:r>
              <a:rPr lang="pl-PL" dirty="0"/>
              <a:t> Tutorial</a:t>
            </a:r>
          </a:p>
          <a:p>
            <a:r>
              <a:rPr lang="pl-PL" b="0" dirty="0">
                <a:hlinkClick r:id="rId2"/>
              </a:rPr>
              <a:t>https://www.youtube.com/watch?v=My0MDTl0Zv4</a:t>
            </a:r>
            <a:endParaRPr lang="pl-PL" b="0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335FC05A-6382-415B-B9DC-37BBE22C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32351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C59343-7A5D-4D26-9670-3D78D288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JSON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EBE62F-AE1E-4778-BA17-0B7CC7A61B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String </a:t>
            </a:r>
            <a:r>
              <a:rPr lang="pl-PL" dirty="0">
                <a:sym typeface="Wingdings" panose="05000000000000000000" pitchFamily="2" charset="2"/>
              </a:rPr>
              <a:t> JS </a:t>
            </a:r>
            <a:r>
              <a:rPr lang="pl-PL" dirty="0" err="1">
                <a:sym typeface="Wingdings" panose="05000000000000000000" pitchFamily="2" charset="2"/>
              </a:rPr>
              <a:t>object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>
                <a:sym typeface="Wingdings" panose="05000000000000000000" pitchFamily="2" charset="2"/>
              </a:rPr>
              <a:t>conversion</a:t>
            </a:r>
            <a:endParaRPr lang="pl-PL" dirty="0"/>
          </a:p>
          <a:p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</a:p>
          <a:p>
            <a:endParaRPr lang="pl-PL" dirty="0"/>
          </a:p>
          <a:p>
            <a:r>
              <a:rPr lang="pl-PL" b="0" dirty="0">
                <a:hlinkClick r:id="rId2"/>
              </a:rPr>
              <a:t>https://www.w3schools.com/js/js_json_parse.asp</a:t>
            </a:r>
            <a:endParaRPr lang="pl-PL" b="0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21B50C6-672D-4717-81A1-38FF9A1632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JS </a:t>
            </a:r>
            <a:r>
              <a:rPr lang="pl-PL" dirty="0" err="1"/>
              <a:t>object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 String </a:t>
            </a:r>
            <a:r>
              <a:rPr lang="pl-PL" dirty="0" err="1">
                <a:sym typeface="Wingdings" panose="05000000000000000000" pitchFamily="2" charset="2"/>
              </a:rPr>
              <a:t>conversion</a:t>
            </a:r>
            <a:endParaRPr lang="pl-PL" dirty="0"/>
          </a:p>
          <a:p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(Object)</a:t>
            </a:r>
          </a:p>
          <a:p>
            <a:endParaRPr lang="pl-PL" dirty="0"/>
          </a:p>
          <a:p>
            <a:r>
              <a:rPr lang="pl-PL" b="0" dirty="0">
                <a:hlinkClick r:id="rId3"/>
              </a:rPr>
              <a:t>https://www.w3schools.com/js/js_json_stringify.asp</a:t>
            </a:r>
            <a:r>
              <a:rPr lang="pl-PL" b="0" dirty="0"/>
              <a:t> 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D328252-137C-492F-BE23-F6657FFF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113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Client –</a:t>
            </a:r>
            <a:r>
              <a:rPr lang="pl-PL" dirty="0" err="1"/>
              <a:t>server</a:t>
            </a:r>
            <a:r>
              <a:rPr lang="pl-PL" dirty="0"/>
              <a:t> model</a:t>
            </a:r>
            <a:endParaRPr lang="en-GB" dirty="0"/>
          </a:p>
          <a:p>
            <a:r>
              <a:rPr lang="pl-PL" noProof="0" dirty="0"/>
              <a:t>HTTP </a:t>
            </a:r>
            <a:r>
              <a:rPr lang="pl-PL" noProof="0" dirty="0" err="1"/>
              <a:t>protocol</a:t>
            </a:r>
            <a:endParaRPr lang="en-GB" noProof="0" dirty="0"/>
          </a:p>
          <a:p>
            <a:r>
              <a:rPr lang="pl-PL" dirty="0"/>
              <a:t>REST</a:t>
            </a:r>
            <a:endParaRPr lang="en-GB" dirty="0"/>
          </a:p>
          <a:p>
            <a:r>
              <a:rPr lang="pl-PL" dirty="0" err="1"/>
              <a:t>XMLHTTPRequest</a:t>
            </a:r>
            <a:endParaRPr lang="en-GB" noProof="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Agenda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342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A44AE835-838F-413C-8037-01C0E7C52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6783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D2C31B0-EED2-4A89-909F-6E2027ED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ECCF323-8299-43FB-BB40-403CB878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Core</a:t>
            </a:r>
            <a:r>
              <a:rPr lang="pl-PL" dirty="0"/>
              <a:t>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177848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 descr="Obraz zawierający zrzut ekranu&#10;&#10;Opis wygenerowany automatycznie">
            <a:extLst>
              <a:ext uri="{FF2B5EF4-FFF2-40B4-BE49-F238E27FC236}">
                <a16:creationId xmlns:a16="http://schemas.microsoft.com/office/drawing/2014/main" id="{84E78E56-8222-402B-BB2D-BD3FA7E17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5525" y="1826448"/>
            <a:ext cx="11165025" cy="4094292"/>
          </a:xfr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C310100-FF31-496B-84E6-81252438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4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12A0830C-46F5-47CC-9712-8D425335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Client – Server model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A3FA8E7-1AC9-4C4A-BD28-E4D040AA7C32}"/>
              </a:ext>
            </a:extLst>
          </p:cNvPr>
          <p:cNvSpPr/>
          <p:nvPr/>
        </p:nvSpPr>
        <p:spPr>
          <a:xfrm>
            <a:off x="6025416" y="1886552"/>
            <a:ext cx="2059806" cy="394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B5B6F1F-8E34-4381-87EA-03F0FA03B76C}"/>
              </a:ext>
            </a:extLst>
          </p:cNvPr>
          <p:cNvSpPr/>
          <p:nvPr/>
        </p:nvSpPr>
        <p:spPr>
          <a:xfrm>
            <a:off x="6025416" y="3706328"/>
            <a:ext cx="2059806" cy="394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774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63708425-C679-4E9B-B32A-CDB6E1B13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Hypertext</a:t>
            </a:r>
            <a:r>
              <a:rPr lang="pl-PL" dirty="0"/>
              <a:t> Transfer </a:t>
            </a:r>
            <a:r>
              <a:rPr lang="pl-PL" dirty="0" err="1"/>
              <a:t>Protocol</a:t>
            </a:r>
            <a:endParaRPr lang="pl-PL" dirty="0"/>
          </a:p>
          <a:p>
            <a:endParaRPr lang="pl-PL" dirty="0"/>
          </a:p>
          <a:p>
            <a:r>
              <a:rPr lang="pl-PL" b="0" dirty="0" err="1"/>
              <a:t>protocol</a:t>
            </a:r>
            <a:r>
              <a:rPr lang="pl-PL" b="0" dirty="0"/>
              <a:t> for </a:t>
            </a:r>
            <a:r>
              <a:rPr lang="pl-PL" b="0" dirty="0" err="1"/>
              <a:t>sending</a:t>
            </a:r>
            <a:r>
              <a:rPr lang="pl-PL" b="0" dirty="0"/>
              <a:t> </a:t>
            </a:r>
            <a:r>
              <a:rPr lang="pl-PL" b="0" dirty="0" err="1"/>
              <a:t>hypertext</a:t>
            </a:r>
            <a:r>
              <a:rPr lang="pl-PL" b="0" dirty="0"/>
              <a:t> </a:t>
            </a:r>
            <a:r>
              <a:rPr lang="pl-PL" b="0" dirty="0" err="1"/>
              <a:t>documents</a:t>
            </a:r>
            <a:endParaRPr lang="pl-PL" b="0" dirty="0"/>
          </a:p>
          <a:p>
            <a:r>
              <a:rPr lang="en-US" b="0" dirty="0"/>
              <a:t>standardized way computers communicate with each other</a:t>
            </a:r>
            <a:endParaRPr lang="pl-PL" b="0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1E4F53D-25CE-4C33-82EA-BA77888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5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E09B1905-C89D-418A-A82E-B22F91D6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HTTP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513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940314DC-081E-4BBD-83B3-03533475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HTTP </a:t>
            </a:r>
            <a:r>
              <a:rPr lang="pl-PL" dirty="0" err="1"/>
              <a:t>Methods</a:t>
            </a:r>
            <a:endParaRPr lang="pl-PL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30B4328F-263A-463E-9782-A0634C217D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GET</a:t>
            </a:r>
          </a:p>
          <a:p>
            <a:r>
              <a:rPr lang="pl-PL" dirty="0"/>
              <a:t>POST</a:t>
            </a:r>
          </a:p>
          <a:p>
            <a:r>
              <a:rPr lang="pl-PL" b="0" dirty="0"/>
              <a:t>HEAD</a:t>
            </a:r>
          </a:p>
          <a:p>
            <a:r>
              <a:rPr lang="pl-PL" b="0" dirty="0"/>
              <a:t>PUT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94CB23B7-8992-4FC0-8CC2-D0356BB292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b="0" dirty="0"/>
              <a:t>DELETE</a:t>
            </a:r>
          </a:p>
          <a:p>
            <a:r>
              <a:rPr lang="pl-PL" b="0" dirty="0"/>
              <a:t>CONNECT</a:t>
            </a:r>
          </a:p>
          <a:p>
            <a:r>
              <a:rPr lang="pl-PL" b="0" dirty="0"/>
              <a:t>OPTIONS</a:t>
            </a:r>
          </a:p>
          <a:p>
            <a:r>
              <a:rPr lang="pl-PL" b="0" dirty="0"/>
              <a:t>TRACE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D8A7A52-0C5E-4914-9E31-FC00CFBD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4174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E09B1905-C89D-418A-A82E-B22F91D6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HTTP </a:t>
            </a:r>
            <a:r>
              <a:rPr lang="pl-PL" dirty="0" err="1"/>
              <a:t>details</a:t>
            </a:r>
            <a:endParaRPr lang="pl-PL" dirty="0"/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63708425-C679-4E9B-B32A-CDB6E1B13D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The Internet, HTTP &amp; HTML</a:t>
            </a:r>
            <a:endParaRPr lang="pl-PL" dirty="0">
              <a:hlinkClick r:id="rId2"/>
            </a:endParaRPr>
          </a:p>
          <a:p>
            <a:endParaRPr lang="pl-PL" dirty="0">
              <a:hlinkClick r:id="rId2"/>
            </a:endParaRPr>
          </a:p>
          <a:p>
            <a:r>
              <a:rPr lang="pl-PL" b="0" dirty="0">
                <a:hlinkClick r:id="rId2"/>
              </a:rPr>
              <a:t>https://www.youtube.com/watch?v=kBXQZMmiA4s</a:t>
            </a:r>
            <a:endParaRPr lang="pl-PL" b="0" dirty="0">
              <a:hlinkClick r:id="rId3"/>
            </a:endParaRP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10" name="Symbol zastępczy zawartości 9">
            <a:extLst>
              <a:ext uri="{FF2B5EF4-FFF2-40B4-BE49-F238E27FC236}">
                <a16:creationId xmlns:a16="http://schemas.microsoft.com/office/drawing/2014/main" id="{59080595-EC9D-481D-B087-8BDCFAA1A9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Http and the Web</a:t>
            </a:r>
            <a:endParaRPr lang="pl-PL" dirty="0">
              <a:hlinkClick r:id="rId3"/>
            </a:endParaRPr>
          </a:p>
          <a:p>
            <a:endParaRPr lang="pl-PL" dirty="0">
              <a:hlinkClick r:id="rId3"/>
            </a:endParaRPr>
          </a:p>
          <a:p>
            <a:r>
              <a:rPr lang="pl-PL" b="0" dirty="0">
                <a:hlinkClick r:id="rId3"/>
              </a:rPr>
              <a:t>https://www.youtube.com/watch?v=eesqK59rhGA</a:t>
            </a:r>
            <a:endParaRPr lang="pl-PL" b="0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1E4F53D-25CE-4C33-82EA-BA77888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681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3459B8F0-0909-4718-A51E-66989C670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err="1"/>
              <a:t>REpresentational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Transfer</a:t>
            </a:r>
          </a:p>
          <a:p>
            <a:r>
              <a:rPr lang="en-US" b="0" dirty="0"/>
              <a:t>software architectural style that defines a set of constraints to be used for creating Web </a:t>
            </a:r>
            <a:r>
              <a:rPr lang="pl-PL" b="0" dirty="0"/>
              <a:t>S</a:t>
            </a:r>
            <a:r>
              <a:rPr lang="en-US" b="0" dirty="0" err="1"/>
              <a:t>ervices</a:t>
            </a:r>
            <a:endParaRPr lang="pl-PL" b="0" dirty="0"/>
          </a:p>
          <a:p>
            <a:r>
              <a:rPr lang="pl-PL" b="0" dirty="0" err="1"/>
              <a:t>Architectural</a:t>
            </a:r>
            <a:r>
              <a:rPr lang="pl-PL" b="0" dirty="0"/>
              <a:t> </a:t>
            </a:r>
            <a:r>
              <a:rPr lang="pl-PL" b="0" dirty="0" err="1"/>
              <a:t>constrains</a:t>
            </a:r>
            <a:r>
              <a:rPr lang="pl-PL" b="0" dirty="0"/>
              <a:t>: </a:t>
            </a:r>
            <a:r>
              <a:rPr lang="pl-PL" b="0" dirty="0" err="1"/>
              <a:t>client-server</a:t>
            </a:r>
            <a:r>
              <a:rPr lang="pl-PL" b="0" dirty="0"/>
              <a:t>, </a:t>
            </a:r>
            <a:r>
              <a:rPr lang="pl-PL" b="0" dirty="0" err="1"/>
              <a:t>statelessness</a:t>
            </a:r>
            <a:r>
              <a:rPr lang="pl-PL" b="0" dirty="0"/>
              <a:t>, </a:t>
            </a:r>
            <a:r>
              <a:rPr lang="pl-PL" b="0" dirty="0" err="1"/>
              <a:t>cacheability</a:t>
            </a:r>
            <a:r>
              <a:rPr lang="pl-PL" b="0" dirty="0"/>
              <a:t>, </a:t>
            </a:r>
            <a:r>
              <a:rPr lang="pl-PL" b="0" dirty="0" err="1"/>
              <a:t>layered</a:t>
            </a:r>
            <a:r>
              <a:rPr lang="pl-PL" b="0" dirty="0"/>
              <a:t> system, </a:t>
            </a:r>
            <a:r>
              <a:rPr lang="pl-PL" b="0" dirty="0" err="1"/>
              <a:t>code</a:t>
            </a:r>
            <a:r>
              <a:rPr lang="pl-PL" b="0" dirty="0"/>
              <a:t> on </a:t>
            </a:r>
            <a:r>
              <a:rPr lang="pl-PL" b="0" dirty="0" err="1"/>
              <a:t>demand</a:t>
            </a:r>
            <a:r>
              <a:rPr lang="pl-PL" b="0" dirty="0"/>
              <a:t>, uniform </a:t>
            </a:r>
            <a:r>
              <a:rPr lang="pl-PL" b="0" dirty="0" err="1"/>
              <a:t>interface</a:t>
            </a:r>
            <a:endParaRPr lang="pl-PL" b="0" dirty="0"/>
          </a:p>
          <a:p>
            <a:r>
              <a:rPr lang="pl-PL" b="0" dirty="0" err="1"/>
              <a:t>Request</a:t>
            </a:r>
            <a:r>
              <a:rPr lang="pl-PL" b="0" dirty="0"/>
              <a:t> – </a:t>
            </a:r>
            <a:r>
              <a:rPr lang="pl-PL" b="0" dirty="0" err="1"/>
              <a:t>Response</a:t>
            </a:r>
            <a:endParaRPr lang="pl-PL" b="0" dirty="0"/>
          </a:p>
          <a:p>
            <a:endParaRPr lang="pl-PL" b="0" dirty="0"/>
          </a:p>
          <a:p>
            <a:r>
              <a:rPr lang="pl-PL" dirty="0"/>
              <a:t>Web Service</a:t>
            </a:r>
          </a:p>
          <a:p>
            <a:r>
              <a:rPr lang="en-US" b="0" dirty="0"/>
              <a:t>a service offered by an electronic device to another electronic device, communicating with each other via the World Wide Web</a:t>
            </a:r>
            <a:endParaRPr lang="pl-PL" b="0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63A4081-2A9C-4287-9E31-A5179B79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6367D80-424E-4E0D-B1BC-B762F143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126512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269E9684-37F5-4EAF-B48E-DE0195EA5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Czym jest REST API</a:t>
            </a:r>
            <a:endParaRPr lang="pl-PL" dirty="0">
              <a:hlinkClick r:id="rId2"/>
            </a:endParaRPr>
          </a:p>
          <a:p>
            <a:r>
              <a:rPr lang="pl-PL" b="0" dirty="0">
                <a:hlinkClick r:id="rId2"/>
              </a:rPr>
              <a:t>https://www.youtube.com/watch?v=P9b8-BrWdYs</a:t>
            </a:r>
            <a:endParaRPr lang="pl-PL" b="0" dirty="0"/>
          </a:p>
          <a:p>
            <a:endParaRPr lang="pl-PL" dirty="0"/>
          </a:p>
          <a:p>
            <a:r>
              <a:rPr lang="pl-PL" dirty="0"/>
              <a:t>Kanał REST API</a:t>
            </a:r>
          </a:p>
          <a:p>
            <a:r>
              <a:rPr lang="pl-PL" b="0" dirty="0">
                <a:hlinkClick r:id="rId3"/>
              </a:rPr>
              <a:t>https://www.youtube.com/playlist?list=PLjHmWifVUNMLjh1nP3p-U0VYrk_9aXVjE</a:t>
            </a:r>
            <a:r>
              <a:rPr lang="pl-PL" b="0" dirty="0"/>
              <a:t> </a:t>
            </a:r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3297D26-1E57-4AF4-973A-AFC9F5A8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9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0D45187-84E1-47E0-AFFC-07B75D91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70129937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3328</TotalTime>
  <Words>537</Words>
  <Application>Microsoft Office PowerPoint</Application>
  <PresentationFormat>Panoramiczny</PresentationFormat>
  <Paragraphs>128</Paragraphs>
  <Slides>16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Motyw pakietu Office</vt:lpstr>
      <vt:lpstr>Web Services</vt:lpstr>
      <vt:lpstr>Agenda</vt:lpstr>
      <vt:lpstr>Core Web Technologies</vt:lpstr>
      <vt:lpstr>Client – Server model</vt:lpstr>
      <vt:lpstr>HTTP</vt:lpstr>
      <vt:lpstr>HTTP Methods</vt:lpstr>
      <vt:lpstr>HTTP details</vt:lpstr>
      <vt:lpstr>REST</vt:lpstr>
      <vt:lpstr>REST API</vt:lpstr>
      <vt:lpstr>XMLHTTPRequest</vt:lpstr>
      <vt:lpstr>XMLHTTPRequest methods</vt:lpstr>
      <vt:lpstr>XMLHTTPRequest properties</vt:lpstr>
      <vt:lpstr>XMLHttpRequest example</vt:lpstr>
      <vt:lpstr>XMLHTTPRequest doc</vt:lpstr>
      <vt:lpstr>AJAX</vt:lpstr>
      <vt:lpstr>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</cp:lastModifiedBy>
  <cp:revision>430</cp:revision>
  <dcterms:created xsi:type="dcterms:W3CDTF">2017-01-20T14:56:17Z</dcterms:created>
  <dcterms:modified xsi:type="dcterms:W3CDTF">2019-12-17T20:47:38Z</dcterms:modified>
</cp:coreProperties>
</file>