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259" r:id="rId3"/>
    <p:sldId id="276" r:id="rId4"/>
    <p:sldId id="272" r:id="rId5"/>
    <p:sldId id="273" r:id="rId6"/>
    <p:sldId id="262" r:id="rId7"/>
    <p:sldId id="274" r:id="rId8"/>
    <p:sldId id="260" r:id="rId9"/>
    <p:sldId id="261" r:id="rId10"/>
    <p:sldId id="257" r:id="rId11"/>
    <p:sldId id="256" r:id="rId12"/>
    <p:sldId id="263" r:id="rId13"/>
    <p:sldId id="264" r:id="rId14"/>
    <p:sldId id="265" r:id="rId15"/>
    <p:sldId id="266" r:id="rId16"/>
    <p:sldId id="267" r:id="rId17"/>
    <p:sldId id="271" r:id="rId18"/>
    <p:sldId id="269" r:id="rId19"/>
    <p:sldId id="268" r:id="rId20"/>
    <p:sldId id="270" r:id="rId21"/>
    <p:sldId id="279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35" autoAdjust="0"/>
  </p:normalViewPr>
  <p:slideViewPr>
    <p:cSldViewPr snapToGrid="0">
      <p:cViewPr varScale="1">
        <p:scale>
          <a:sx n="62" d="100"/>
          <a:sy n="62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481FD22-EEB4-9ED4-E15B-2FC2266DE3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5D866A-05AF-3F92-C0B9-7DCD93BEE7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6B7B9-89C8-42A1-94FE-30066F1D4E0F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30ECE4-AE4D-3C08-54B5-821DE2B859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3EC607-41AC-4F45-6BA0-913CB6FB1B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933E4-2E4E-43BE-82F2-8ABAAF04D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4986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EDAF-2342-4429-B4D0-FD9CAFA247B5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6D56C-C93C-408B-8DD3-8075CC6A1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4735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In the criminal justice system, predictive algorithms have been used to predict who is most likely to commit a violent crime, who is likely to reoffend at some point in the future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Compas predicts a defendant’s risk of committing a misdemeanor or felony within 2 years of assessment from 137 features about an individual and the individual’s past criminal record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chemeClr val="tx1"/>
                </a:solidFill>
                <a:latin typeface="Candara" panose="020E0502030303020204" pitchFamily="34" charset="0"/>
              </a:rPr>
              <a:t>The Risk Factor quantifies the likelihood the defendant will commit another crime in the future (recidivist)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Problem: They have found that COMPAS is disadvantageous to black defendant (Either guilty or not), </a:t>
            </a:r>
            <a:r>
              <a:rPr lang="en-US" b="0" i="0" dirty="0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  <a:t>Although the data used by COMPAS do not include an individual’s race</a:t>
            </a:r>
            <a:endParaRPr lang="en-US" sz="1200" b="0" i="0" dirty="0">
              <a:solidFill>
                <a:srgbClr val="333333"/>
              </a:solidFill>
              <a:effectLst/>
              <a:latin typeface="Candara" panose="020E0502030303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200" b="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D56C-C93C-408B-8DD3-8075CC6A1F1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514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FPR indicates the incorrect classification. These were the offenders belonging to the African-American race who were incorrectly labeled as Higher risk group. After mitigating the bias, we see that the False positive rate has decreased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The false positive rate is the fraction of non-recidivists who were classified as high risk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  The false negative rate is the fraction of recidivists who were classified as low risk.</a:t>
            </a:r>
          </a:p>
          <a:p>
            <a:br>
              <a:rPr lang="en-US" dirty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D56C-C93C-408B-8DD3-8075CC6A1F1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277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learns a probabilistic transformation that edits the features and labels in the data with group fairness, individual distortion, and data fidelity constraints &amp; objectives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D56C-C93C-408B-8DD3-8075CC6A1F1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347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aims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the impact of </a:t>
            </a:r>
            <a:r>
              <a:rPr lang="fr-FR" dirty="0" err="1"/>
              <a:t>protected</a:t>
            </a:r>
            <a:r>
              <a:rPr lang="fr-FR" dirty="0"/>
              <a:t> </a:t>
            </a:r>
            <a:r>
              <a:rPr lang="fr-FR" dirty="0" err="1"/>
              <a:t>attribute</a:t>
            </a:r>
            <a:r>
              <a:rPr lang="fr-FR" dirty="0"/>
              <a:t> in </a:t>
            </a:r>
            <a:r>
              <a:rPr lang="fr-FR" dirty="0" err="1"/>
              <a:t>predictions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D56C-C93C-408B-8DD3-8075CC6A1F1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243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aims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the impact of </a:t>
            </a:r>
            <a:r>
              <a:rPr lang="fr-FR" dirty="0" err="1"/>
              <a:t>protected</a:t>
            </a:r>
            <a:r>
              <a:rPr lang="fr-FR" dirty="0"/>
              <a:t> </a:t>
            </a:r>
            <a:r>
              <a:rPr lang="fr-FR" dirty="0" err="1"/>
              <a:t>attribute</a:t>
            </a:r>
            <a:r>
              <a:rPr lang="fr-FR" dirty="0"/>
              <a:t> in </a:t>
            </a:r>
            <a:r>
              <a:rPr lang="fr-FR" dirty="0" err="1"/>
              <a:t>predictions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D56C-C93C-408B-8DD3-8075CC6A1F1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73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333333"/>
                </a:solidFill>
                <a:effectLst/>
                <a:latin typeface="PT Serif" panose="020B0604020202020204" pitchFamily="18" charset="0"/>
              </a:rPr>
              <a:t>Compas affected black and white defendants differently: Black defendants who did not recidivate were incorrectly predicted to reoffend at a rate of 44.9%, nearly twice as high as their white counterparts at 23.5%;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333333"/>
                </a:solidFill>
                <a:effectLst/>
                <a:latin typeface="PT Serif" panose="020B0604020202020204" pitchFamily="18" charset="0"/>
              </a:rPr>
              <a:t>and white defendants who did recidivate were incorrectly predicted to not reoffend at a rate of 47.7%, nearly twice as high as their black counterparts at 28.0%.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333333"/>
                </a:solidFill>
                <a:effectLst/>
                <a:latin typeface="PT Serif" panose="020B0604020202020204" pitchFamily="18" charset="0"/>
              </a:rPr>
              <a:t>COMPAS scores appeared to favor white defendants over black defendants by underpredicting recidivism for white and overpredicting recidivism for black defendants.</a:t>
            </a:r>
            <a:endParaRPr lang="fr-FR" sz="1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D56C-C93C-408B-8DD3-8075CC6A1F1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53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As you can </a:t>
            </a:r>
            <a:r>
              <a:rPr lang="fr-FR" dirty="0" err="1"/>
              <a:t>see</a:t>
            </a:r>
            <a:r>
              <a:rPr lang="fr-FR" dirty="0"/>
              <a:t>, Dylan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rated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risk </a:t>
            </a:r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has 1 </a:t>
            </a:r>
            <a:r>
              <a:rPr lang="fr-FR" dirty="0" err="1"/>
              <a:t>attempt</a:t>
            </a:r>
            <a:r>
              <a:rPr lang="fr-FR" dirty="0"/>
              <a:t> of </a:t>
            </a:r>
            <a:r>
              <a:rPr lang="fr-FR" dirty="0" err="1"/>
              <a:t>burglarisation</a:t>
            </a:r>
            <a:r>
              <a:rPr lang="fr-FR" dirty="0"/>
              <a:t> and 3 </a:t>
            </a:r>
            <a:r>
              <a:rPr lang="fr-FR" dirty="0" err="1"/>
              <a:t>drugs</a:t>
            </a:r>
            <a:r>
              <a:rPr lang="fr-FR" dirty="0"/>
              <a:t> possessions, </a:t>
            </a:r>
            <a:r>
              <a:rPr lang="fr-FR" dirty="0" err="1"/>
              <a:t>while</a:t>
            </a:r>
            <a:r>
              <a:rPr lang="fr-FR" dirty="0"/>
              <a:t> Parker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rated</a:t>
            </a:r>
            <a:r>
              <a:rPr lang="fr-FR" dirty="0"/>
              <a:t> high risk of 10 and as you can </a:t>
            </a:r>
            <a:r>
              <a:rPr lang="fr-FR" dirty="0" err="1"/>
              <a:t>see</a:t>
            </a:r>
            <a:r>
              <a:rPr lang="fr-FR" dirty="0"/>
              <a:t>,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none </a:t>
            </a:r>
            <a:r>
              <a:rPr lang="fr-FR" dirty="0" err="1"/>
              <a:t>subsequent</a:t>
            </a:r>
            <a:r>
              <a:rPr lang="fr-FR" dirty="0"/>
              <a:t> </a:t>
            </a:r>
            <a:r>
              <a:rPr lang="fr-FR" dirty="0" err="1"/>
              <a:t>offences</a:t>
            </a:r>
            <a:r>
              <a:rPr lang="fr-FR" dirty="0"/>
              <a:t>. So race </a:t>
            </a:r>
            <a:r>
              <a:rPr lang="fr-FR" dirty="0" err="1"/>
              <a:t>attributes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D56C-C93C-408B-8DD3-8075CC6A1F1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92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D56C-C93C-408B-8DD3-8075CC6A1F1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39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Our aim is to reduce the bias for the African- American race, by applying different mitigation techniques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To do so, we have to introduce some mitigation, either before, during or after training our machine learning algorithms, because ML algorithms alone are trained to be more accurate and not fair.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D56C-C93C-408B-8DD3-8075CC6A1F1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98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talk about </a:t>
            </a:r>
            <a:r>
              <a:rPr lang="fr-FR" dirty="0" err="1"/>
              <a:t>fairness</a:t>
            </a:r>
            <a:r>
              <a:rPr lang="fr-FR" dirty="0"/>
              <a:t> metrics before </a:t>
            </a:r>
            <a:r>
              <a:rPr lang="fr-FR" dirty="0" err="1"/>
              <a:t>moving</a:t>
            </a:r>
            <a:r>
              <a:rPr lang="fr-FR" dirty="0"/>
              <a:t> to the algorithms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D56C-C93C-408B-8DD3-8075CC6A1F1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54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Statistical parity: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means that the proportion of positive outcomes should be the same for all groups, regardless of their race, gender, or other protected characteristic.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Equal opportunity difference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This is the difference in true positive rates between unprivileged and privileged groups. A value of 0 implies both groups have equal benefit.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Disparate Impact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— This is the ratio of probability of favorable outcomes between the unprivileged and privileged groups.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D56C-C93C-408B-8DD3-8075CC6A1F1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93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reweighing assigns weights to instances of the training data while leaving the data itself unchanged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D56C-C93C-408B-8DD3-8075CC6A1F1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94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6D56C-C93C-408B-8DD3-8075CC6A1F1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89D63-BA79-D8DE-09EE-5227A7CE6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CC68B4-BDAE-CA87-1CDF-342E38E21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662259-9F1D-5333-BF7B-51F87742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39AA-1114-4DA0-8363-2A0279B6A5E7}" type="datetime1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BA7E8-BF3F-DE7B-FFC2-62E61E7A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5E83D-0232-DCB8-5E53-F3F2C322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5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57BFD-BD61-A229-5EF3-107AF14A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C7A54C-17CE-F420-462F-EA7442AE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BE9074-7AB6-E886-6450-6C75E850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3F0-F992-43D3-8471-2C54FC32412D}" type="datetime1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CD8B5-3FB0-111D-8D4C-E6159059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AED60-B44A-9E24-05BE-63135BF3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70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4E2A79-19D9-66F5-F4D4-015839AF6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4641B9-76A3-2508-8F06-572BC543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C0BED-3370-A443-0211-DD1E2301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6C4A-3B61-4053-8EEB-B94F47C5D075}" type="datetime1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FC50B-AF61-40D4-30E9-467E03F5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94E81-3592-4470-23DE-4E0E9FED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12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EB1F9-A00D-6CFB-ABBC-B7B9E5EC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1763D-FA20-59AD-7CC5-DB614E18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AEF75C-E6BE-E78D-6462-5F8DAA97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C8E2-09F0-4149-B57F-A423CD26538F}" type="datetime1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2E072E-BC52-4C43-37BF-F5FB45B9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FBEC77-EE21-B2DB-70EE-E20609C2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85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EF0D4-EDB8-BE16-0796-991EBD73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86C168-F7D3-A82A-9EBF-9737AC2A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CD0BA4-5E49-9B51-1683-6034E0D6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E7F9-748E-4B12-8B2E-0F9CE19F75B8}" type="datetime1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FC2DCB-F543-B2F4-58EF-4DB0C087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835F3C-548C-8306-3879-B3DED5DF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7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E87B6-9651-29A9-979F-C2610A1C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D2B1FB-8F00-2F80-D48B-CF3C028F9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7BA323-3BAA-A361-63EE-825E67A2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F49702-6A02-CA8E-4CBF-EF23F989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BDDC-5736-4791-A05B-6930DC969CBC}" type="datetime1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E114AB-4A39-B6E3-7E87-459C1A3E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99D4AE-363D-40D1-8735-16FF8EE1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2005B-7A21-D815-B555-95A09A67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CCB890-8A71-96C1-5574-47570779A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C16274-2E14-F938-127D-366ADF93C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349BEB-43F5-BBAB-8044-7061585A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9DAB96-271F-42AC-9086-1BF486DA2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7AB29D-BDFB-DF8B-FE5C-41854082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666D-EBE1-4692-9F4A-AC5E3F62C550}" type="datetime1">
              <a:rPr lang="fr-FR" smtClean="0"/>
              <a:t>12/03/2023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EDC867-BD20-6AEF-ED67-FA4B4276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FEBCD6-815D-B65F-4F78-741324DA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44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46F49-D7A1-D2C7-BB89-D75BB653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050B35A-8B95-1D9F-2444-9F05D717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F9C4-08BE-4DAB-B69C-529D65044EE3}" type="datetime1">
              <a:rPr lang="fr-FR" smtClean="0"/>
              <a:t>12/03/2023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4C667B-F3C8-5E6E-5BE0-30C4DAA9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E26C70-9C92-F8C3-056A-62B18753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09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E9D93D-C50B-3CFA-2252-019B94F7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9E0-B305-4871-B0FB-FAAC78B26F24}" type="datetime1">
              <a:rPr lang="fr-FR" smtClean="0"/>
              <a:t>12/03/2023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424B39-7111-EB6D-18AE-DAD5442A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30CC51-BE57-6A73-CB52-7364C1A2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17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4E761-1EFC-F8BA-6134-A466E585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A705A-D3A8-8AEC-DDD0-49D6117A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07CD79-AEEB-2835-9D4B-951643DB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523345-32EA-AE4E-A0B7-87B238C3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5D55-A21D-4792-9146-49A1B98532E9}" type="datetime1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892BA8-AA6F-C767-5D1C-CCE1C530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4FBACA-E806-7B78-31C2-37E0CDBF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2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E611F-6C42-3DF0-EAB1-A1716E1C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55CF10-E3F7-CECF-1C32-192A2B650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223E49-B4F1-A7A9-4A4C-73271934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6226BF-FE2F-4923-B429-16A197E0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DD29-6DF1-4E3C-9DF8-970EE3FEC068}" type="datetime1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7E11EE-CBFA-FD09-DFFE-63BE50F9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ECDFA0-4DB6-D93D-F1A6-82FBFA14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7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62A328-818A-76DD-1AD7-70409B07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7A6CF9-45BF-D7EB-1A69-7B7C494A4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55933A-79F4-D613-FFE8-D1901D6A5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18FB6-365A-4FF1-87E1-FC995D5C01DB}" type="datetime1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1273B8-E8FB-3D31-72B1-B0FD1953F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886854-2EDD-6B80-B2E7-8731F5921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E9DB-845E-4B5B-9BC3-0296817BD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87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.org/doi/10.1126/sciadv.aao558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publica.org/article/machine-bias-risk-assessments-in-criminal-sentencing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D96B387-5A36-4BE1-4CF9-93466895E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4" y="164455"/>
            <a:ext cx="3294895" cy="10972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0BBF06C-570A-F744-D561-03A4E4B7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331" y="164455"/>
            <a:ext cx="1346105" cy="1508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90ECB3-BE29-B8D1-E10C-5B296212C052}"/>
              </a:ext>
            </a:extLst>
          </p:cNvPr>
          <p:cNvSpPr/>
          <p:nvPr/>
        </p:nvSpPr>
        <p:spPr>
          <a:xfrm>
            <a:off x="1937982" y="3429000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Transparency &amp; Fairness in AI and Big Data Algorithms</a:t>
            </a:r>
            <a:endParaRPr lang="fr-FR" sz="2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EF8E7-DD97-6029-5EB3-245AB5A71D84}"/>
              </a:ext>
            </a:extLst>
          </p:cNvPr>
          <p:cNvSpPr/>
          <p:nvPr/>
        </p:nvSpPr>
        <p:spPr>
          <a:xfrm>
            <a:off x="1803779" y="2292824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0" dirty="0">
                <a:solidFill>
                  <a:schemeClr val="accent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ProPublica recidivism Use Case</a:t>
            </a:r>
          </a:p>
          <a:p>
            <a:pPr algn="ctr"/>
            <a:r>
              <a:rPr lang="en-US" sz="4400" b="1" i="0" dirty="0">
                <a:solidFill>
                  <a:schemeClr val="accent1">
                    <a:lumMod val="50000"/>
                  </a:schemeClr>
                </a:solidFill>
                <a:effectLst/>
                <a:latin typeface="Candara" panose="020E0502030303020204" pitchFamily="34" charset="0"/>
              </a:rPr>
              <a:t> (Compas risk assessment tool)</a:t>
            </a:r>
            <a:endParaRPr lang="fr-FR" sz="4400" b="1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A3288E-95C7-2ACA-6A50-28409195A8C1}"/>
              </a:ext>
            </a:extLst>
          </p:cNvPr>
          <p:cNvSpPr/>
          <p:nvPr/>
        </p:nvSpPr>
        <p:spPr>
          <a:xfrm>
            <a:off x="532264" y="4378201"/>
            <a:ext cx="201986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LYOUSFI Youssef</a:t>
            </a:r>
            <a:endParaRPr lang="fr-FR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26C18E-F30A-23F8-812B-22EA9878EDF7}"/>
              </a:ext>
            </a:extLst>
          </p:cNvPr>
          <p:cNvSpPr/>
          <p:nvPr/>
        </p:nvSpPr>
        <p:spPr>
          <a:xfrm>
            <a:off x="8397919" y="4389118"/>
            <a:ext cx="301701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Dimitris KOTZINOS</a:t>
            </a:r>
          </a:p>
          <a:p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Vassilis CHRISTOPHIDES</a:t>
            </a:r>
            <a:endParaRPr lang="fr-FR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5B2C2F-ACA8-C9FA-1860-987E29478629}"/>
              </a:ext>
            </a:extLst>
          </p:cNvPr>
          <p:cNvSpPr/>
          <p:nvPr/>
        </p:nvSpPr>
        <p:spPr>
          <a:xfrm>
            <a:off x="5086064" y="5704309"/>
            <a:ext cx="201986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03/03/2023</a:t>
            </a:r>
            <a:endParaRPr lang="fr-FR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32A31E-BA79-664D-83DF-E96628805985}"/>
              </a:ext>
            </a:extLst>
          </p:cNvPr>
          <p:cNvSpPr/>
          <p:nvPr/>
        </p:nvSpPr>
        <p:spPr>
          <a:xfrm>
            <a:off x="3434685" y="5147025"/>
            <a:ext cx="53226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M2 Data Science &amp; Machine Learning</a:t>
            </a:r>
            <a:endParaRPr lang="fr-FR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9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A63F76E7-67AB-4166-4ECA-8C7176E3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02" y="329566"/>
            <a:ext cx="6554196" cy="5571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1FD05F-8776-7501-6436-206B5D4424B4}"/>
              </a:ext>
            </a:extLst>
          </p:cNvPr>
          <p:cNvSpPr/>
          <p:nvPr/>
        </p:nvSpPr>
        <p:spPr>
          <a:xfrm>
            <a:off x="1803779" y="5740276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Bias Mitigation Algorithms</a:t>
            </a:r>
            <a:endParaRPr lang="fr-FR" sz="2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581DB5-7A9E-C49C-CD8B-5D785FDF1662}"/>
              </a:ext>
            </a:extLst>
          </p:cNvPr>
          <p:cNvSpPr/>
          <p:nvPr/>
        </p:nvSpPr>
        <p:spPr>
          <a:xfrm>
            <a:off x="0" y="0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75258-8F4D-B9E9-9CC0-3D4EE2C864D2}"/>
              </a:ext>
            </a:extLst>
          </p:cNvPr>
          <p:cNvSpPr/>
          <p:nvPr/>
        </p:nvSpPr>
        <p:spPr>
          <a:xfrm>
            <a:off x="-1" y="6503158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pied de page 8">
            <a:extLst>
              <a:ext uri="{FF2B5EF4-FFF2-40B4-BE49-F238E27FC236}">
                <a16:creationId xmlns:a16="http://schemas.microsoft.com/office/drawing/2014/main" id="{C890712D-DEC7-C5F7-9132-8FCA519863F7}"/>
              </a:ext>
            </a:extLst>
          </p:cNvPr>
          <p:cNvSpPr txBox="1">
            <a:spLocks/>
          </p:cNvSpPr>
          <p:nvPr/>
        </p:nvSpPr>
        <p:spPr>
          <a:xfrm>
            <a:off x="4038600" y="64928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Bias Detection &amp; Mitigation</a:t>
            </a:r>
            <a:endParaRPr lang="fr-F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C87B2E-2CEF-B003-B47C-20151759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5191" y="6480952"/>
            <a:ext cx="2743200" cy="365125"/>
          </a:xfrm>
        </p:spPr>
        <p:txBody>
          <a:bodyPr/>
          <a:lstStyle/>
          <a:p>
            <a:fld id="{55EAE9DB-845E-4B5B-9BC3-0296817BD799}" type="slidenum">
              <a:rPr lang="fr-FR" sz="2800" smtClean="0">
                <a:solidFill>
                  <a:schemeClr val="bg1"/>
                </a:solidFill>
              </a:rPr>
              <a:t>10</a:t>
            </a:fld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5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6B82A30A-75E9-41E1-6414-A29E7E78C141}"/>
              </a:ext>
            </a:extLst>
          </p:cNvPr>
          <p:cNvGrpSpPr/>
          <p:nvPr/>
        </p:nvGrpSpPr>
        <p:grpSpPr>
          <a:xfrm>
            <a:off x="2818902" y="315918"/>
            <a:ext cx="6554196" cy="5571067"/>
            <a:chOff x="2818902" y="643466"/>
            <a:chExt cx="6554196" cy="5571067"/>
          </a:xfrm>
        </p:grpSpPr>
        <p:pic>
          <p:nvPicPr>
            <p:cNvPr id="5" name="Image 4" descr="Une image contenant table&#10;&#10;Description générée automatiquement">
              <a:extLst>
                <a:ext uri="{FF2B5EF4-FFF2-40B4-BE49-F238E27FC236}">
                  <a16:creationId xmlns:a16="http://schemas.microsoft.com/office/drawing/2014/main" id="{C09C43D6-D083-DC7B-CEF8-02BCA19F8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8902" y="643466"/>
              <a:ext cx="6554196" cy="557106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79035C-CF0B-F16C-0357-4D8F0D2BC4B1}"/>
                </a:ext>
              </a:extLst>
            </p:cNvPr>
            <p:cNvSpPr/>
            <p:nvPr/>
          </p:nvSpPr>
          <p:spPr>
            <a:xfrm>
              <a:off x="3021496" y="1497496"/>
              <a:ext cx="1961321" cy="11529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ED6C1A-E51E-86FE-FDCB-E4C562D27B69}"/>
                </a:ext>
              </a:extLst>
            </p:cNvPr>
            <p:cNvSpPr/>
            <p:nvPr/>
          </p:nvSpPr>
          <p:spPr>
            <a:xfrm>
              <a:off x="3021496" y="3924300"/>
              <a:ext cx="1961320" cy="9822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E355C5-AF2E-4803-4C30-7401C1ABD3E2}"/>
                </a:ext>
              </a:extLst>
            </p:cNvPr>
            <p:cNvSpPr/>
            <p:nvPr/>
          </p:nvSpPr>
          <p:spPr>
            <a:xfrm>
              <a:off x="5115339" y="1497496"/>
              <a:ext cx="1961321" cy="11529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57CDEA3-85A3-B52C-2050-33F4436DC71B}"/>
              </a:ext>
            </a:extLst>
          </p:cNvPr>
          <p:cNvSpPr/>
          <p:nvPr/>
        </p:nvSpPr>
        <p:spPr>
          <a:xfrm>
            <a:off x="1803779" y="5781220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The Algorithms used</a:t>
            </a:r>
            <a:endParaRPr lang="fr-FR" sz="2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6327FA-239A-DA56-5EE3-4D1EF4EDBA97}"/>
              </a:ext>
            </a:extLst>
          </p:cNvPr>
          <p:cNvSpPr/>
          <p:nvPr/>
        </p:nvSpPr>
        <p:spPr>
          <a:xfrm>
            <a:off x="0" y="0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C6E33-708D-B14E-B573-148C1B620D19}"/>
              </a:ext>
            </a:extLst>
          </p:cNvPr>
          <p:cNvSpPr/>
          <p:nvPr/>
        </p:nvSpPr>
        <p:spPr>
          <a:xfrm>
            <a:off x="-1" y="6503158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space réservé du pied de page 8">
            <a:extLst>
              <a:ext uri="{FF2B5EF4-FFF2-40B4-BE49-F238E27FC236}">
                <a16:creationId xmlns:a16="http://schemas.microsoft.com/office/drawing/2014/main" id="{8D3A81B3-4D51-6427-958A-3E31BF7622C0}"/>
              </a:ext>
            </a:extLst>
          </p:cNvPr>
          <p:cNvSpPr txBox="1">
            <a:spLocks/>
          </p:cNvSpPr>
          <p:nvPr/>
        </p:nvSpPr>
        <p:spPr>
          <a:xfrm>
            <a:off x="4038600" y="64928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Bias Detection &amp; Mitigation</a:t>
            </a:r>
            <a:endParaRPr lang="fr-F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EA31F795-B2E1-5770-2907-1A391457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5191" y="6492829"/>
            <a:ext cx="2743200" cy="365125"/>
          </a:xfrm>
        </p:spPr>
        <p:txBody>
          <a:bodyPr/>
          <a:lstStyle/>
          <a:p>
            <a:fld id="{55EAE9DB-845E-4B5B-9BC3-0296817BD799}" type="slidenum">
              <a:rPr lang="fr-FR" sz="2800" smtClean="0">
                <a:solidFill>
                  <a:schemeClr val="bg1"/>
                </a:solidFill>
              </a:rPr>
              <a:t>11</a:t>
            </a:fld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92B3CC-6DEE-3ED0-2EA9-EF34625C0F4C}"/>
              </a:ext>
            </a:extLst>
          </p:cNvPr>
          <p:cNvSpPr/>
          <p:nvPr/>
        </p:nvSpPr>
        <p:spPr>
          <a:xfrm>
            <a:off x="7209182" y="2468106"/>
            <a:ext cx="1961321" cy="976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23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294DD9-E787-591C-CF23-BE67088D3764}"/>
              </a:ext>
            </a:extLst>
          </p:cNvPr>
          <p:cNvSpPr/>
          <p:nvPr/>
        </p:nvSpPr>
        <p:spPr>
          <a:xfrm>
            <a:off x="1937982" y="2814851"/>
            <a:ext cx="877551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Reweighing Preprocessing</a:t>
            </a:r>
          </a:p>
        </p:txBody>
      </p:sp>
    </p:spTree>
    <p:extLst>
      <p:ext uri="{BB962C8B-B14F-4D97-AF65-F5344CB8AC3E}">
        <p14:creationId xmlns:p14="http://schemas.microsoft.com/office/powerpoint/2010/main" val="418589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E8F8C8-C42E-7514-4668-CC03BF6BFA38}"/>
              </a:ext>
            </a:extLst>
          </p:cNvPr>
          <p:cNvSpPr/>
          <p:nvPr/>
        </p:nvSpPr>
        <p:spPr>
          <a:xfrm>
            <a:off x="1803779" y="5740276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Fairness Metrics after Reweighing technique</a:t>
            </a:r>
            <a:endParaRPr lang="fr-FR" sz="2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2E9590-C191-BB77-2AFF-4E21C68C6C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9" t="9589" r="8881"/>
          <a:stretch/>
        </p:blipFill>
        <p:spPr>
          <a:xfrm>
            <a:off x="0" y="1596788"/>
            <a:ext cx="12192000" cy="3386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B1C804-E537-BA34-ECE9-76708D754FCB}"/>
              </a:ext>
            </a:extLst>
          </p:cNvPr>
          <p:cNvSpPr/>
          <p:nvPr/>
        </p:nvSpPr>
        <p:spPr>
          <a:xfrm>
            <a:off x="0" y="0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3887D-EC75-9B2B-B538-5CBEB05E7FFB}"/>
              </a:ext>
            </a:extLst>
          </p:cNvPr>
          <p:cNvSpPr/>
          <p:nvPr/>
        </p:nvSpPr>
        <p:spPr>
          <a:xfrm>
            <a:off x="-1" y="6503158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pied de page 8">
            <a:extLst>
              <a:ext uri="{FF2B5EF4-FFF2-40B4-BE49-F238E27FC236}">
                <a16:creationId xmlns:a16="http://schemas.microsoft.com/office/drawing/2014/main" id="{402D0AF1-A6A4-272E-4EFB-920B38972F4E}"/>
              </a:ext>
            </a:extLst>
          </p:cNvPr>
          <p:cNvSpPr txBox="1">
            <a:spLocks/>
          </p:cNvSpPr>
          <p:nvPr/>
        </p:nvSpPr>
        <p:spPr>
          <a:xfrm>
            <a:off x="4038600" y="64928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Reweighing processing</a:t>
            </a:r>
            <a:endParaRPr lang="fr-F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F5F260-DA64-EE5E-A704-5C21F803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2430" y="6472113"/>
            <a:ext cx="2743200" cy="365125"/>
          </a:xfrm>
        </p:spPr>
        <p:txBody>
          <a:bodyPr/>
          <a:lstStyle/>
          <a:p>
            <a:fld id="{55EAE9DB-845E-4B5B-9BC3-0296817BD799}" type="slidenum">
              <a:rPr lang="fr-FR" sz="2800" smtClean="0">
                <a:solidFill>
                  <a:schemeClr val="bg1"/>
                </a:solidFill>
              </a:rPr>
              <a:t>13</a:t>
            </a:fld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31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E72EEF-5546-D608-CD74-8D8E1D3A8445}"/>
              </a:ext>
            </a:extLst>
          </p:cNvPr>
          <p:cNvSpPr/>
          <p:nvPr/>
        </p:nvSpPr>
        <p:spPr>
          <a:xfrm>
            <a:off x="-1" y="6503158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8F8C8-C42E-7514-4668-CC03BF6BFA38}"/>
              </a:ext>
            </a:extLst>
          </p:cNvPr>
          <p:cNvSpPr/>
          <p:nvPr/>
        </p:nvSpPr>
        <p:spPr>
          <a:xfrm>
            <a:off x="1803779" y="5740276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Confusion Matrix for Random Forest</a:t>
            </a:r>
            <a:endParaRPr lang="fr-FR" sz="2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 3" descr="Une image contenant texte, écran, capture d’écran, plusieurs&#10;&#10;Description générée automatiquement">
            <a:extLst>
              <a:ext uri="{FF2B5EF4-FFF2-40B4-BE49-F238E27FC236}">
                <a16:creationId xmlns:a16="http://schemas.microsoft.com/office/drawing/2014/main" id="{6FBADF5F-9457-3262-C718-5330925B85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5" t="7937" r="10336" b="4749"/>
          <a:stretch/>
        </p:blipFill>
        <p:spPr>
          <a:xfrm>
            <a:off x="272955" y="1241945"/>
            <a:ext cx="11500653" cy="417621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2DCEF7-1CAC-671D-CD1E-712606CB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30"/>
            <a:ext cx="2743200" cy="365125"/>
          </a:xfrm>
        </p:spPr>
        <p:txBody>
          <a:bodyPr/>
          <a:lstStyle/>
          <a:p>
            <a:fld id="{55EAE9DB-845E-4B5B-9BC3-0296817BD799}" type="slidenum">
              <a:rPr lang="fr-FR" sz="2800" smtClean="0">
                <a:solidFill>
                  <a:schemeClr val="bg1"/>
                </a:solidFill>
              </a:rPr>
              <a:t>14</a:t>
            </a:fld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6D52BF-5370-45D9-4B65-64E1FE77D571}"/>
              </a:ext>
            </a:extLst>
          </p:cNvPr>
          <p:cNvSpPr/>
          <p:nvPr/>
        </p:nvSpPr>
        <p:spPr>
          <a:xfrm>
            <a:off x="0" y="0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pied de page 8">
            <a:extLst>
              <a:ext uri="{FF2B5EF4-FFF2-40B4-BE49-F238E27FC236}">
                <a16:creationId xmlns:a16="http://schemas.microsoft.com/office/drawing/2014/main" id="{5E575303-8863-5245-0256-B4C17AEEAFEF}"/>
              </a:ext>
            </a:extLst>
          </p:cNvPr>
          <p:cNvSpPr txBox="1">
            <a:spLocks/>
          </p:cNvSpPr>
          <p:nvPr/>
        </p:nvSpPr>
        <p:spPr>
          <a:xfrm>
            <a:off x="4038600" y="64928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Reweighing processing</a:t>
            </a:r>
            <a:endParaRPr lang="fr-F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81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294DD9-E787-591C-CF23-BE67088D3764}"/>
              </a:ext>
            </a:extLst>
          </p:cNvPr>
          <p:cNvSpPr/>
          <p:nvPr/>
        </p:nvSpPr>
        <p:spPr>
          <a:xfrm>
            <a:off x="1937982" y="2814851"/>
            <a:ext cx="877551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0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Optimized Preprocessing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87C6FFB-8781-2D84-94E3-74352EBC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B78D05E-4607-7851-B46D-8AB35D11F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7" t="10038" r="8321"/>
          <a:stretch/>
        </p:blipFill>
        <p:spPr>
          <a:xfrm>
            <a:off x="232011" y="2057968"/>
            <a:ext cx="12109549" cy="3319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1BC86C-935A-CB89-E732-BDD66D7C5604}"/>
              </a:ext>
            </a:extLst>
          </p:cNvPr>
          <p:cNvSpPr/>
          <p:nvPr/>
        </p:nvSpPr>
        <p:spPr>
          <a:xfrm>
            <a:off x="1803779" y="5740276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Fairness Metrics after Optimized technique</a:t>
            </a:r>
            <a:endParaRPr lang="fr-FR" sz="2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7BC8307-F27F-C247-1DD6-8C63C7EF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16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1889C-FE01-56B0-144E-1537C9FF6540}"/>
              </a:ext>
            </a:extLst>
          </p:cNvPr>
          <p:cNvSpPr/>
          <p:nvPr/>
        </p:nvSpPr>
        <p:spPr>
          <a:xfrm>
            <a:off x="-1" y="6503158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89D557FB-52C2-479A-BE0C-10B907F0D0FD}"/>
              </a:ext>
            </a:extLst>
          </p:cNvPr>
          <p:cNvSpPr txBox="1">
            <a:spLocks/>
          </p:cNvSpPr>
          <p:nvPr/>
        </p:nvSpPr>
        <p:spPr>
          <a:xfrm>
            <a:off x="8610600" y="64928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EAE9DB-845E-4B5B-9BC3-0296817BD799}" type="slidenum">
              <a:rPr lang="fr-FR" sz="2800" smtClean="0">
                <a:solidFill>
                  <a:schemeClr val="bg1"/>
                </a:solidFill>
              </a:rPr>
              <a:pPr/>
              <a:t>16</a:t>
            </a:fld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146BFF-02E3-47D6-61D8-5B74D66033C3}"/>
              </a:ext>
            </a:extLst>
          </p:cNvPr>
          <p:cNvSpPr/>
          <p:nvPr/>
        </p:nvSpPr>
        <p:spPr>
          <a:xfrm>
            <a:off x="0" y="0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pied de page 8">
            <a:extLst>
              <a:ext uri="{FF2B5EF4-FFF2-40B4-BE49-F238E27FC236}">
                <a16:creationId xmlns:a16="http://schemas.microsoft.com/office/drawing/2014/main" id="{231AE5F0-B951-FF31-9D8C-3296D4D0CDA6}"/>
              </a:ext>
            </a:extLst>
          </p:cNvPr>
          <p:cNvSpPr txBox="1">
            <a:spLocks/>
          </p:cNvSpPr>
          <p:nvPr/>
        </p:nvSpPr>
        <p:spPr>
          <a:xfrm>
            <a:off x="4038600" y="64928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Optimized processing</a:t>
            </a:r>
            <a:endParaRPr lang="fr-F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8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E8F8C8-C42E-7514-4668-CC03BF6BFA38}"/>
              </a:ext>
            </a:extLst>
          </p:cNvPr>
          <p:cNvSpPr/>
          <p:nvPr/>
        </p:nvSpPr>
        <p:spPr>
          <a:xfrm>
            <a:off x="1803779" y="5740276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Confusion Matrix for Random Forest</a:t>
            </a:r>
            <a:endParaRPr lang="fr-FR" sz="2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 2" descr="Une image contenant texte, moniteur, écran, capture d’écran&#10;&#10;Description générée automatiquement">
            <a:extLst>
              <a:ext uri="{FF2B5EF4-FFF2-40B4-BE49-F238E27FC236}">
                <a16:creationId xmlns:a16="http://schemas.microsoft.com/office/drawing/2014/main" id="{FF563E95-165F-E929-D5CE-C85D0F75B9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1" t="8946" r="10224"/>
          <a:stretch/>
        </p:blipFill>
        <p:spPr>
          <a:xfrm>
            <a:off x="232011" y="1257114"/>
            <a:ext cx="11518712" cy="43437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59CF2E-627B-EC4E-323A-663F46DE7008}"/>
              </a:ext>
            </a:extLst>
          </p:cNvPr>
          <p:cNvSpPr/>
          <p:nvPr/>
        </p:nvSpPr>
        <p:spPr>
          <a:xfrm>
            <a:off x="-1" y="6503158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6C35A668-8CDC-477B-C651-6565483A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30"/>
            <a:ext cx="2743200" cy="365125"/>
          </a:xfrm>
        </p:spPr>
        <p:txBody>
          <a:bodyPr/>
          <a:lstStyle/>
          <a:p>
            <a:fld id="{55EAE9DB-845E-4B5B-9BC3-0296817BD799}" type="slidenum">
              <a:rPr lang="fr-FR" sz="2800" smtClean="0">
                <a:solidFill>
                  <a:schemeClr val="bg1"/>
                </a:solidFill>
              </a:rPr>
              <a:t>17</a:t>
            </a:fld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FB6AC-BB71-CC58-C1D4-A433FC6D1DCB}"/>
              </a:ext>
            </a:extLst>
          </p:cNvPr>
          <p:cNvSpPr/>
          <p:nvPr/>
        </p:nvSpPr>
        <p:spPr>
          <a:xfrm>
            <a:off x="0" y="0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pied de page 8">
            <a:extLst>
              <a:ext uri="{FF2B5EF4-FFF2-40B4-BE49-F238E27FC236}">
                <a16:creationId xmlns:a16="http://schemas.microsoft.com/office/drawing/2014/main" id="{BC549018-6062-EFEC-1843-BC6B93DA0271}"/>
              </a:ext>
            </a:extLst>
          </p:cNvPr>
          <p:cNvSpPr txBox="1">
            <a:spLocks/>
          </p:cNvSpPr>
          <p:nvPr/>
        </p:nvSpPr>
        <p:spPr>
          <a:xfrm>
            <a:off x="4038600" y="64928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Optimized processing</a:t>
            </a:r>
            <a:endParaRPr lang="fr-F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3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294DD9-E787-591C-CF23-BE67088D3764}"/>
              </a:ext>
            </a:extLst>
          </p:cNvPr>
          <p:cNvSpPr/>
          <p:nvPr/>
        </p:nvSpPr>
        <p:spPr>
          <a:xfrm>
            <a:off x="1937982" y="2814851"/>
            <a:ext cx="877551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0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Adversarial Inprocessing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1F03EB0-8ED1-FF1F-CBE6-DE141240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784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C86C-935A-CB89-E732-BDD66D7C5604}"/>
              </a:ext>
            </a:extLst>
          </p:cNvPr>
          <p:cNvSpPr/>
          <p:nvPr/>
        </p:nvSpPr>
        <p:spPr>
          <a:xfrm>
            <a:off x="1803779" y="5740276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Fairness Metrics after Adversarial technique</a:t>
            </a:r>
            <a:endParaRPr lang="fr-FR" sz="2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6EA1E0-BF58-04B6-E717-507FF48E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5" t="9142" r="7986"/>
          <a:stretch/>
        </p:blipFill>
        <p:spPr>
          <a:xfrm>
            <a:off x="0" y="2044320"/>
            <a:ext cx="12154762" cy="33465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F03082-BDBA-4D3A-B529-81DBF164F6DB}"/>
              </a:ext>
            </a:extLst>
          </p:cNvPr>
          <p:cNvSpPr/>
          <p:nvPr/>
        </p:nvSpPr>
        <p:spPr>
          <a:xfrm>
            <a:off x="-1" y="6503158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AEF1DBF3-0BE8-A3D1-68A7-6EB82FBB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30"/>
            <a:ext cx="2743200" cy="365125"/>
          </a:xfrm>
        </p:spPr>
        <p:txBody>
          <a:bodyPr/>
          <a:lstStyle/>
          <a:p>
            <a:fld id="{55EAE9DB-845E-4B5B-9BC3-0296817BD799}" type="slidenum">
              <a:rPr lang="fr-FR" sz="2800" smtClean="0">
                <a:solidFill>
                  <a:schemeClr val="bg1"/>
                </a:solidFill>
              </a:rPr>
              <a:t>19</a:t>
            </a:fld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A5441-12BA-13CA-4EB6-F6BE000A78FD}"/>
              </a:ext>
            </a:extLst>
          </p:cNvPr>
          <p:cNvSpPr/>
          <p:nvPr/>
        </p:nvSpPr>
        <p:spPr>
          <a:xfrm>
            <a:off x="0" y="0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pied de page 8">
            <a:extLst>
              <a:ext uri="{FF2B5EF4-FFF2-40B4-BE49-F238E27FC236}">
                <a16:creationId xmlns:a16="http://schemas.microsoft.com/office/drawing/2014/main" id="{48AF731D-15D5-14BB-13D6-89D0B15525D3}"/>
              </a:ext>
            </a:extLst>
          </p:cNvPr>
          <p:cNvSpPr txBox="1">
            <a:spLocks/>
          </p:cNvSpPr>
          <p:nvPr/>
        </p:nvSpPr>
        <p:spPr>
          <a:xfrm>
            <a:off x="4038600" y="64928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Adversarial processing</a:t>
            </a:r>
            <a:endParaRPr lang="fr-F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FC8E36-73B2-6891-E721-DD1A7C62B7A2}"/>
              </a:ext>
            </a:extLst>
          </p:cNvPr>
          <p:cNvSpPr/>
          <p:nvPr/>
        </p:nvSpPr>
        <p:spPr>
          <a:xfrm>
            <a:off x="0" y="443646"/>
            <a:ext cx="4995081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andara" panose="020E0502030303020204" pitchFamily="34" charset="0"/>
              </a:rPr>
              <a:t>Overview</a:t>
            </a:r>
            <a:endParaRPr lang="fr-FR" sz="48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14A4DE-1B71-692C-553D-AC480CCA1AC8}"/>
              </a:ext>
            </a:extLst>
          </p:cNvPr>
          <p:cNvSpPr/>
          <p:nvPr/>
        </p:nvSpPr>
        <p:spPr>
          <a:xfrm>
            <a:off x="1296537" y="1108880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EA1DD77-BBC6-5117-E023-6F79A1E4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2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EB999C-9A40-FBCE-3865-A6AAD8DA5B0B}"/>
              </a:ext>
            </a:extLst>
          </p:cNvPr>
          <p:cNvSpPr/>
          <p:nvPr/>
        </p:nvSpPr>
        <p:spPr>
          <a:xfrm>
            <a:off x="3277737" y="1757149"/>
            <a:ext cx="5636525" cy="415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tx1"/>
                </a:solidFill>
                <a:latin typeface="Candara" panose="020E0502030303020204" pitchFamily="34" charset="0"/>
              </a:rPr>
              <a:t>Compas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Bias</a:t>
            </a:r>
            <a:r>
              <a:rPr lang="fr-FR" sz="3200" b="1" dirty="0">
                <a:solidFill>
                  <a:schemeClr val="tx1"/>
                </a:solidFill>
                <a:latin typeface="Candara" panose="020E0502030303020204" pitchFamily="34" charset="0"/>
              </a:rPr>
              <a:t> Detection &amp; Mitigation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Reweighing</a:t>
            </a:r>
            <a:r>
              <a:rPr lang="fr-FR" sz="3200" b="1" dirty="0">
                <a:solidFill>
                  <a:schemeClr val="tx1"/>
                </a:solidFill>
                <a:latin typeface="Candara" panose="020E0502030303020204" pitchFamily="34" charset="0"/>
              </a:rPr>
              <a:t>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Optimized</a:t>
            </a:r>
            <a:r>
              <a:rPr lang="fr-FR" sz="3200" b="1" dirty="0">
                <a:solidFill>
                  <a:schemeClr val="tx1"/>
                </a:solidFill>
                <a:latin typeface="Candara" panose="020E0502030303020204" pitchFamily="34" charset="0"/>
              </a:rPr>
              <a:t>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Adversarial</a:t>
            </a:r>
            <a:r>
              <a:rPr lang="fr-FR" sz="3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fr-FR" sz="3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Inprocessing</a:t>
            </a:r>
            <a:endParaRPr lang="fr-FR" sz="3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Calibrated</a:t>
            </a:r>
            <a:r>
              <a:rPr lang="fr-FR" sz="3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fr-FR" sz="3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Odds</a:t>
            </a:r>
            <a:r>
              <a:rPr lang="fr-FR" sz="3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fr-FR" sz="3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PostProcessing</a:t>
            </a:r>
            <a:endParaRPr lang="fr-FR" sz="3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4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1BA7FFAC-5C22-9A3E-99B0-38F3B86405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t="8610" r="10224"/>
          <a:stretch/>
        </p:blipFill>
        <p:spPr>
          <a:xfrm>
            <a:off x="360636" y="1351127"/>
            <a:ext cx="11470728" cy="43720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9AFB6E-DB1C-03B8-BA91-AF26D50E33A6}"/>
              </a:ext>
            </a:extLst>
          </p:cNvPr>
          <p:cNvSpPr/>
          <p:nvPr/>
        </p:nvSpPr>
        <p:spPr>
          <a:xfrm>
            <a:off x="1803779" y="5740276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Confusion Matrix for Random Forest</a:t>
            </a:r>
            <a:endParaRPr lang="fr-FR" sz="2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ADB5D-925B-71C7-0A09-CA8732DEE95E}"/>
              </a:ext>
            </a:extLst>
          </p:cNvPr>
          <p:cNvSpPr/>
          <p:nvPr/>
        </p:nvSpPr>
        <p:spPr>
          <a:xfrm>
            <a:off x="-1" y="6503158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211B7141-FA4F-029E-BF8D-F73DB25A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30"/>
            <a:ext cx="2743200" cy="365125"/>
          </a:xfrm>
        </p:spPr>
        <p:txBody>
          <a:bodyPr/>
          <a:lstStyle/>
          <a:p>
            <a:fld id="{55EAE9DB-845E-4B5B-9BC3-0296817BD799}" type="slidenum">
              <a:rPr lang="fr-FR" sz="2800" smtClean="0">
                <a:solidFill>
                  <a:schemeClr val="bg1"/>
                </a:solidFill>
              </a:rPr>
              <a:t>20</a:t>
            </a:fld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D752C-EE51-1968-86D0-4C22CC66A613}"/>
              </a:ext>
            </a:extLst>
          </p:cNvPr>
          <p:cNvSpPr/>
          <p:nvPr/>
        </p:nvSpPr>
        <p:spPr>
          <a:xfrm>
            <a:off x="0" y="0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pied de page 8">
            <a:extLst>
              <a:ext uri="{FF2B5EF4-FFF2-40B4-BE49-F238E27FC236}">
                <a16:creationId xmlns:a16="http://schemas.microsoft.com/office/drawing/2014/main" id="{B5121043-EDE3-3536-D3F7-5C160370F3CE}"/>
              </a:ext>
            </a:extLst>
          </p:cNvPr>
          <p:cNvSpPr txBox="1">
            <a:spLocks/>
          </p:cNvSpPr>
          <p:nvPr/>
        </p:nvSpPr>
        <p:spPr>
          <a:xfrm>
            <a:off x="4038600" y="64928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Adversarial processing</a:t>
            </a:r>
            <a:endParaRPr lang="fr-F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7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294DD9-E787-591C-CF23-BE67088D3764}"/>
              </a:ext>
            </a:extLst>
          </p:cNvPr>
          <p:cNvSpPr/>
          <p:nvPr/>
        </p:nvSpPr>
        <p:spPr>
          <a:xfrm>
            <a:off x="1937982" y="2814851"/>
            <a:ext cx="877551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andara" panose="020E0502030303020204" pitchFamily="34" charset="0"/>
              </a:rPr>
              <a:t>Calibrated Odds</a:t>
            </a:r>
            <a:r>
              <a:rPr lang="en-US" sz="6000" b="0" dirty="0"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 post-processing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1F03EB0-8ED1-FF1F-CBE6-DE141240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738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C86C-935A-CB89-E732-BDD66D7C5604}"/>
              </a:ext>
            </a:extLst>
          </p:cNvPr>
          <p:cNvSpPr/>
          <p:nvPr/>
        </p:nvSpPr>
        <p:spPr>
          <a:xfrm>
            <a:off x="1803779" y="5740276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Fairness Metrics after Calibrated Odds technique</a:t>
            </a:r>
            <a:endParaRPr lang="fr-FR" sz="2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03082-BDBA-4D3A-B529-81DBF164F6DB}"/>
              </a:ext>
            </a:extLst>
          </p:cNvPr>
          <p:cNvSpPr/>
          <p:nvPr/>
        </p:nvSpPr>
        <p:spPr>
          <a:xfrm>
            <a:off x="-1" y="6503158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AEF1DBF3-0BE8-A3D1-68A7-6EB82FBB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30"/>
            <a:ext cx="2743200" cy="365125"/>
          </a:xfrm>
        </p:spPr>
        <p:txBody>
          <a:bodyPr/>
          <a:lstStyle/>
          <a:p>
            <a:fld id="{55EAE9DB-845E-4B5B-9BC3-0296817BD799}" type="slidenum">
              <a:rPr lang="fr-FR" sz="2800" smtClean="0">
                <a:solidFill>
                  <a:schemeClr val="bg1"/>
                </a:solidFill>
              </a:rPr>
              <a:t>22</a:t>
            </a:fld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A5441-12BA-13CA-4EB6-F6BE000A78FD}"/>
              </a:ext>
            </a:extLst>
          </p:cNvPr>
          <p:cNvSpPr/>
          <p:nvPr/>
        </p:nvSpPr>
        <p:spPr>
          <a:xfrm>
            <a:off x="0" y="0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pied de page 8">
            <a:extLst>
              <a:ext uri="{FF2B5EF4-FFF2-40B4-BE49-F238E27FC236}">
                <a16:creationId xmlns:a16="http://schemas.microsoft.com/office/drawing/2014/main" id="{48AF731D-15D5-14BB-13D6-89D0B15525D3}"/>
              </a:ext>
            </a:extLst>
          </p:cNvPr>
          <p:cNvSpPr txBox="1">
            <a:spLocks/>
          </p:cNvSpPr>
          <p:nvPr/>
        </p:nvSpPr>
        <p:spPr>
          <a:xfrm>
            <a:off x="4038600" y="64928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Calibrated Odds processing</a:t>
            </a:r>
            <a:endParaRPr lang="fr-F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AD4031-9145-35BC-76A4-32CB76ED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1866682"/>
            <a:ext cx="1097433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1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9AFB6E-DB1C-03B8-BA91-AF26D50E33A6}"/>
              </a:ext>
            </a:extLst>
          </p:cNvPr>
          <p:cNvSpPr/>
          <p:nvPr/>
        </p:nvSpPr>
        <p:spPr>
          <a:xfrm>
            <a:off x="1803779" y="5740276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Confusion Matrix for Random Forest</a:t>
            </a:r>
            <a:endParaRPr lang="fr-FR" sz="2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ADB5D-925B-71C7-0A09-CA8732DEE95E}"/>
              </a:ext>
            </a:extLst>
          </p:cNvPr>
          <p:cNvSpPr/>
          <p:nvPr/>
        </p:nvSpPr>
        <p:spPr>
          <a:xfrm>
            <a:off x="-1" y="6503158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211B7141-FA4F-029E-BF8D-F73DB25A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30"/>
            <a:ext cx="2743200" cy="365125"/>
          </a:xfrm>
        </p:spPr>
        <p:txBody>
          <a:bodyPr/>
          <a:lstStyle/>
          <a:p>
            <a:fld id="{55EAE9DB-845E-4B5B-9BC3-0296817BD799}" type="slidenum">
              <a:rPr lang="fr-FR" sz="2800" smtClean="0">
                <a:solidFill>
                  <a:schemeClr val="bg1"/>
                </a:solidFill>
              </a:rPr>
              <a:t>23</a:t>
            </a:fld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D752C-EE51-1968-86D0-4C22CC66A613}"/>
              </a:ext>
            </a:extLst>
          </p:cNvPr>
          <p:cNvSpPr/>
          <p:nvPr/>
        </p:nvSpPr>
        <p:spPr>
          <a:xfrm>
            <a:off x="0" y="0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pied de page 8">
            <a:extLst>
              <a:ext uri="{FF2B5EF4-FFF2-40B4-BE49-F238E27FC236}">
                <a16:creationId xmlns:a16="http://schemas.microsoft.com/office/drawing/2014/main" id="{B5121043-EDE3-3536-D3F7-5C160370F3CE}"/>
              </a:ext>
            </a:extLst>
          </p:cNvPr>
          <p:cNvSpPr txBox="1">
            <a:spLocks/>
          </p:cNvSpPr>
          <p:nvPr/>
        </p:nvSpPr>
        <p:spPr>
          <a:xfrm>
            <a:off x="4038600" y="64928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Calibrated Odds processing</a:t>
            </a:r>
            <a:endParaRPr lang="fr-F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08E7C9-E5D6-53F7-B0FC-089D06F2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0" y="1117724"/>
            <a:ext cx="10674890" cy="42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7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BB173D-2B2A-3D8D-4B7F-2DD9ED72DD53}"/>
              </a:ext>
            </a:extLst>
          </p:cNvPr>
          <p:cNvSpPr/>
          <p:nvPr/>
        </p:nvSpPr>
        <p:spPr>
          <a:xfrm>
            <a:off x="0" y="0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6E13E-7603-2F7E-17A0-72052C86FBC5}"/>
              </a:ext>
            </a:extLst>
          </p:cNvPr>
          <p:cNvSpPr/>
          <p:nvPr/>
        </p:nvSpPr>
        <p:spPr>
          <a:xfrm>
            <a:off x="-1" y="6503158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3F809DC8-8758-8559-85F7-F8A75899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fr-F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Compas Algorithm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9165CA4-0AD2-0A16-763F-D967A0E7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30"/>
            <a:ext cx="2743200" cy="365125"/>
          </a:xfrm>
        </p:spPr>
        <p:txBody>
          <a:bodyPr/>
          <a:lstStyle/>
          <a:p>
            <a:fld id="{55EAE9DB-845E-4B5B-9BC3-0296817BD799}" type="slidenum">
              <a:rPr lang="fr-FR" sz="2800" smtClean="0">
                <a:solidFill>
                  <a:schemeClr val="bg1"/>
                </a:solidFill>
              </a:rPr>
              <a:t>3</a:t>
            </a:fld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EC4417-6DD9-956E-61BC-532ADCB3B9F6}"/>
              </a:ext>
            </a:extLst>
          </p:cNvPr>
          <p:cNvSpPr/>
          <p:nvPr/>
        </p:nvSpPr>
        <p:spPr>
          <a:xfrm>
            <a:off x="2104029" y="958876"/>
            <a:ext cx="7983939" cy="415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fr-FR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15CCDA-DB1C-04C7-EEB8-D7DC5B42552E}"/>
              </a:ext>
            </a:extLst>
          </p:cNvPr>
          <p:cNvSpPr txBox="1"/>
          <p:nvPr/>
        </p:nvSpPr>
        <p:spPr>
          <a:xfrm>
            <a:off x="2664484" y="1219223"/>
            <a:ext cx="7423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Candara" panose="020E0502030303020204" pitchFamily="34" charset="0"/>
              </a:rPr>
              <a:t>Correctional Offender Management Profiling for</a:t>
            </a:r>
          </a:p>
          <a:p>
            <a:pPr algn="ctr"/>
            <a:r>
              <a:rPr lang="fr-FR" sz="2000" b="1" dirty="0">
                <a:latin typeface="Candara" panose="020E0502030303020204" pitchFamily="34" charset="0"/>
              </a:rPr>
              <a:t>Alternative Sanctions</a:t>
            </a:r>
          </a:p>
        </p:txBody>
      </p:sp>
      <p:sp>
        <p:nvSpPr>
          <p:cNvPr id="11" name="Espace réservé du pied de page 8">
            <a:extLst>
              <a:ext uri="{FF2B5EF4-FFF2-40B4-BE49-F238E27FC236}">
                <a16:creationId xmlns:a16="http://schemas.microsoft.com/office/drawing/2014/main" id="{083387AB-5BD9-C717-748A-999F66190542}"/>
              </a:ext>
            </a:extLst>
          </p:cNvPr>
          <p:cNvSpPr txBox="1">
            <a:spLocks/>
          </p:cNvSpPr>
          <p:nvPr/>
        </p:nvSpPr>
        <p:spPr>
          <a:xfrm>
            <a:off x="4318826" y="5937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400" b="1" dirty="0">
                <a:solidFill>
                  <a:schemeClr val="tx1"/>
                </a:solidFill>
                <a:latin typeface="Candara" panose="020E0502030303020204" pitchFamily="34" charset="0"/>
              </a:rPr>
              <a:t>Compas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9EDADD-D762-CD8C-857F-9EE468C02B7C}"/>
              </a:ext>
            </a:extLst>
          </p:cNvPr>
          <p:cNvSpPr/>
          <p:nvPr/>
        </p:nvSpPr>
        <p:spPr>
          <a:xfrm rot="19499873">
            <a:off x="7299131" y="2649014"/>
            <a:ext cx="232610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andara" panose="020E0502030303020204" pitchFamily="34" charset="0"/>
              </a:rPr>
              <a:t>Yes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4E0A1C5-D53D-D194-543D-61531C7E928B}"/>
              </a:ext>
            </a:extLst>
          </p:cNvPr>
          <p:cNvGrpSpPr/>
          <p:nvPr/>
        </p:nvGrpSpPr>
        <p:grpSpPr>
          <a:xfrm>
            <a:off x="523455" y="2433514"/>
            <a:ext cx="11145085" cy="2171288"/>
            <a:chOff x="481262" y="2392212"/>
            <a:chExt cx="11145085" cy="2171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C96F89-22B6-F6D0-ACA3-EF8DA00270AD}"/>
                </a:ext>
              </a:extLst>
            </p:cNvPr>
            <p:cNvSpPr/>
            <p:nvPr/>
          </p:nvSpPr>
          <p:spPr>
            <a:xfrm>
              <a:off x="481262" y="3204410"/>
              <a:ext cx="2326105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Compas </a:t>
              </a:r>
            </a:p>
            <a:p>
              <a:pPr algn="ctr"/>
              <a:r>
                <a:rPr lang="fr-FR" sz="28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Algorithms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A9AF0E-E4D0-52C1-E9D5-F5BD704B67E1}"/>
                </a:ext>
              </a:extLst>
            </p:cNvPr>
            <p:cNvSpPr/>
            <p:nvPr/>
          </p:nvSpPr>
          <p:spPr>
            <a:xfrm>
              <a:off x="3459587" y="3204410"/>
              <a:ext cx="2326105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Risk </a:t>
              </a:r>
            </a:p>
            <a:p>
              <a:pPr algn="ctr"/>
              <a:r>
                <a:rPr lang="fr-FR" sz="28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Factor</a:t>
              </a:r>
            </a:p>
          </p:txBody>
        </p:sp>
        <p:sp>
          <p:nvSpPr>
            <p:cNvPr id="15" name="Flèche : droite 14">
              <a:extLst>
                <a:ext uri="{FF2B5EF4-FFF2-40B4-BE49-F238E27FC236}">
                  <a16:creationId xmlns:a16="http://schemas.microsoft.com/office/drawing/2014/main" id="{A49EE5A8-1F0F-96A0-DFD6-CBF5BFEFC066}"/>
                </a:ext>
              </a:extLst>
            </p:cNvPr>
            <p:cNvSpPr/>
            <p:nvPr/>
          </p:nvSpPr>
          <p:spPr>
            <a:xfrm>
              <a:off x="2711114" y="3615891"/>
              <a:ext cx="1231233" cy="45719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B3FB97-87E8-56A1-6B28-48E9EA442986}"/>
                </a:ext>
              </a:extLst>
            </p:cNvPr>
            <p:cNvSpPr/>
            <p:nvPr/>
          </p:nvSpPr>
          <p:spPr>
            <a:xfrm>
              <a:off x="2163677" y="3035042"/>
              <a:ext cx="2326105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Output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5E71A37C-40C0-7AE0-6F55-476A1298DF34}"/>
                </a:ext>
              </a:extLst>
            </p:cNvPr>
            <p:cNvSpPr/>
            <p:nvPr/>
          </p:nvSpPr>
          <p:spPr>
            <a:xfrm rot="2676967">
              <a:off x="6928874" y="3278749"/>
              <a:ext cx="720000" cy="720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Flèche : droite 17">
              <a:extLst>
                <a:ext uri="{FF2B5EF4-FFF2-40B4-BE49-F238E27FC236}">
                  <a16:creationId xmlns:a16="http://schemas.microsoft.com/office/drawing/2014/main" id="{3E9DE3DD-4732-EF2F-D3CA-0B3F1CC61D4A}"/>
                </a:ext>
              </a:extLst>
            </p:cNvPr>
            <p:cNvSpPr/>
            <p:nvPr/>
          </p:nvSpPr>
          <p:spPr>
            <a:xfrm>
              <a:off x="5352232" y="3593030"/>
              <a:ext cx="1231233" cy="45719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B5B08D2D-92DC-92DA-13F6-144CC899941B}"/>
                </a:ext>
              </a:extLst>
            </p:cNvPr>
            <p:cNvSpPr/>
            <p:nvPr/>
          </p:nvSpPr>
          <p:spPr>
            <a:xfrm rot="19485996">
              <a:off x="7976090" y="3196344"/>
              <a:ext cx="1231233" cy="45719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lèche : droite 20">
              <a:extLst>
                <a:ext uri="{FF2B5EF4-FFF2-40B4-BE49-F238E27FC236}">
                  <a16:creationId xmlns:a16="http://schemas.microsoft.com/office/drawing/2014/main" id="{CC06B12C-EDA4-860D-98CC-F9148255E962}"/>
                </a:ext>
              </a:extLst>
            </p:cNvPr>
            <p:cNvSpPr/>
            <p:nvPr/>
          </p:nvSpPr>
          <p:spPr>
            <a:xfrm rot="1872879">
              <a:off x="7998402" y="3848518"/>
              <a:ext cx="1231233" cy="45719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63CB178-22AF-11FF-A5D7-7D50E9B06AF2}"/>
                </a:ext>
              </a:extLst>
            </p:cNvPr>
            <p:cNvSpPr/>
            <p:nvPr/>
          </p:nvSpPr>
          <p:spPr>
            <a:xfrm rot="1840997">
              <a:off x="7359354" y="3564531"/>
              <a:ext cx="2326105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No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2485B1-0BD4-F3AE-533D-AE3602329EE0}"/>
                </a:ext>
              </a:extLst>
            </p:cNvPr>
            <p:cNvSpPr/>
            <p:nvPr/>
          </p:nvSpPr>
          <p:spPr>
            <a:xfrm>
              <a:off x="9023182" y="2392212"/>
              <a:ext cx="2326105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solidFill>
                    <a:srgbClr val="FF0000"/>
                  </a:solidFill>
                  <a:latin typeface="Candara" panose="020E0502030303020204" pitchFamily="34" charset="0"/>
                </a:rPr>
                <a:t>Recidivist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746054-2EE5-33B4-DAA3-ACD8DA7AF952}"/>
                </a:ext>
              </a:extLst>
            </p:cNvPr>
            <p:cNvSpPr/>
            <p:nvPr/>
          </p:nvSpPr>
          <p:spPr>
            <a:xfrm>
              <a:off x="9300242" y="3649100"/>
              <a:ext cx="2326105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solidFill>
                    <a:schemeClr val="accent6">
                      <a:lumMod val="50000"/>
                    </a:schemeClr>
                  </a:solidFill>
                  <a:latin typeface="Candara" panose="020E0502030303020204" pitchFamily="34" charset="0"/>
                </a:rPr>
                <a:t>Not Recidivist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4C0AE0D-9F60-3EF0-3E9C-7A2312D7869A}"/>
              </a:ext>
            </a:extLst>
          </p:cNvPr>
          <p:cNvSpPr/>
          <p:nvPr/>
        </p:nvSpPr>
        <p:spPr>
          <a:xfrm>
            <a:off x="6168014" y="3992912"/>
            <a:ext cx="232610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andara" panose="020E0502030303020204" pitchFamily="34" charset="0"/>
              </a:rPr>
              <a:t>High risk factor ?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403BD8B-3B0B-E49D-E329-E90878A72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0" y="5105725"/>
            <a:ext cx="6851363" cy="2879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Candara" panose="020E0502030303020204" pitchFamily="34" charset="0"/>
              </a:rPr>
              <a:t>The higher the risk factor, the more you become a recidivist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0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BB173D-2B2A-3D8D-4B7F-2DD9ED72DD53}"/>
              </a:ext>
            </a:extLst>
          </p:cNvPr>
          <p:cNvSpPr/>
          <p:nvPr/>
        </p:nvSpPr>
        <p:spPr>
          <a:xfrm>
            <a:off x="0" y="0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6E13E-7603-2F7E-17A0-72052C86FBC5}"/>
              </a:ext>
            </a:extLst>
          </p:cNvPr>
          <p:cNvSpPr/>
          <p:nvPr/>
        </p:nvSpPr>
        <p:spPr>
          <a:xfrm>
            <a:off x="-1" y="6503158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3F809DC8-8758-8559-85F7-F8A75899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fr-F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Compas Algorithm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9165CA4-0AD2-0A16-763F-D967A0E7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30"/>
            <a:ext cx="2743200" cy="365125"/>
          </a:xfrm>
        </p:spPr>
        <p:txBody>
          <a:bodyPr/>
          <a:lstStyle/>
          <a:p>
            <a:fld id="{55EAE9DB-845E-4B5B-9BC3-0296817BD799}" type="slidenum">
              <a:rPr lang="fr-FR" sz="2800" smtClean="0">
                <a:solidFill>
                  <a:schemeClr val="bg1"/>
                </a:solidFill>
              </a:rPr>
              <a:t>4</a:t>
            </a:fld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E29F5-D168-5D54-674E-73E6459B714E}"/>
              </a:ext>
            </a:extLst>
          </p:cNvPr>
          <p:cNvSpPr/>
          <p:nvPr/>
        </p:nvSpPr>
        <p:spPr>
          <a:xfrm>
            <a:off x="2104029" y="958876"/>
            <a:ext cx="7983939" cy="4152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fr-FR" sz="3600" b="1" dirty="0">
                <a:solidFill>
                  <a:schemeClr val="tx1"/>
                </a:solidFill>
                <a:latin typeface="Candara" panose="020E0502030303020204" pitchFamily="34" charset="0"/>
              </a:rPr>
              <a:t>(predicted to reoffend, but don’t)</a:t>
            </a:r>
          </a:p>
          <a:p>
            <a:pPr lvl="1" algn="ctr"/>
            <a:r>
              <a:rPr lang="fr-FR" sz="4000" b="1" dirty="0">
                <a:solidFill>
                  <a:schemeClr val="tx1"/>
                </a:solidFill>
                <a:latin typeface="Candara" panose="020E0502030303020204" pitchFamily="34" charset="0"/>
              </a:rPr>
              <a:t>False Positive</a:t>
            </a:r>
          </a:p>
          <a:p>
            <a:pPr lvl="1" algn="ctr"/>
            <a:r>
              <a:rPr lang="fr-FR" sz="3200" b="1" dirty="0">
                <a:solidFill>
                  <a:srgbClr val="FF0000"/>
                </a:solidFill>
                <a:latin typeface="Candara" panose="020E0502030303020204" pitchFamily="34" charset="0"/>
              </a:rPr>
              <a:t>Black: 44.9%</a:t>
            </a:r>
          </a:p>
          <a:p>
            <a:pPr lvl="1" algn="ctr"/>
            <a:r>
              <a:rPr lang="fr-FR" sz="3200" b="1" dirty="0">
                <a:solidFill>
                  <a:schemeClr val="tx1"/>
                </a:solidFill>
                <a:latin typeface="Candara" panose="020E0502030303020204" pitchFamily="34" charset="0"/>
              </a:rPr>
              <a:t>White: 23.5%</a:t>
            </a:r>
          </a:p>
          <a:p>
            <a:pPr lvl="1" algn="ctr"/>
            <a:r>
              <a:rPr lang="fr-FR" sz="3600" b="1" dirty="0">
                <a:solidFill>
                  <a:schemeClr val="tx1"/>
                </a:solidFill>
                <a:latin typeface="Candara" panose="020E0502030303020204" pitchFamily="34" charset="0"/>
              </a:rPr>
              <a:t>(predicted not to reoffend, but did)</a:t>
            </a:r>
          </a:p>
          <a:p>
            <a:pPr lvl="1" algn="ctr"/>
            <a:r>
              <a:rPr lang="fr-FR" sz="3600" b="1" dirty="0">
                <a:solidFill>
                  <a:schemeClr val="tx1"/>
                </a:solidFill>
                <a:latin typeface="Candara" panose="020E0502030303020204" pitchFamily="34" charset="0"/>
              </a:rPr>
              <a:t>False Negative</a:t>
            </a:r>
          </a:p>
          <a:p>
            <a:pPr lvl="1" algn="ctr"/>
            <a:r>
              <a:rPr lang="fr-FR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Black: 28.1%</a:t>
            </a:r>
          </a:p>
          <a:p>
            <a:pPr lvl="1" algn="ctr"/>
            <a:r>
              <a:rPr lang="fr-FR" sz="28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White: 47.7%</a:t>
            </a:r>
          </a:p>
          <a:p>
            <a:pPr lvl="1" algn="ctr"/>
            <a:endParaRPr lang="fr-FR" sz="32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5C3096-75DC-8835-5A97-6291AA461248}"/>
              </a:ext>
            </a:extLst>
          </p:cNvPr>
          <p:cNvSpPr txBox="1"/>
          <p:nvPr/>
        </p:nvSpPr>
        <p:spPr>
          <a:xfrm>
            <a:off x="2540667" y="5130695"/>
            <a:ext cx="7110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fr-FR" sz="1800" b="1" dirty="0">
                <a:solidFill>
                  <a:srgbClr val="FF0000"/>
                </a:solidFill>
                <a:latin typeface="Candara" panose="020E0502030303020204" pitchFamily="34" charset="0"/>
              </a:rPr>
              <a:t>If you are black, you are more </a:t>
            </a:r>
            <a:r>
              <a:rPr lang="fr-FR" sz="1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likely</a:t>
            </a:r>
            <a:r>
              <a:rPr lang="fr-FR" sz="1800" b="1" dirty="0">
                <a:solidFill>
                  <a:srgbClr val="FF0000"/>
                </a:solidFill>
                <a:latin typeface="Candara" panose="020E0502030303020204" pitchFamily="34" charset="0"/>
              </a:rPr>
              <a:t> to </a:t>
            </a:r>
            <a:r>
              <a:rPr lang="fr-FR" sz="1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be</a:t>
            </a:r>
            <a:r>
              <a:rPr lang="fr-FR" sz="18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fr-FR" sz="1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assessed</a:t>
            </a:r>
            <a:r>
              <a:rPr lang="fr-FR" sz="1800" b="1" dirty="0">
                <a:solidFill>
                  <a:srgbClr val="FF0000"/>
                </a:solidFill>
                <a:latin typeface="Candara" panose="020E0502030303020204" pitchFamily="34" charset="0"/>
              </a:rPr>
              <a:t> as high risk </a:t>
            </a:r>
            <a:r>
              <a:rPr lang="fr-FR" sz="1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than</a:t>
            </a:r>
            <a:r>
              <a:rPr lang="fr-FR" sz="1800" b="1" dirty="0">
                <a:solidFill>
                  <a:srgbClr val="FF0000"/>
                </a:solidFill>
                <a:latin typeface="Candara" panose="020E0502030303020204" pitchFamily="34" charset="0"/>
              </a:rPr>
              <a:t> if you </a:t>
            </a:r>
            <a:r>
              <a:rPr lang="fr-FR" sz="1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were</a:t>
            </a:r>
            <a:r>
              <a:rPr lang="fr-FR" sz="1800" b="1" dirty="0">
                <a:solidFill>
                  <a:srgbClr val="FF0000"/>
                </a:solidFill>
                <a:latin typeface="Candara" panose="020E0502030303020204" pitchFamily="34" charset="0"/>
              </a:rPr>
              <a:t> white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706A39-F371-5D62-6F68-6F7F0B2D57AB}"/>
              </a:ext>
            </a:extLst>
          </p:cNvPr>
          <p:cNvSpPr txBox="1"/>
          <p:nvPr/>
        </p:nvSpPr>
        <p:spPr>
          <a:xfrm>
            <a:off x="2431872" y="6093107"/>
            <a:ext cx="765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accuracy, fairness, and limits of predicting recidivism | Science Advances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4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BB173D-2B2A-3D8D-4B7F-2DD9ED72DD53}"/>
              </a:ext>
            </a:extLst>
          </p:cNvPr>
          <p:cNvSpPr/>
          <p:nvPr/>
        </p:nvSpPr>
        <p:spPr>
          <a:xfrm>
            <a:off x="0" y="0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6E13E-7603-2F7E-17A0-72052C86FBC5}"/>
              </a:ext>
            </a:extLst>
          </p:cNvPr>
          <p:cNvSpPr/>
          <p:nvPr/>
        </p:nvSpPr>
        <p:spPr>
          <a:xfrm>
            <a:off x="-1" y="6503158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3F809DC8-8758-8559-85F7-F8A75899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fr-F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Compas Algorithm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9165CA4-0AD2-0A16-763F-D967A0E7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30"/>
            <a:ext cx="2743200" cy="365125"/>
          </a:xfrm>
        </p:spPr>
        <p:txBody>
          <a:bodyPr/>
          <a:lstStyle/>
          <a:p>
            <a:fld id="{55EAE9DB-845E-4B5B-9BC3-0296817BD799}" type="slidenum">
              <a:rPr lang="fr-FR" sz="2800" smtClean="0">
                <a:solidFill>
                  <a:schemeClr val="bg1"/>
                </a:solidFill>
              </a:rPr>
              <a:t>5</a:t>
            </a:fld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76E301-6355-E7BB-19D3-F0EA1C123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321789"/>
            <a:ext cx="4114800" cy="311451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591FF5C-1B4F-23D1-0861-3403EBF81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049" y="1321789"/>
            <a:ext cx="4114800" cy="312314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E57CDFF-CB82-DE0D-F45C-735E0DC1827A}"/>
              </a:ext>
            </a:extLst>
          </p:cNvPr>
          <p:cNvSpPr txBox="1"/>
          <p:nvPr/>
        </p:nvSpPr>
        <p:spPr>
          <a:xfrm>
            <a:off x="4704348" y="6085644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Bias — ProPublica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8D3282-C88F-5893-47C8-301035E5C150}"/>
              </a:ext>
            </a:extLst>
          </p:cNvPr>
          <p:cNvSpPr txBox="1"/>
          <p:nvPr/>
        </p:nvSpPr>
        <p:spPr>
          <a:xfrm>
            <a:off x="3228475" y="4803623"/>
            <a:ext cx="6104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Candara" panose="020E0502030303020204" pitchFamily="34" charset="0"/>
              </a:rPr>
              <a:t>Fugett was rated low risk after being arrested with cocaine and marijuana. He was arrested three times on drug charges after that</a:t>
            </a:r>
            <a:endParaRPr lang="fr-FR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9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19EB286-DA1A-DB06-3430-BC0232504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 t="11742" r="8486" b="9453"/>
          <a:stretch/>
        </p:blipFill>
        <p:spPr>
          <a:xfrm>
            <a:off x="2651388" y="573205"/>
            <a:ext cx="6889224" cy="5412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71ABB4-9826-61D9-5399-2B4FA9D76F5B}"/>
              </a:ext>
            </a:extLst>
          </p:cNvPr>
          <p:cNvSpPr/>
          <p:nvPr/>
        </p:nvSpPr>
        <p:spPr>
          <a:xfrm>
            <a:off x="1803779" y="5725236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Race attribute distribution</a:t>
            </a:r>
            <a:endParaRPr lang="fr-FR" sz="2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BB173D-2B2A-3D8D-4B7F-2DD9ED72DD53}"/>
              </a:ext>
            </a:extLst>
          </p:cNvPr>
          <p:cNvSpPr/>
          <p:nvPr/>
        </p:nvSpPr>
        <p:spPr>
          <a:xfrm>
            <a:off x="0" y="0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6E13E-7603-2F7E-17A0-72052C86FBC5}"/>
              </a:ext>
            </a:extLst>
          </p:cNvPr>
          <p:cNvSpPr/>
          <p:nvPr/>
        </p:nvSpPr>
        <p:spPr>
          <a:xfrm>
            <a:off x="-1" y="6503158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3F809DC8-8758-8559-85F7-F8A75899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fr-F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ProPublica recidivism dataset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9165CA4-0AD2-0A16-763F-D967A0E7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30"/>
            <a:ext cx="2743200" cy="365125"/>
          </a:xfrm>
        </p:spPr>
        <p:txBody>
          <a:bodyPr/>
          <a:lstStyle/>
          <a:p>
            <a:fld id="{55EAE9DB-845E-4B5B-9BC3-0296817BD799}" type="slidenum">
              <a:rPr lang="fr-FR" sz="2800" smtClean="0">
                <a:solidFill>
                  <a:schemeClr val="bg1"/>
                </a:solidFill>
              </a:rPr>
              <a:t>6</a:t>
            </a:fld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2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19EB286-DA1A-DB06-3430-BC0232504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 t="11742" r="8486" b="9453"/>
          <a:stretch/>
        </p:blipFill>
        <p:spPr>
          <a:xfrm>
            <a:off x="2651388" y="573205"/>
            <a:ext cx="6889224" cy="5412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71ABB4-9826-61D9-5399-2B4FA9D76F5B}"/>
              </a:ext>
            </a:extLst>
          </p:cNvPr>
          <p:cNvSpPr/>
          <p:nvPr/>
        </p:nvSpPr>
        <p:spPr>
          <a:xfrm>
            <a:off x="1803779" y="5725236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Race attribute distribution</a:t>
            </a:r>
            <a:endParaRPr lang="fr-FR" sz="2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BB173D-2B2A-3D8D-4B7F-2DD9ED72DD53}"/>
              </a:ext>
            </a:extLst>
          </p:cNvPr>
          <p:cNvSpPr/>
          <p:nvPr/>
        </p:nvSpPr>
        <p:spPr>
          <a:xfrm>
            <a:off x="0" y="0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6E13E-7603-2F7E-17A0-72052C86FBC5}"/>
              </a:ext>
            </a:extLst>
          </p:cNvPr>
          <p:cNvSpPr/>
          <p:nvPr/>
        </p:nvSpPr>
        <p:spPr>
          <a:xfrm>
            <a:off x="-1" y="6503158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3F809DC8-8758-8559-85F7-F8A75899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30"/>
            <a:ext cx="4114800" cy="365125"/>
          </a:xfrm>
        </p:spPr>
        <p:txBody>
          <a:bodyPr/>
          <a:lstStyle/>
          <a:p>
            <a:r>
              <a:rPr lang="fr-F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ProPublica recidivism dataset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9165CA4-0AD2-0A16-763F-D967A0E7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30"/>
            <a:ext cx="2743200" cy="365125"/>
          </a:xfrm>
        </p:spPr>
        <p:txBody>
          <a:bodyPr/>
          <a:lstStyle/>
          <a:p>
            <a:fld id="{55EAE9DB-845E-4B5B-9BC3-0296817BD799}" type="slidenum">
              <a:rPr lang="fr-FR" sz="2800" smtClean="0">
                <a:solidFill>
                  <a:schemeClr val="bg1"/>
                </a:solidFill>
              </a:rPr>
              <a:t>7</a:t>
            </a:fld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9F1BC4-6C86-E87B-111E-05AF0BC5C23B}"/>
              </a:ext>
            </a:extLst>
          </p:cNvPr>
          <p:cNvSpPr/>
          <p:nvPr/>
        </p:nvSpPr>
        <p:spPr>
          <a:xfrm>
            <a:off x="7410449" y="2486024"/>
            <a:ext cx="838201" cy="3286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E03C0E-ED05-074B-2AEE-819D2B5E2DFA}"/>
              </a:ext>
            </a:extLst>
          </p:cNvPr>
          <p:cNvSpPr/>
          <p:nvPr/>
        </p:nvSpPr>
        <p:spPr>
          <a:xfrm>
            <a:off x="3537326" y="1040670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ndara" panose="020E0502030303020204" pitchFamily="34" charset="0"/>
              </a:rPr>
              <a:t>White</a:t>
            </a:r>
            <a:endParaRPr lang="fr-FR" b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AD11E-FBB2-61E2-0049-CBA9F7781B4B}"/>
              </a:ext>
            </a:extLst>
          </p:cNvPr>
          <p:cNvSpPr/>
          <p:nvPr/>
        </p:nvSpPr>
        <p:spPr>
          <a:xfrm>
            <a:off x="3489199" y="1571579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ndara" panose="020E0502030303020204" pitchFamily="34" charset="0"/>
              </a:rPr>
              <a:t>(Privileged </a:t>
            </a:r>
            <a:br>
              <a:rPr lang="en-US" b="1" dirty="0">
                <a:solidFill>
                  <a:srgbClr val="FF0000"/>
                </a:solidFill>
                <a:latin typeface="Candara" panose="020E050203030302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Candara" panose="020E0502030303020204" pitchFamily="34" charset="0"/>
              </a:rPr>
              <a:t>Group)</a:t>
            </a:r>
            <a:endParaRPr lang="fr-FR" b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2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294DD9-E787-591C-CF23-BE67088D3764}"/>
              </a:ext>
            </a:extLst>
          </p:cNvPr>
          <p:cNvSpPr/>
          <p:nvPr/>
        </p:nvSpPr>
        <p:spPr>
          <a:xfrm>
            <a:off x="1937982" y="2814851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Candara" panose="020E0502030303020204" pitchFamily="34" charset="0"/>
              </a:rPr>
              <a:t>Bias Detection &amp; Mitigation</a:t>
            </a:r>
            <a:endParaRPr lang="fr-FR" sz="6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0153897-B16D-B384-BDE1-0217DD52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9DB-845E-4B5B-9BC3-0296817BD7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15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AD69483-B0C6-7A96-2B1B-0D5FA290F4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9005" r="8871"/>
          <a:stretch/>
        </p:blipFill>
        <p:spPr>
          <a:xfrm>
            <a:off x="0" y="1419366"/>
            <a:ext cx="12154150" cy="33846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E8F8C8-C42E-7514-4668-CC03BF6BFA38}"/>
              </a:ext>
            </a:extLst>
          </p:cNvPr>
          <p:cNvSpPr/>
          <p:nvPr/>
        </p:nvSpPr>
        <p:spPr>
          <a:xfrm>
            <a:off x="1803779" y="5122981"/>
            <a:ext cx="858444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Fairness Metrics on Original Dataset</a:t>
            </a:r>
            <a:endParaRPr lang="fr-FR" sz="2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8B652-E28E-32EE-BAA3-314775792E2C}"/>
              </a:ext>
            </a:extLst>
          </p:cNvPr>
          <p:cNvSpPr/>
          <p:nvPr/>
        </p:nvSpPr>
        <p:spPr>
          <a:xfrm>
            <a:off x="0" y="0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EC9E19-0BB3-69E5-74DC-1775E56B3266}"/>
              </a:ext>
            </a:extLst>
          </p:cNvPr>
          <p:cNvSpPr/>
          <p:nvPr/>
        </p:nvSpPr>
        <p:spPr>
          <a:xfrm>
            <a:off x="-1" y="6503158"/>
            <a:ext cx="12192000" cy="354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pied de page 8">
            <a:extLst>
              <a:ext uri="{FF2B5EF4-FFF2-40B4-BE49-F238E27FC236}">
                <a16:creationId xmlns:a16="http://schemas.microsoft.com/office/drawing/2014/main" id="{5F651277-918D-4456-F336-9E7448737358}"/>
              </a:ext>
            </a:extLst>
          </p:cNvPr>
          <p:cNvSpPr txBox="1">
            <a:spLocks/>
          </p:cNvSpPr>
          <p:nvPr/>
        </p:nvSpPr>
        <p:spPr>
          <a:xfrm>
            <a:off x="4038600" y="64928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Bias Detection &amp; Mitigation</a:t>
            </a:r>
            <a:endParaRPr lang="fr-FR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2896E26-D073-EAE4-009C-B467279F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323"/>
            <a:ext cx="2743200" cy="365125"/>
          </a:xfrm>
        </p:spPr>
        <p:txBody>
          <a:bodyPr/>
          <a:lstStyle/>
          <a:p>
            <a:fld id="{55EAE9DB-845E-4B5B-9BC3-0296817BD799}" type="slidenum">
              <a:rPr lang="fr-FR" smtClean="0">
                <a:solidFill>
                  <a:schemeClr val="bg1"/>
                </a:solidFill>
              </a:rPr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708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856</Words>
  <Application>Microsoft Office PowerPoint</Application>
  <PresentationFormat>Grand écran</PresentationFormat>
  <Paragraphs>137</Paragraphs>
  <Slides>23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Candara</vt:lpstr>
      <vt:lpstr>Lato</vt:lpstr>
      <vt:lpstr>PT Serif</vt:lpstr>
      <vt:lpstr>Söhne</vt:lpstr>
      <vt:lpstr>source-serif-pro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Youssef Lyousfi</dc:creator>
  <cp:lastModifiedBy>Youssef Lyousfi</cp:lastModifiedBy>
  <cp:revision>62</cp:revision>
  <dcterms:created xsi:type="dcterms:W3CDTF">2023-03-02T18:41:47Z</dcterms:created>
  <dcterms:modified xsi:type="dcterms:W3CDTF">2023-03-12T19:33:31Z</dcterms:modified>
</cp:coreProperties>
</file>