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4BBEBE0A-0A7B-47C3-919F-13BA3FCBE4E1}" type="datetimeFigureOut">
              <a:rPr lang="fr-FR" smtClean="0"/>
              <a:pPr/>
              <a:t>29/05/2022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2ABE3E6-6283-4521-B46D-DD3051028EDF}" type="slidenum">
              <a:rPr lang="fr-FR" smtClean="0"/>
              <a:pPr/>
              <a:t>‹N°›</a:t>
            </a:fld>
            <a:endParaRPr lang="fr-FR"/>
          </a:p>
        </p:txBody>
      </p:sp>
    </p:spTree>
    <p:extLst>
      <p:ext uri="{BB962C8B-B14F-4D97-AF65-F5344CB8AC3E}">
        <p14:creationId xmlns="" xmlns:p14="http://schemas.microsoft.com/office/powerpoint/2010/main" val="3152580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BBEBE0A-0A7B-47C3-919F-13BA3FCBE4E1}" type="datetimeFigureOut">
              <a:rPr lang="fr-FR" smtClean="0"/>
              <a:pPr/>
              <a:t>29/05/2022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2ABE3E6-6283-4521-B46D-DD3051028EDF}" type="slidenum">
              <a:rPr lang="fr-FR" smtClean="0"/>
              <a:pPr/>
              <a:t>‹N°›</a:t>
            </a:fld>
            <a:endParaRPr lang="fr-FR"/>
          </a:p>
        </p:txBody>
      </p:sp>
    </p:spTree>
    <p:extLst>
      <p:ext uri="{BB962C8B-B14F-4D97-AF65-F5344CB8AC3E}">
        <p14:creationId xmlns="" xmlns:p14="http://schemas.microsoft.com/office/powerpoint/2010/main" val="1877119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BBEBE0A-0A7B-47C3-919F-13BA3FCBE4E1}" type="datetimeFigureOut">
              <a:rPr lang="fr-FR" smtClean="0"/>
              <a:pPr/>
              <a:t>29/05/2022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2ABE3E6-6283-4521-B46D-DD3051028EDF}" type="slidenum">
              <a:rPr lang="fr-FR" smtClean="0"/>
              <a:pPr/>
              <a:t>‹N°›</a:t>
            </a:fld>
            <a:endParaRPr lang="fr-FR"/>
          </a:p>
        </p:txBody>
      </p:sp>
    </p:spTree>
    <p:extLst>
      <p:ext uri="{BB962C8B-B14F-4D97-AF65-F5344CB8AC3E}">
        <p14:creationId xmlns="" xmlns:p14="http://schemas.microsoft.com/office/powerpoint/2010/main" val="104202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BBEBE0A-0A7B-47C3-919F-13BA3FCBE4E1}" type="datetimeFigureOut">
              <a:rPr lang="fr-FR" smtClean="0"/>
              <a:pPr/>
              <a:t>29/05/2022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2ABE3E6-6283-4521-B46D-DD3051028EDF}" type="slidenum">
              <a:rPr lang="fr-FR" smtClean="0"/>
              <a:pPr/>
              <a:t>‹N°›</a:t>
            </a:fld>
            <a:endParaRPr lang="fr-FR"/>
          </a:p>
        </p:txBody>
      </p:sp>
    </p:spTree>
    <p:extLst>
      <p:ext uri="{BB962C8B-B14F-4D97-AF65-F5344CB8AC3E}">
        <p14:creationId xmlns="" xmlns:p14="http://schemas.microsoft.com/office/powerpoint/2010/main" val="388831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4BBEBE0A-0A7B-47C3-919F-13BA3FCBE4E1}" type="datetimeFigureOut">
              <a:rPr lang="fr-FR" smtClean="0"/>
              <a:pPr/>
              <a:t>29/05/2022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2ABE3E6-6283-4521-B46D-DD3051028EDF}" type="slidenum">
              <a:rPr lang="fr-FR" smtClean="0"/>
              <a:pPr/>
              <a:t>‹N°›</a:t>
            </a:fld>
            <a:endParaRPr lang="fr-FR"/>
          </a:p>
        </p:txBody>
      </p:sp>
    </p:spTree>
    <p:extLst>
      <p:ext uri="{BB962C8B-B14F-4D97-AF65-F5344CB8AC3E}">
        <p14:creationId xmlns="" xmlns:p14="http://schemas.microsoft.com/office/powerpoint/2010/main" val="1549154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BBEBE0A-0A7B-47C3-919F-13BA3FCBE4E1}" type="datetimeFigureOut">
              <a:rPr lang="fr-FR" smtClean="0"/>
              <a:pPr/>
              <a:t>29/05/2022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2ABE3E6-6283-4521-B46D-DD3051028EDF}" type="slidenum">
              <a:rPr lang="fr-FR" smtClean="0"/>
              <a:pPr/>
              <a:t>‹N°›</a:t>
            </a:fld>
            <a:endParaRPr lang="fr-FR"/>
          </a:p>
        </p:txBody>
      </p:sp>
    </p:spTree>
    <p:extLst>
      <p:ext uri="{BB962C8B-B14F-4D97-AF65-F5344CB8AC3E}">
        <p14:creationId xmlns="" xmlns:p14="http://schemas.microsoft.com/office/powerpoint/2010/main" val="300786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BBEBE0A-0A7B-47C3-919F-13BA3FCBE4E1}" type="datetimeFigureOut">
              <a:rPr lang="fr-FR" smtClean="0"/>
              <a:pPr/>
              <a:t>29/05/2022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2ABE3E6-6283-4521-B46D-DD3051028EDF}" type="slidenum">
              <a:rPr lang="fr-FR" smtClean="0"/>
              <a:pPr/>
              <a:t>‹N°›</a:t>
            </a:fld>
            <a:endParaRPr lang="fr-FR"/>
          </a:p>
        </p:txBody>
      </p:sp>
    </p:spTree>
    <p:extLst>
      <p:ext uri="{BB962C8B-B14F-4D97-AF65-F5344CB8AC3E}">
        <p14:creationId xmlns="" xmlns:p14="http://schemas.microsoft.com/office/powerpoint/2010/main" val="210606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BBEBE0A-0A7B-47C3-919F-13BA3FCBE4E1}" type="datetimeFigureOut">
              <a:rPr lang="fr-FR" smtClean="0"/>
              <a:pPr/>
              <a:t>29/05/2022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2ABE3E6-6283-4521-B46D-DD3051028EDF}" type="slidenum">
              <a:rPr lang="fr-FR" smtClean="0"/>
              <a:pPr/>
              <a:t>‹N°›</a:t>
            </a:fld>
            <a:endParaRPr lang="fr-FR"/>
          </a:p>
        </p:txBody>
      </p:sp>
    </p:spTree>
    <p:extLst>
      <p:ext uri="{BB962C8B-B14F-4D97-AF65-F5344CB8AC3E}">
        <p14:creationId xmlns="" xmlns:p14="http://schemas.microsoft.com/office/powerpoint/2010/main" val="3007729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BBEBE0A-0A7B-47C3-919F-13BA3FCBE4E1}" type="datetimeFigureOut">
              <a:rPr lang="fr-FR" smtClean="0"/>
              <a:pPr/>
              <a:t>29/05/2022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2ABE3E6-6283-4521-B46D-DD3051028EDF}" type="slidenum">
              <a:rPr lang="fr-FR" smtClean="0"/>
              <a:pPr/>
              <a:t>‹N°›</a:t>
            </a:fld>
            <a:endParaRPr lang="fr-FR"/>
          </a:p>
        </p:txBody>
      </p:sp>
    </p:spTree>
    <p:extLst>
      <p:ext uri="{BB962C8B-B14F-4D97-AF65-F5344CB8AC3E}">
        <p14:creationId xmlns="" xmlns:p14="http://schemas.microsoft.com/office/powerpoint/2010/main" val="3386679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BBEBE0A-0A7B-47C3-919F-13BA3FCBE4E1}" type="datetimeFigureOut">
              <a:rPr lang="fr-FR" smtClean="0"/>
              <a:pPr/>
              <a:t>29/05/2022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2ABE3E6-6283-4521-B46D-DD3051028EDF}" type="slidenum">
              <a:rPr lang="fr-FR" smtClean="0"/>
              <a:pPr/>
              <a:t>‹N°›</a:t>
            </a:fld>
            <a:endParaRPr lang="fr-FR"/>
          </a:p>
        </p:txBody>
      </p:sp>
    </p:spTree>
    <p:extLst>
      <p:ext uri="{BB962C8B-B14F-4D97-AF65-F5344CB8AC3E}">
        <p14:creationId xmlns="" xmlns:p14="http://schemas.microsoft.com/office/powerpoint/2010/main" val="84800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BBEBE0A-0A7B-47C3-919F-13BA3FCBE4E1}" type="datetimeFigureOut">
              <a:rPr lang="fr-FR" smtClean="0"/>
              <a:pPr/>
              <a:t>29/05/2022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2ABE3E6-6283-4521-B46D-DD3051028EDF}" type="slidenum">
              <a:rPr lang="fr-FR" smtClean="0"/>
              <a:pPr/>
              <a:t>‹N°›</a:t>
            </a:fld>
            <a:endParaRPr lang="fr-FR"/>
          </a:p>
        </p:txBody>
      </p:sp>
    </p:spTree>
    <p:extLst>
      <p:ext uri="{BB962C8B-B14F-4D97-AF65-F5344CB8AC3E}">
        <p14:creationId xmlns="" xmlns:p14="http://schemas.microsoft.com/office/powerpoint/2010/main" val="305580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EBE0A-0A7B-47C3-919F-13BA3FCBE4E1}" type="datetimeFigureOut">
              <a:rPr lang="fr-FR" smtClean="0"/>
              <a:pPr/>
              <a:t>29/05/2022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BE3E6-6283-4521-B46D-DD3051028EDF}" type="slidenum">
              <a:rPr lang="fr-FR" smtClean="0"/>
              <a:pPr/>
              <a:t>‹N°›</a:t>
            </a:fld>
            <a:endParaRPr lang="fr-FR"/>
          </a:p>
        </p:txBody>
      </p:sp>
    </p:spTree>
    <p:extLst>
      <p:ext uri="{BB962C8B-B14F-4D97-AF65-F5344CB8AC3E}">
        <p14:creationId xmlns="" xmlns:p14="http://schemas.microsoft.com/office/powerpoint/2010/main" val="2295999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132856"/>
            <a:ext cx="8640960" cy="2499467"/>
          </a:xfrm>
          <a:prstGeom prst="rect">
            <a:avLst/>
          </a:prstGeom>
        </p:spPr>
        <p:txBody>
          <a:bodyPr wrap="square">
            <a:spAutoFit/>
          </a:bodyPr>
          <a:lstStyle/>
          <a:p>
            <a:pPr algn="ctr">
              <a:lnSpc>
                <a:spcPct val="150000"/>
              </a:lnSpc>
            </a:pPr>
            <a:r>
              <a:rPr lang="fr-FR" sz="3600" b="1" dirty="0">
                <a:solidFill>
                  <a:srgbClr val="FF0000"/>
                </a:solidFill>
              </a:rPr>
              <a:t>Projet </a:t>
            </a:r>
            <a:r>
              <a:rPr lang="fr-FR" sz="3600" b="1" dirty="0" smtClean="0">
                <a:solidFill>
                  <a:srgbClr val="FF0000"/>
                </a:solidFill>
              </a:rPr>
              <a:t>d’un cahier </a:t>
            </a:r>
            <a:r>
              <a:rPr lang="fr-FR" sz="3600" b="1" dirty="0">
                <a:solidFill>
                  <a:srgbClr val="FF0000"/>
                </a:solidFill>
              </a:rPr>
              <a:t>de charge pour la mise en place d’une plateforme numérique dédiée à la </a:t>
            </a:r>
            <a:r>
              <a:rPr lang="fr-FR" sz="3600" b="1" dirty="0" smtClean="0">
                <a:solidFill>
                  <a:srgbClr val="FF0000"/>
                </a:solidFill>
              </a:rPr>
              <a:t>gestion pédagogique </a:t>
            </a:r>
          </a:p>
        </p:txBody>
      </p:sp>
    </p:spTree>
    <p:extLst>
      <p:ext uri="{BB962C8B-B14F-4D97-AF65-F5344CB8AC3E}">
        <p14:creationId xmlns="" xmlns:p14="http://schemas.microsoft.com/office/powerpoint/2010/main" val="4188507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1859340"/>
            <a:ext cx="8352928" cy="2585323"/>
          </a:xfrm>
          <a:prstGeom prst="rect">
            <a:avLst/>
          </a:prstGeom>
        </p:spPr>
        <p:txBody>
          <a:bodyPr wrap="square">
            <a:spAutoFit/>
          </a:bodyPr>
          <a:lstStyle/>
          <a:p>
            <a:pPr algn="just">
              <a:lnSpc>
                <a:spcPct val="150000"/>
              </a:lnSpc>
            </a:pPr>
            <a:r>
              <a:rPr lang="fr-FR" b="1" dirty="0"/>
              <a:t>6] Contrôle de </a:t>
            </a:r>
            <a:r>
              <a:rPr lang="fr-FR" b="1" dirty="0" smtClean="0"/>
              <a:t>conformité, </a:t>
            </a:r>
            <a:r>
              <a:rPr lang="fr-FR" b="1" dirty="0"/>
              <a:t>par le Vice Rectorat chargé de la </a:t>
            </a:r>
            <a:r>
              <a:rPr lang="fr-FR" b="1" dirty="0" smtClean="0"/>
              <a:t>pédagogie, </a:t>
            </a:r>
            <a:r>
              <a:rPr lang="fr-FR" b="1" dirty="0"/>
              <a:t>des dossiers retenus par la commission de </a:t>
            </a:r>
            <a:r>
              <a:rPr lang="fr-FR" b="1" dirty="0" smtClean="0"/>
              <a:t>classement :</a:t>
            </a:r>
            <a:endParaRPr lang="fr-FR" b="1" dirty="0"/>
          </a:p>
          <a:p>
            <a:pPr algn="just">
              <a:lnSpc>
                <a:spcPct val="150000"/>
              </a:lnSpc>
            </a:pPr>
            <a:r>
              <a:rPr lang="fr-FR" dirty="0" smtClean="0"/>
              <a:t>a- </a:t>
            </a:r>
            <a:r>
              <a:rPr lang="fr-FR" dirty="0"/>
              <a:t>les candidats diplômés de l’université de </a:t>
            </a:r>
            <a:r>
              <a:rPr lang="fr-FR" dirty="0" err="1" smtClean="0"/>
              <a:t>Boumerdès</a:t>
            </a:r>
            <a:r>
              <a:rPr lang="fr-FR" dirty="0" smtClean="0"/>
              <a:t>  </a:t>
            </a:r>
            <a:r>
              <a:rPr lang="fr-FR" dirty="0"/>
              <a:t>: leurs dossiers se trouvent au </a:t>
            </a:r>
            <a:r>
              <a:rPr lang="fr-FR" dirty="0" smtClean="0"/>
              <a:t>niveau du Vice-Rectorat</a:t>
            </a:r>
            <a:r>
              <a:rPr lang="fr-FR" dirty="0"/>
              <a:t> ;</a:t>
            </a:r>
            <a:endParaRPr lang="fr-FR" b="1" dirty="0"/>
          </a:p>
          <a:p>
            <a:pPr algn="just">
              <a:lnSpc>
                <a:spcPct val="150000"/>
              </a:lnSpc>
            </a:pPr>
            <a:r>
              <a:rPr lang="fr-FR" dirty="0"/>
              <a:t>b- les candidats diplômés hors  université de </a:t>
            </a:r>
            <a:r>
              <a:rPr lang="fr-FR" dirty="0" err="1" smtClean="0"/>
              <a:t>Boumerdès</a:t>
            </a:r>
            <a:r>
              <a:rPr lang="fr-FR" dirty="0" smtClean="0"/>
              <a:t> </a:t>
            </a:r>
            <a:r>
              <a:rPr lang="fr-FR" dirty="0"/>
              <a:t>: saisir ces candidats par mail pour se rapprocher du Vice-Rectorat afin de ramener les originaux pour vérification.</a:t>
            </a:r>
            <a:endParaRPr lang="fr-FR" b="1" dirty="0"/>
          </a:p>
        </p:txBody>
      </p:sp>
    </p:spTree>
    <p:extLst>
      <p:ext uri="{BB962C8B-B14F-4D97-AF65-F5344CB8AC3E}">
        <p14:creationId xmlns="" xmlns:p14="http://schemas.microsoft.com/office/powerpoint/2010/main" val="2234796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1305342"/>
            <a:ext cx="7776864" cy="3831818"/>
          </a:xfrm>
          <a:prstGeom prst="rect">
            <a:avLst/>
          </a:prstGeom>
        </p:spPr>
        <p:txBody>
          <a:bodyPr wrap="square">
            <a:spAutoFit/>
          </a:bodyPr>
          <a:lstStyle/>
          <a:p>
            <a:pPr algn="just">
              <a:lnSpc>
                <a:spcPct val="150000"/>
              </a:lnSpc>
            </a:pPr>
            <a:r>
              <a:rPr lang="fr-FR" dirty="0"/>
              <a:t>7] Les résultats définitifs seront déclarés par le </a:t>
            </a:r>
            <a:r>
              <a:rPr lang="fr-FR" dirty="0" smtClean="0"/>
              <a:t>Vice-Rectorat </a:t>
            </a:r>
            <a:r>
              <a:rPr lang="fr-FR" dirty="0"/>
              <a:t>et transmis aux Facultés et Instituts pour affichage sur </a:t>
            </a:r>
            <a:r>
              <a:rPr lang="fr-FR" dirty="0" smtClean="0"/>
              <a:t>leur site web et tous les autres moyens de communication. </a:t>
            </a:r>
            <a:endParaRPr lang="fr-FR" b="1" dirty="0"/>
          </a:p>
          <a:p>
            <a:pPr algn="just">
              <a:lnSpc>
                <a:spcPct val="150000"/>
              </a:lnSpc>
            </a:pPr>
            <a:r>
              <a:rPr lang="fr-FR" dirty="0"/>
              <a:t>- L’inscription définitive des candidats </a:t>
            </a:r>
            <a:r>
              <a:rPr lang="fr-FR" dirty="0" smtClean="0"/>
              <a:t>externes retenus </a:t>
            </a:r>
            <a:r>
              <a:rPr lang="fr-FR" dirty="0"/>
              <a:t>(L1 : 2</a:t>
            </a:r>
            <a:r>
              <a:rPr lang="fr-FR" baseline="30000" dirty="0"/>
              <a:t>ème</a:t>
            </a:r>
            <a:r>
              <a:rPr lang="fr-FR" dirty="0"/>
              <a:t> diplôme, L3, M1 : quota 20% et M2) sera faite par le Vice-Rectorat chargé de la pédagogie.</a:t>
            </a:r>
            <a:endParaRPr lang="fr-FR" b="1" dirty="0"/>
          </a:p>
          <a:p>
            <a:pPr algn="just">
              <a:lnSpc>
                <a:spcPct val="150000"/>
              </a:lnSpc>
            </a:pPr>
            <a:r>
              <a:rPr lang="fr-FR" dirty="0"/>
              <a:t>- Les 80% seront automatiquement inscrits par les facultés et Instituts après délivrance de leur diplôme de licence.</a:t>
            </a:r>
            <a:endParaRPr lang="fr-FR" b="1" dirty="0"/>
          </a:p>
          <a:p>
            <a:pPr algn="just">
              <a:lnSpc>
                <a:spcPct val="150000"/>
              </a:lnSpc>
            </a:pPr>
            <a:r>
              <a:rPr lang="fr-FR" dirty="0"/>
              <a:t>- Aucun changement de domaine vers un autre domaine ne se fera sans avis du Vice Rectorat chargé de la pédagogie selon la </a:t>
            </a:r>
            <a:r>
              <a:rPr lang="fr-FR" dirty="0" smtClean="0"/>
              <a:t>règlementation en vigueur.</a:t>
            </a:r>
            <a:endParaRPr lang="fr-FR" b="1" dirty="0"/>
          </a:p>
        </p:txBody>
      </p:sp>
    </p:spTree>
    <p:extLst>
      <p:ext uri="{BB962C8B-B14F-4D97-AF65-F5344CB8AC3E}">
        <p14:creationId xmlns="" xmlns:p14="http://schemas.microsoft.com/office/powerpoint/2010/main" val="3342888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91680" y="2817802"/>
            <a:ext cx="6808018" cy="646331"/>
          </a:xfrm>
          <a:prstGeom prst="rect">
            <a:avLst/>
          </a:prstGeom>
        </p:spPr>
        <p:txBody>
          <a:bodyPr wrap="none">
            <a:spAutoFit/>
          </a:bodyPr>
          <a:lstStyle/>
          <a:p>
            <a:r>
              <a:rPr lang="fr-FR" sz="3600" b="1" dirty="0" smtClean="0">
                <a:solidFill>
                  <a:srgbClr val="FF0000"/>
                </a:solidFill>
              </a:rPr>
              <a:t>II- Demande </a:t>
            </a:r>
            <a:r>
              <a:rPr lang="fr-FR" sz="3600" b="1" dirty="0">
                <a:solidFill>
                  <a:srgbClr val="FF0000"/>
                </a:solidFill>
              </a:rPr>
              <a:t>de congé académique</a:t>
            </a:r>
          </a:p>
        </p:txBody>
      </p:sp>
    </p:spTree>
    <p:extLst>
      <p:ext uri="{BB962C8B-B14F-4D97-AF65-F5344CB8AC3E}">
        <p14:creationId xmlns="" xmlns:p14="http://schemas.microsoft.com/office/powerpoint/2010/main" val="4133786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476672"/>
            <a:ext cx="8424936" cy="5493812"/>
          </a:xfrm>
          <a:prstGeom prst="rect">
            <a:avLst/>
          </a:prstGeom>
        </p:spPr>
        <p:txBody>
          <a:bodyPr wrap="square">
            <a:spAutoFit/>
          </a:bodyPr>
          <a:lstStyle/>
          <a:p>
            <a:pPr algn="just">
              <a:lnSpc>
                <a:spcPct val="150000"/>
              </a:lnSpc>
            </a:pPr>
            <a:r>
              <a:rPr lang="fr-FR" dirty="0"/>
              <a:t>Conformément à l’article 09 de l’arrêté N°711 du 03 novembre 2011, le congé académique ne peut être accordé qu’une seule fois au cours du cursus universitaire (arrêté 711 du 03 novembre 2011).</a:t>
            </a:r>
            <a:endParaRPr lang="fr-FR" b="1" dirty="0"/>
          </a:p>
          <a:p>
            <a:pPr algn="just">
              <a:lnSpc>
                <a:spcPct val="150000"/>
              </a:lnSpc>
            </a:pPr>
            <a:r>
              <a:rPr lang="fr-FR" b="1" dirty="0"/>
              <a:t>Informations sur </a:t>
            </a:r>
            <a:r>
              <a:rPr lang="fr-FR" b="1" dirty="0" smtClean="0"/>
              <a:t>l’étudiant :</a:t>
            </a:r>
            <a:endParaRPr lang="fr-FR" b="1" dirty="0"/>
          </a:p>
          <a:p>
            <a:pPr algn="just">
              <a:lnSpc>
                <a:spcPct val="150000"/>
              </a:lnSpc>
            </a:pPr>
            <a:r>
              <a:rPr lang="fr-FR" dirty="0"/>
              <a:t>Nom et prénom :</a:t>
            </a:r>
            <a:endParaRPr lang="fr-FR" b="1" dirty="0"/>
          </a:p>
          <a:p>
            <a:pPr algn="just">
              <a:lnSpc>
                <a:spcPct val="150000"/>
              </a:lnSpc>
            </a:pPr>
            <a:r>
              <a:rPr lang="fr-FR" dirty="0"/>
              <a:t>Matricule : </a:t>
            </a:r>
            <a:endParaRPr lang="fr-FR" b="1" dirty="0"/>
          </a:p>
          <a:p>
            <a:pPr algn="just">
              <a:lnSpc>
                <a:spcPct val="150000"/>
              </a:lnSpc>
            </a:pPr>
            <a:r>
              <a:rPr lang="fr-FR" dirty="0"/>
              <a:t>Année d’étude : </a:t>
            </a:r>
            <a:endParaRPr lang="fr-FR" b="1" dirty="0"/>
          </a:p>
          <a:p>
            <a:pPr algn="just">
              <a:lnSpc>
                <a:spcPct val="150000"/>
              </a:lnSpc>
            </a:pPr>
            <a:r>
              <a:rPr lang="fr-FR" dirty="0" smtClean="0"/>
              <a:t>Domaine</a:t>
            </a:r>
            <a:r>
              <a:rPr lang="fr-FR" dirty="0"/>
              <a:t> : </a:t>
            </a:r>
            <a:endParaRPr lang="fr-FR" dirty="0" smtClean="0"/>
          </a:p>
          <a:p>
            <a:pPr algn="just">
              <a:lnSpc>
                <a:spcPct val="150000"/>
              </a:lnSpc>
            </a:pPr>
            <a:r>
              <a:rPr lang="fr-FR" dirty="0" smtClean="0"/>
              <a:t>Filière :</a:t>
            </a:r>
            <a:endParaRPr lang="fr-FR" b="1" dirty="0" smtClean="0"/>
          </a:p>
          <a:p>
            <a:pPr algn="just">
              <a:lnSpc>
                <a:spcPct val="150000"/>
              </a:lnSpc>
            </a:pPr>
            <a:r>
              <a:rPr lang="fr-FR" dirty="0" smtClean="0"/>
              <a:t>Spécialité :</a:t>
            </a:r>
            <a:endParaRPr lang="fr-FR" b="1" dirty="0" smtClean="0"/>
          </a:p>
          <a:p>
            <a:pPr algn="just">
              <a:lnSpc>
                <a:spcPct val="150000"/>
              </a:lnSpc>
            </a:pPr>
            <a:r>
              <a:rPr lang="fr-FR" dirty="0" smtClean="0"/>
              <a:t>N</a:t>
            </a:r>
            <a:r>
              <a:rPr lang="fr-FR" dirty="0"/>
              <a:t>° de tél :</a:t>
            </a:r>
            <a:endParaRPr lang="fr-FR" b="1" dirty="0"/>
          </a:p>
          <a:p>
            <a:pPr algn="just">
              <a:lnSpc>
                <a:spcPct val="150000"/>
              </a:lnSpc>
            </a:pPr>
            <a:r>
              <a:rPr lang="fr-FR" dirty="0"/>
              <a:t>Adresse mail : </a:t>
            </a:r>
            <a:endParaRPr lang="fr-FR" b="1" dirty="0"/>
          </a:p>
          <a:p>
            <a:pPr algn="just">
              <a:lnSpc>
                <a:spcPct val="150000"/>
              </a:lnSpc>
            </a:pPr>
            <a:r>
              <a:rPr lang="fr-FR" dirty="0"/>
              <a:t>Année universitaire </a:t>
            </a:r>
            <a:r>
              <a:rPr lang="fr-FR" dirty="0" smtClean="0"/>
              <a:t>:</a:t>
            </a:r>
            <a:endParaRPr lang="fr-FR" b="1" dirty="0"/>
          </a:p>
        </p:txBody>
      </p:sp>
    </p:spTree>
    <p:extLst>
      <p:ext uri="{BB962C8B-B14F-4D97-AF65-F5344CB8AC3E}">
        <p14:creationId xmlns="" xmlns:p14="http://schemas.microsoft.com/office/powerpoint/2010/main" val="468275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44624"/>
            <a:ext cx="8640960" cy="6740307"/>
          </a:xfrm>
          <a:prstGeom prst="rect">
            <a:avLst/>
          </a:prstGeom>
        </p:spPr>
        <p:txBody>
          <a:bodyPr wrap="square">
            <a:spAutoFit/>
          </a:bodyPr>
          <a:lstStyle/>
          <a:p>
            <a:pPr algn="just">
              <a:lnSpc>
                <a:spcPct val="150000"/>
              </a:lnSpc>
            </a:pPr>
            <a:r>
              <a:rPr lang="fr-FR" b="1" dirty="0"/>
              <a:t>Raison de la demande du congé académique : </a:t>
            </a:r>
            <a:r>
              <a:rPr lang="fr-FR" b="1" dirty="0" smtClean="0">
                <a:solidFill>
                  <a:srgbClr val="FF0000"/>
                </a:solidFill>
              </a:rPr>
              <a:t>cocher</a:t>
            </a:r>
            <a:endParaRPr lang="fr-FR" b="1" dirty="0">
              <a:solidFill>
                <a:srgbClr val="FF0000"/>
              </a:solidFill>
            </a:endParaRPr>
          </a:p>
          <a:p>
            <a:pPr marL="285750" lvl="0" indent="-285750" algn="just">
              <a:lnSpc>
                <a:spcPct val="150000"/>
              </a:lnSpc>
              <a:buFont typeface="Wingdings" pitchFamily="2" charset="2"/>
              <a:buChar char="§"/>
            </a:pPr>
            <a:r>
              <a:rPr lang="fr-FR" dirty="0"/>
              <a:t>Maladie chronique invalidante</a:t>
            </a:r>
            <a:endParaRPr lang="fr-FR" b="1" dirty="0"/>
          </a:p>
          <a:p>
            <a:pPr marL="285750" lvl="0" indent="-285750" algn="just">
              <a:lnSpc>
                <a:spcPct val="150000"/>
              </a:lnSpc>
              <a:buFont typeface="Wingdings" pitchFamily="2" charset="2"/>
              <a:buChar char="§"/>
            </a:pPr>
            <a:r>
              <a:rPr lang="fr-FR" dirty="0"/>
              <a:t>Maternité </a:t>
            </a:r>
            <a:endParaRPr lang="fr-FR" b="1" dirty="0"/>
          </a:p>
          <a:p>
            <a:pPr marL="285750" lvl="0" indent="-285750" algn="just">
              <a:lnSpc>
                <a:spcPct val="150000"/>
              </a:lnSpc>
              <a:buFont typeface="Wingdings" pitchFamily="2" charset="2"/>
              <a:buChar char="§"/>
            </a:pPr>
            <a:r>
              <a:rPr lang="fr-FR" dirty="0"/>
              <a:t>Maladie chronique longue durée</a:t>
            </a:r>
            <a:endParaRPr lang="fr-FR" b="1" dirty="0"/>
          </a:p>
          <a:p>
            <a:pPr marL="285750" lvl="0" indent="-285750" algn="just">
              <a:lnSpc>
                <a:spcPct val="150000"/>
              </a:lnSpc>
              <a:buFont typeface="Wingdings" pitchFamily="2" charset="2"/>
              <a:buChar char="§"/>
            </a:pPr>
            <a:r>
              <a:rPr lang="fr-FR" dirty="0"/>
              <a:t>Service national </a:t>
            </a:r>
            <a:endParaRPr lang="fr-FR" b="1" dirty="0"/>
          </a:p>
          <a:p>
            <a:pPr marL="285750" lvl="0" indent="-285750" algn="just">
              <a:lnSpc>
                <a:spcPct val="150000"/>
              </a:lnSpc>
              <a:buFont typeface="Wingdings" pitchFamily="2" charset="2"/>
              <a:buChar char="§"/>
            </a:pPr>
            <a:r>
              <a:rPr lang="fr-FR" dirty="0"/>
              <a:t>Obligations familiales relatives aux ascendants et/ou descendants, déplacement du conjoint, ou des parents liés à la fonction, …).</a:t>
            </a:r>
            <a:endParaRPr lang="fr-FR" b="1" dirty="0"/>
          </a:p>
          <a:p>
            <a:pPr marL="285750" lvl="0" indent="-285750" algn="just">
              <a:lnSpc>
                <a:spcPct val="150000"/>
              </a:lnSpc>
              <a:buFont typeface="Wingdings" pitchFamily="2" charset="2"/>
              <a:buChar char="§"/>
            </a:pPr>
            <a:r>
              <a:rPr lang="fr-FR" dirty="0"/>
              <a:t>Autres (préciser</a:t>
            </a:r>
            <a:r>
              <a:rPr lang="fr-FR" dirty="0" smtClean="0"/>
              <a:t>) ……….</a:t>
            </a:r>
            <a:endParaRPr lang="fr-FR" b="1" dirty="0"/>
          </a:p>
          <a:p>
            <a:pPr algn="just">
              <a:lnSpc>
                <a:spcPct val="150000"/>
              </a:lnSpc>
            </a:pPr>
            <a:r>
              <a:rPr lang="fr-FR" b="1" dirty="0"/>
              <a:t>Dépôt des documents :</a:t>
            </a:r>
          </a:p>
          <a:p>
            <a:pPr marL="285750" lvl="0" indent="-285750" algn="just">
              <a:lnSpc>
                <a:spcPct val="150000"/>
              </a:lnSpc>
              <a:buFont typeface="Wingdings" pitchFamily="2" charset="2"/>
              <a:buChar char="§"/>
            </a:pPr>
            <a:r>
              <a:rPr lang="fr-FR" dirty="0"/>
              <a:t>Carte d’étudiant</a:t>
            </a:r>
            <a:endParaRPr lang="fr-FR" b="1" dirty="0"/>
          </a:p>
          <a:p>
            <a:pPr marL="285750" lvl="0" indent="-285750" algn="just">
              <a:lnSpc>
                <a:spcPct val="150000"/>
              </a:lnSpc>
              <a:buFont typeface="Wingdings" pitchFamily="2" charset="2"/>
              <a:buChar char="§"/>
            </a:pPr>
            <a:r>
              <a:rPr lang="fr-FR" dirty="0"/>
              <a:t>Certificat d’inscription de l’année universitaire en cours</a:t>
            </a:r>
            <a:endParaRPr lang="fr-FR" b="1" dirty="0"/>
          </a:p>
          <a:p>
            <a:pPr marL="285750" lvl="0" indent="-285750" algn="just">
              <a:lnSpc>
                <a:spcPct val="150000"/>
              </a:lnSpc>
              <a:buFont typeface="Wingdings" pitchFamily="2" charset="2"/>
              <a:buChar char="§"/>
            </a:pPr>
            <a:r>
              <a:rPr lang="fr-FR" dirty="0"/>
              <a:t>Pièce justificative  </a:t>
            </a:r>
            <a:endParaRPr lang="fr-FR" b="1" dirty="0"/>
          </a:p>
          <a:p>
            <a:pPr algn="just">
              <a:lnSpc>
                <a:spcPct val="150000"/>
              </a:lnSpc>
            </a:pPr>
            <a:r>
              <a:rPr lang="fr-FR" dirty="0"/>
              <a:t> </a:t>
            </a:r>
            <a:r>
              <a:rPr lang="fr-FR" b="1" dirty="0" smtClean="0"/>
              <a:t>Avis </a:t>
            </a:r>
            <a:r>
              <a:rPr lang="fr-FR" b="1" dirty="0"/>
              <a:t>de l’établissement</a:t>
            </a:r>
          </a:p>
          <a:p>
            <a:pPr algn="just">
              <a:lnSpc>
                <a:spcPct val="150000"/>
              </a:lnSpc>
            </a:pPr>
            <a:r>
              <a:rPr lang="fr-FR" dirty="0"/>
              <a:t>Favorable                                                 défavorable (avec motif du rejet</a:t>
            </a:r>
            <a:r>
              <a:rPr lang="fr-FR" dirty="0" smtClean="0"/>
              <a:t>)</a:t>
            </a:r>
          </a:p>
          <a:p>
            <a:pPr algn="just">
              <a:lnSpc>
                <a:spcPct val="150000"/>
              </a:lnSpc>
            </a:pPr>
            <a:endParaRPr lang="fr-FR" b="1" dirty="0"/>
          </a:p>
          <a:p>
            <a:pPr algn="just">
              <a:lnSpc>
                <a:spcPct val="150000"/>
              </a:lnSpc>
            </a:pPr>
            <a:r>
              <a:rPr lang="fr-FR" dirty="0"/>
              <a:t>Informer l’étudiant par mail et fixer un RDV pour le </a:t>
            </a:r>
            <a:r>
              <a:rPr lang="fr-FR" dirty="0" smtClean="0"/>
              <a:t>dépôt du </a:t>
            </a:r>
            <a:r>
              <a:rPr lang="fr-FR" dirty="0"/>
              <a:t>dossier au niveau du VRP</a:t>
            </a:r>
            <a:r>
              <a:rPr lang="fr-FR" dirty="0" smtClean="0"/>
              <a:t>.</a:t>
            </a:r>
            <a:endParaRPr lang="fr-FR" b="1" dirty="0"/>
          </a:p>
        </p:txBody>
      </p:sp>
    </p:spTree>
    <p:extLst>
      <p:ext uri="{BB962C8B-B14F-4D97-AF65-F5344CB8AC3E}">
        <p14:creationId xmlns="" xmlns:p14="http://schemas.microsoft.com/office/powerpoint/2010/main" val="2324347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7584" y="1796331"/>
            <a:ext cx="7632848" cy="3000821"/>
          </a:xfrm>
          <a:prstGeom prst="rect">
            <a:avLst/>
          </a:prstGeom>
          <a:noFill/>
        </p:spPr>
        <p:txBody>
          <a:bodyPr wrap="square" rtlCol="0">
            <a:spAutoFit/>
          </a:bodyPr>
          <a:lstStyle/>
          <a:p>
            <a:pPr algn="just">
              <a:lnSpc>
                <a:spcPct val="150000"/>
              </a:lnSpc>
            </a:pPr>
            <a:r>
              <a:rPr lang="fr-FR" dirty="0" smtClean="0"/>
              <a:t>Ce projet a pour objectif de réaliser une plateforme numérique dédiée à la gestion des activités pédagogiques à l’université  de </a:t>
            </a:r>
            <a:r>
              <a:rPr lang="fr-FR" dirty="0" err="1" smtClean="0"/>
              <a:t>Boumerdès</a:t>
            </a:r>
            <a:r>
              <a:rPr lang="fr-FR" dirty="0"/>
              <a:t>.</a:t>
            </a:r>
            <a:endParaRPr lang="fr-FR" dirty="0" smtClean="0"/>
          </a:p>
          <a:p>
            <a:pPr algn="just">
              <a:lnSpc>
                <a:spcPct val="150000"/>
              </a:lnSpc>
            </a:pPr>
            <a:r>
              <a:rPr lang="fr-FR" dirty="0" smtClean="0"/>
              <a:t>Cette plateforme doit être extensible à plusieurs actions pédagogiques ; nous souhaitons prendre en charge en premier temps les deux points suivants :  </a:t>
            </a:r>
          </a:p>
          <a:p>
            <a:pPr algn="just">
              <a:lnSpc>
                <a:spcPct val="150000"/>
              </a:lnSpc>
            </a:pPr>
            <a:r>
              <a:rPr lang="fr-FR" dirty="0" smtClean="0"/>
              <a:t>I- Candidature aux études universitaires en vue de l’obtention du diplôme de licence et master,</a:t>
            </a:r>
          </a:p>
          <a:p>
            <a:pPr algn="just">
              <a:lnSpc>
                <a:spcPct val="150000"/>
              </a:lnSpc>
            </a:pPr>
            <a:r>
              <a:rPr lang="fr-FR" dirty="0" smtClean="0"/>
              <a:t>II- Demande de congé académique.</a:t>
            </a:r>
          </a:p>
        </p:txBody>
      </p:sp>
    </p:spTree>
    <p:extLst>
      <p:ext uri="{BB962C8B-B14F-4D97-AF65-F5344CB8AC3E}">
        <p14:creationId xmlns="" xmlns:p14="http://schemas.microsoft.com/office/powerpoint/2010/main" val="3182120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2132856"/>
            <a:ext cx="7920880" cy="1318181"/>
          </a:xfrm>
          <a:prstGeom prst="rect">
            <a:avLst/>
          </a:prstGeom>
        </p:spPr>
        <p:txBody>
          <a:bodyPr wrap="square">
            <a:spAutoFit/>
          </a:bodyPr>
          <a:lstStyle/>
          <a:p>
            <a:pPr algn="ctr">
              <a:lnSpc>
                <a:spcPct val="150000"/>
              </a:lnSpc>
            </a:pPr>
            <a:r>
              <a:rPr lang="fr-FR" sz="2800" b="1" dirty="0" smtClean="0">
                <a:solidFill>
                  <a:srgbClr val="FF0000"/>
                </a:solidFill>
              </a:rPr>
              <a:t>I- Candidature </a:t>
            </a:r>
            <a:r>
              <a:rPr lang="fr-FR" sz="2800" b="1" dirty="0">
                <a:solidFill>
                  <a:srgbClr val="FF0000"/>
                </a:solidFill>
              </a:rPr>
              <a:t>aux études universitaires en vue de l’obtention du diplôme de licence et master</a:t>
            </a:r>
          </a:p>
        </p:txBody>
      </p:sp>
    </p:spTree>
    <p:extLst>
      <p:ext uri="{BB962C8B-B14F-4D97-AF65-F5344CB8AC3E}">
        <p14:creationId xmlns="" xmlns:p14="http://schemas.microsoft.com/office/powerpoint/2010/main" val="17307162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2276872"/>
            <a:ext cx="7704856" cy="1754326"/>
          </a:xfrm>
          <a:prstGeom prst="rect">
            <a:avLst/>
          </a:prstGeom>
        </p:spPr>
        <p:txBody>
          <a:bodyPr wrap="square">
            <a:spAutoFit/>
          </a:bodyPr>
          <a:lstStyle/>
          <a:p>
            <a:pPr algn="just">
              <a:lnSpc>
                <a:spcPct val="150000"/>
              </a:lnSpc>
            </a:pPr>
            <a:r>
              <a:rPr lang="fr-FR" b="1" dirty="0"/>
              <a:t>Client :</a:t>
            </a:r>
            <a:r>
              <a:rPr lang="fr-FR" dirty="0"/>
              <a:t> Vice-Rectorat chargé de la </a:t>
            </a:r>
            <a:r>
              <a:rPr lang="fr-FR" dirty="0" smtClean="0"/>
              <a:t>pédagogie.</a:t>
            </a:r>
            <a:endParaRPr lang="fr-FR" b="1" dirty="0"/>
          </a:p>
          <a:p>
            <a:pPr algn="just">
              <a:lnSpc>
                <a:spcPct val="150000"/>
              </a:lnSpc>
            </a:pPr>
            <a:r>
              <a:rPr lang="fr-FR" b="1" dirty="0"/>
              <a:t>Fournisseur :</a:t>
            </a:r>
            <a:r>
              <a:rPr lang="fr-FR" dirty="0"/>
              <a:t> </a:t>
            </a:r>
            <a:r>
              <a:rPr lang="fr-FR" dirty="0" smtClean="0"/>
              <a:t>Département </a:t>
            </a:r>
            <a:r>
              <a:rPr lang="fr-FR" dirty="0"/>
              <a:t>d’informatique (Faculté des Sciences</a:t>
            </a:r>
            <a:r>
              <a:rPr lang="fr-FR" dirty="0" smtClean="0"/>
              <a:t>).</a:t>
            </a:r>
            <a:endParaRPr lang="fr-FR" b="1" dirty="0"/>
          </a:p>
          <a:p>
            <a:pPr algn="just">
              <a:lnSpc>
                <a:spcPct val="150000"/>
              </a:lnSpc>
            </a:pPr>
            <a:r>
              <a:rPr lang="fr-FR" b="1" dirty="0"/>
              <a:t>Utilisateur :</a:t>
            </a:r>
            <a:r>
              <a:rPr lang="fr-FR" dirty="0"/>
              <a:t> Les candidats aux études en vue de l’obtention du diplôme de licence ou de </a:t>
            </a:r>
            <a:r>
              <a:rPr lang="fr-FR" dirty="0" smtClean="0"/>
              <a:t>master et les étudiants de l’UMBB.</a:t>
            </a:r>
            <a:endParaRPr lang="fr-FR" b="1" dirty="0"/>
          </a:p>
        </p:txBody>
      </p:sp>
    </p:spTree>
    <p:extLst>
      <p:ext uri="{BB962C8B-B14F-4D97-AF65-F5344CB8AC3E}">
        <p14:creationId xmlns="" xmlns:p14="http://schemas.microsoft.com/office/powerpoint/2010/main" val="3107836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496" y="44624"/>
            <a:ext cx="8856984" cy="3000821"/>
          </a:xfrm>
          <a:prstGeom prst="rect">
            <a:avLst/>
          </a:prstGeom>
        </p:spPr>
        <p:txBody>
          <a:bodyPr wrap="square">
            <a:spAutoFit/>
          </a:bodyPr>
          <a:lstStyle/>
          <a:p>
            <a:pPr algn="just">
              <a:lnSpc>
                <a:spcPct val="150000"/>
              </a:lnSpc>
            </a:pPr>
            <a:r>
              <a:rPr lang="fr-FR" b="1" dirty="0">
                <a:solidFill>
                  <a:srgbClr val="FF0000"/>
                </a:solidFill>
              </a:rPr>
              <a:t>1]</a:t>
            </a:r>
            <a:r>
              <a:rPr lang="fr-FR" dirty="0"/>
              <a:t> </a:t>
            </a:r>
            <a:r>
              <a:rPr lang="fr-FR" b="1" dirty="0">
                <a:solidFill>
                  <a:srgbClr val="FF0000"/>
                </a:solidFill>
              </a:rPr>
              <a:t>L</a:t>
            </a:r>
            <a:r>
              <a:rPr lang="fr-FR" b="1" dirty="0" smtClean="0">
                <a:solidFill>
                  <a:srgbClr val="FF0000"/>
                </a:solidFill>
              </a:rPr>
              <a:t>a candidature aux études universitaires en vue de l’obtention du diplôme de licence et master :</a:t>
            </a:r>
          </a:p>
          <a:p>
            <a:pPr algn="just">
              <a:lnSpc>
                <a:spcPct val="150000"/>
              </a:lnSpc>
            </a:pPr>
            <a:r>
              <a:rPr lang="fr-FR" dirty="0" smtClean="0"/>
              <a:t>a</a:t>
            </a:r>
            <a:r>
              <a:rPr lang="fr-FR" dirty="0"/>
              <a:t>/ Candidature aux études universitaires en vue de l’obtention du diplôme de master (conformément à la </a:t>
            </a:r>
            <a:r>
              <a:rPr lang="fr-FR" dirty="0" smtClean="0"/>
              <a:t>réglementation </a:t>
            </a:r>
            <a:r>
              <a:rPr lang="fr-FR" dirty="0"/>
              <a:t>en vigueur</a:t>
            </a:r>
            <a:r>
              <a:rPr lang="fr-FR" dirty="0" smtClean="0"/>
              <a:t>).</a:t>
            </a:r>
            <a:endParaRPr lang="fr-FR" b="1" dirty="0"/>
          </a:p>
          <a:p>
            <a:pPr algn="just">
              <a:lnSpc>
                <a:spcPct val="150000"/>
              </a:lnSpc>
            </a:pPr>
            <a:r>
              <a:rPr lang="fr-FR" dirty="0"/>
              <a:t>Dépôt de l’arrêté fixant les conditions d’accès, les modalités d’orientation et d’inscription aux études universitaires en vue de l’obtention du diplôme de master : cliquer sur lu et approuvé avant de passer à la prochaine étape.</a:t>
            </a:r>
            <a:endParaRPr lang="fr-FR" b="1" dirty="0"/>
          </a:p>
        </p:txBody>
      </p:sp>
      <p:sp>
        <p:nvSpPr>
          <p:cNvPr id="5" name="Rectangle 4"/>
          <p:cNvSpPr/>
          <p:nvPr/>
        </p:nvSpPr>
        <p:spPr>
          <a:xfrm>
            <a:off x="0" y="3302982"/>
            <a:ext cx="8892480" cy="2169825"/>
          </a:xfrm>
          <a:prstGeom prst="rect">
            <a:avLst/>
          </a:prstGeom>
        </p:spPr>
        <p:txBody>
          <a:bodyPr wrap="square">
            <a:spAutoFit/>
          </a:bodyPr>
          <a:lstStyle/>
          <a:p>
            <a:pPr algn="just">
              <a:lnSpc>
                <a:spcPct val="150000"/>
              </a:lnSpc>
            </a:pPr>
            <a:r>
              <a:rPr lang="fr-FR" dirty="0"/>
              <a:t>b/ Candidature aux études universitaires en vue de l’obtention du diplôme de licence (conformément à la </a:t>
            </a:r>
            <a:r>
              <a:rPr lang="fr-FR" dirty="0" smtClean="0"/>
              <a:t>réglementation </a:t>
            </a:r>
            <a:r>
              <a:rPr lang="fr-FR" dirty="0"/>
              <a:t>en vigueur</a:t>
            </a:r>
            <a:r>
              <a:rPr lang="fr-FR" dirty="0" smtClean="0"/>
              <a:t>).</a:t>
            </a:r>
            <a:endParaRPr lang="fr-FR" b="1" dirty="0"/>
          </a:p>
          <a:p>
            <a:pPr algn="just">
              <a:lnSpc>
                <a:spcPct val="150000"/>
              </a:lnSpc>
            </a:pPr>
            <a:r>
              <a:rPr lang="fr-FR" dirty="0"/>
              <a:t>Dépôt de l’arrêté 1145 du 21 décembre 2017 portant modalités et conditions d’accès des titulaires du diplôme d’études universitaires appliquées à la formation en vue de l’obtention du diplôme de Licence : cliquer sur lu et approuvé avant de passer à la prochaine étape.</a:t>
            </a:r>
            <a:endParaRPr lang="fr-FR" b="1" dirty="0"/>
          </a:p>
        </p:txBody>
      </p:sp>
      <p:sp>
        <p:nvSpPr>
          <p:cNvPr id="6" name="Rectangle 5"/>
          <p:cNvSpPr/>
          <p:nvPr/>
        </p:nvSpPr>
        <p:spPr>
          <a:xfrm>
            <a:off x="35496" y="5805264"/>
            <a:ext cx="8856984" cy="880369"/>
          </a:xfrm>
          <a:prstGeom prst="rect">
            <a:avLst/>
          </a:prstGeom>
        </p:spPr>
        <p:txBody>
          <a:bodyPr wrap="square">
            <a:spAutoFit/>
          </a:bodyPr>
          <a:lstStyle/>
          <a:p>
            <a:pPr algn="just">
              <a:lnSpc>
                <a:spcPct val="150000"/>
              </a:lnSpc>
            </a:pPr>
            <a:r>
              <a:rPr lang="fr-FR" dirty="0"/>
              <a:t>c/ Candidature aux études universitaires en vue de l’obtention du 2</a:t>
            </a:r>
            <a:r>
              <a:rPr lang="fr-FR" baseline="30000" dirty="0"/>
              <a:t>ème</a:t>
            </a:r>
            <a:r>
              <a:rPr lang="fr-FR" dirty="0"/>
              <a:t>diplôme de licence (conformément à la </a:t>
            </a:r>
            <a:r>
              <a:rPr lang="fr-FR" dirty="0" smtClean="0"/>
              <a:t>réglementation </a:t>
            </a:r>
            <a:r>
              <a:rPr lang="fr-FR" dirty="0"/>
              <a:t>en vigueur).</a:t>
            </a:r>
            <a:endParaRPr lang="fr-FR" b="1" dirty="0"/>
          </a:p>
        </p:txBody>
      </p:sp>
    </p:spTree>
    <p:extLst>
      <p:ext uri="{BB962C8B-B14F-4D97-AF65-F5344CB8AC3E}">
        <p14:creationId xmlns="" xmlns:p14="http://schemas.microsoft.com/office/powerpoint/2010/main" val="1682213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43608" y="1916832"/>
            <a:ext cx="7416824" cy="4392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2" name="ZoneTexte 11"/>
          <p:cNvSpPr txBox="1"/>
          <p:nvPr/>
        </p:nvSpPr>
        <p:spPr>
          <a:xfrm>
            <a:off x="611560" y="332656"/>
            <a:ext cx="7848872" cy="923330"/>
          </a:xfrm>
          <a:prstGeom prst="rect">
            <a:avLst/>
          </a:prstGeom>
          <a:noFill/>
        </p:spPr>
        <p:txBody>
          <a:bodyPr wrap="square" rtlCol="0">
            <a:spAutoFit/>
          </a:bodyPr>
          <a:lstStyle/>
          <a:p>
            <a:pPr algn="just">
              <a:lnSpc>
                <a:spcPct val="150000"/>
              </a:lnSpc>
            </a:pPr>
            <a:r>
              <a:rPr lang="fr-FR" dirty="0" smtClean="0"/>
              <a:t>Chaque domaine comprend un ensemble de filière, chaque filière est centrée sur des spécialités bien définies (académiques ou </a:t>
            </a:r>
            <a:r>
              <a:rPr lang="fr-FR" dirty="0" err="1" smtClean="0"/>
              <a:t>professionalisantes</a:t>
            </a:r>
            <a:r>
              <a:rPr lang="fr-FR" dirty="0" smtClean="0"/>
              <a:t>)</a:t>
            </a:r>
            <a:endParaRPr lang="fr-FR" dirty="0"/>
          </a:p>
        </p:txBody>
      </p:sp>
    </p:spTree>
    <p:extLst>
      <p:ext uri="{BB962C8B-B14F-4D97-AF65-F5344CB8AC3E}">
        <p14:creationId xmlns="" xmlns:p14="http://schemas.microsoft.com/office/powerpoint/2010/main" val="75047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496" y="422308"/>
            <a:ext cx="8964488" cy="5452775"/>
          </a:xfrm>
          <a:prstGeom prst="rect">
            <a:avLst/>
          </a:prstGeom>
        </p:spPr>
        <p:txBody>
          <a:bodyPr wrap="square">
            <a:spAutoFit/>
          </a:bodyPr>
          <a:lstStyle/>
          <a:p>
            <a:pPr>
              <a:lnSpc>
                <a:spcPts val="2160"/>
              </a:lnSpc>
            </a:pPr>
            <a:r>
              <a:rPr lang="fr-FR" b="1" dirty="0"/>
              <a:t>3] Formulaire de candidature  </a:t>
            </a:r>
            <a:r>
              <a:rPr lang="fr-FR" dirty="0">
                <a:solidFill>
                  <a:srgbClr val="FF0000"/>
                </a:solidFill>
              </a:rPr>
              <a:t>(tous les champs sont obligatoires</a:t>
            </a:r>
            <a:r>
              <a:rPr lang="fr-FR" dirty="0" smtClean="0">
                <a:solidFill>
                  <a:srgbClr val="FF0000"/>
                </a:solidFill>
              </a:rPr>
              <a:t>)</a:t>
            </a:r>
          </a:p>
          <a:p>
            <a:pPr>
              <a:lnSpc>
                <a:spcPts val="2160"/>
              </a:lnSpc>
            </a:pPr>
            <a:endParaRPr lang="fr-FR" b="1" dirty="0">
              <a:solidFill>
                <a:srgbClr val="FF0000"/>
              </a:solidFill>
            </a:endParaRPr>
          </a:p>
          <a:p>
            <a:pPr marL="285750" indent="-285750">
              <a:lnSpc>
                <a:spcPts val="2160"/>
              </a:lnSpc>
              <a:buFont typeface="Wingdings" pitchFamily="2" charset="2"/>
              <a:buChar char="§"/>
            </a:pPr>
            <a:r>
              <a:rPr lang="fr-FR" dirty="0"/>
              <a:t>Nom et prénom :</a:t>
            </a:r>
            <a:endParaRPr lang="fr-FR" b="1" dirty="0"/>
          </a:p>
          <a:p>
            <a:pPr marL="285750" indent="-285750">
              <a:lnSpc>
                <a:spcPts val="2160"/>
              </a:lnSpc>
              <a:buFont typeface="Wingdings" pitchFamily="2" charset="2"/>
              <a:buChar char="§"/>
            </a:pPr>
            <a:r>
              <a:rPr lang="fr-FR" dirty="0"/>
              <a:t>Nationalité :</a:t>
            </a:r>
            <a:endParaRPr lang="fr-FR" b="1" dirty="0"/>
          </a:p>
          <a:p>
            <a:pPr marL="285750" indent="-285750">
              <a:lnSpc>
                <a:spcPts val="2160"/>
              </a:lnSpc>
              <a:buFont typeface="Wingdings" pitchFamily="2" charset="2"/>
              <a:buChar char="§"/>
            </a:pPr>
            <a:r>
              <a:rPr lang="fr-FR" dirty="0"/>
              <a:t>Date et lieu de naissance :</a:t>
            </a:r>
            <a:endParaRPr lang="fr-FR" b="1" dirty="0"/>
          </a:p>
          <a:p>
            <a:pPr marL="285750" indent="-285750">
              <a:lnSpc>
                <a:spcPts val="2160"/>
              </a:lnSpc>
              <a:buFont typeface="Wingdings" pitchFamily="2" charset="2"/>
              <a:buChar char="§"/>
            </a:pPr>
            <a:r>
              <a:rPr lang="fr-FR" dirty="0"/>
              <a:t>Adresse :</a:t>
            </a:r>
            <a:endParaRPr lang="fr-FR" b="1" dirty="0"/>
          </a:p>
          <a:p>
            <a:pPr marL="285750" indent="-285750">
              <a:lnSpc>
                <a:spcPts val="2160"/>
              </a:lnSpc>
              <a:buFont typeface="Wingdings" pitchFamily="2" charset="2"/>
              <a:buChar char="§"/>
            </a:pPr>
            <a:r>
              <a:rPr lang="fr-FR" dirty="0"/>
              <a:t>N° de Tél :</a:t>
            </a:r>
            <a:endParaRPr lang="fr-FR" b="1" dirty="0"/>
          </a:p>
          <a:p>
            <a:pPr marL="285750" indent="-285750">
              <a:lnSpc>
                <a:spcPts val="2160"/>
              </a:lnSpc>
              <a:buFont typeface="Wingdings" pitchFamily="2" charset="2"/>
              <a:buChar char="§"/>
            </a:pPr>
            <a:r>
              <a:rPr lang="fr-FR" dirty="0"/>
              <a:t>Adresse mail :</a:t>
            </a:r>
            <a:endParaRPr lang="fr-FR" b="1" dirty="0"/>
          </a:p>
          <a:p>
            <a:pPr marL="285750" indent="-285750">
              <a:lnSpc>
                <a:spcPts val="2160"/>
              </a:lnSpc>
              <a:buFont typeface="Wingdings" pitchFamily="2" charset="2"/>
              <a:buChar char="§"/>
            </a:pPr>
            <a:r>
              <a:rPr lang="fr-FR" dirty="0"/>
              <a:t>Dépôt des documents suivants : </a:t>
            </a:r>
            <a:endParaRPr lang="fr-FR" b="1" dirty="0"/>
          </a:p>
          <a:p>
            <a:pPr marL="285750" lvl="0" indent="-285750">
              <a:lnSpc>
                <a:spcPts val="2160"/>
              </a:lnSpc>
              <a:buFont typeface="Wingdings" pitchFamily="2" charset="2"/>
              <a:buChar char="§"/>
            </a:pPr>
            <a:r>
              <a:rPr lang="fr-FR" dirty="0"/>
              <a:t>Une lettre de motivation accompagnée d’une fiche de vœux (modèle téléchargeable à partir de la plateforme)</a:t>
            </a:r>
            <a:endParaRPr lang="fr-FR" b="1" dirty="0"/>
          </a:p>
          <a:p>
            <a:pPr marL="285750" lvl="0" indent="-285750">
              <a:lnSpc>
                <a:spcPts val="2160"/>
              </a:lnSpc>
              <a:buFont typeface="Wingdings" pitchFamily="2" charset="2"/>
              <a:buChar char="§"/>
            </a:pPr>
            <a:r>
              <a:rPr lang="fr-FR" dirty="0"/>
              <a:t>Une copie du relevé de notes du baccalauréat (+ Equivalence du Baccalauréat  pour les étrangers)</a:t>
            </a:r>
            <a:endParaRPr lang="fr-FR" b="1" dirty="0"/>
          </a:p>
          <a:p>
            <a:pPr marL="285750" lvl="0" indent="-285750">
              <a:lnSpc>
                <a:spcPts val="2160"/>
              </a:lnSpc>
              <a:buFont typeface="Wingdings" pitchFamily="2" charset="2"/>
              <a:buChar char="§"/>
            </a:pPr>
            <a:r>
              <a:rPr lang="fr-FR" dirty="0"/>
              <a:t>Une copie du diplôme (DEUA, licence LMD, Master, ingénieur, </a:t>
            </a:r>
            <a:r>
              <a:rPr lang="fr-FR" dirty="0" smtClean="0"/>
              <a:t>ENS, </a:t>
            </a:r>
            <a:r>
              <a:rPr lang="fr-FR" dirty="0" err="1" smtClean="0"/>
              <a:t>Sc</a:t>
            </a:r>
            <a:r>
              <a:rPr lang="fr-FR" dirty="0" smtClean="0"/>
              <a:t> médicales)</a:t>
            </a:r>
            <a:endParaRPr lang="fr-FR" b="1" dirty="0"/>
          </a:p>
          <a:p>
            <a:pPr marL="285750" lvl="0" indent="-285750">
              <a:lnSpc>
                <a:spcPts val="2160"/>
              </a:lnSpc>
              <a:buFont typeface="Wingdings" pitchFamily="2" charset="2"/>
              <a:buChar char="§"/>
            </a:pPr>
            <a:r>
              <a:rPr lang="fr-FR" dirty="0"/>
              <a:t>Une copie des relevés de notes du cursus universitaire</a:t>
            </a:r>
            <a:endParaRPr lang="fr-FR" b="1" dirty="0"/>
          </a:p>
          <a:p>
            <a:pPr marL="285750" lvl="0" indent="-285750">
              <a:lnSpc>
                <a:spcPts val="2160"/>
              </a:lnSpc>
              <a:buFont typeface="Wingdings" pitchFamily="2" charset="2"/>
              <a:buChar char="§"/>
            </a:pPr>
            <a:r>
              <a:rPr lang="fr-FR" dirty="0"/>
              <a:t>Autorisation de l’organisme employeur  y compris pour les sortants des ENS</a:t>
            </a:r>
            <a:endParaRPr lang="fr-FR" b="1" dirty="0"/>
          </a:p>
          <a:p>
            <a:pPr>
              <a:lnSpc>
                <a:spcPts val="2160"/>
              </a:lnSpc>
            </a:pPr>
            <a:endParaRPr lang="fr-FR" dirty="0" smtClean="0"/>
          </a:p>
          <a:p>
            <a:pPr>
              <a:lnSpc>
                <a:spcPts val="2160"/>
              </a:lnSpc>
            </a:pPr>
            <a:r>
              <a:rPr lang="fr-FR" dirty="0" smtClean="0"/>
              <a:t>Cocher </a:t>
            </a:r>
            <a:r>
              <a:rPr lang="fr-FR" dirty="0"/>
              <a:t>sur : Inscription en L1 (2</a:t>
            </a:r>
            <a:r>
              <a:rPr lang="fr-FR" baseline="30000" dirty="0"/>
              <a:t>ème</a:t>
            </a:r>
            <a:r>
              <a:rPr lang="fr-FR" dirty="0"/>
              <a:t> diplôme)    L3 (</a:t>
            </a:r>
            <a:r>
              <a:rPr lang="fr-FR" dirty="0" smtClean="0"/>
              <a:t>DEUA, ENS bac + 3)    </a:t>
            </a:r>
            <a:r>
              <a:rPr lang="fr-FR" dirty="0"/>
              <a:t>M1 (</a:t>
            </a:r>
            <a:r>
              <a:rPr lang="fr-FR" dirty="0" smtClean="0"/>
              <a:t>L3, ENS bac + 4, M1</a:t>
            </a:r>
            <a:r>
              <a:rPr lang="fr-FR" dirty="0"/>
              <a:t>)   M2 </a:t>
            </a:r>
            <a:r>
              <a:rPr lang="fr-FR" dirty="0" smtClean="0"/>
              <a:t>(ENS bac + 5, Ingénieur</a:t>
            </a:r>
            <a:r>
              <a:rPr lang="fr-FR" dirty="0"/>
              <a:t>)    </a:t>
            </a:r>
            <a:endParaRPr lang="fr-FR" b="1" dirty="0"/>
          </a:p>
        </p:txBody>
      </p:sp>
    </p:spTree>
    <p:extLst>
      <p:ext uri="{BB962C8B-B14F-4D97-AF65-F5344CB8AC3E}">
        <p14:creationId xmlns="" xmlns:p14="http://schemas.microsoft.com/office/powerpoint/2010/main" val="4110134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1443841"/>
            <a:ext cx="8640960" cy="3416320"/>
          </a:xfrm>
          <a:prstGeom prst="rect">
            <a:avLst/>
          </a:prstGeom>
        </p:spPr>
        <p:txBody>
          <a:bodyPr wrap="square">
            <a:spAutoFit/>
          </a:bodyPr>
          <a:lstStyle/>
          <a:p>
            <a:pPr algn="just">
              <a:lnSpc>
                <a:spcPct val="150000"/>
              </a:lnSpc>
            </a:pPr>
            <a:r>
              <a:rPr lang="fr-FR" b="1" dirty="0"/>
              <a:t>4] Faire apparaitre les candidats par : </a:t>
            </a:r>
            <a:r>
              <a:rPr lang="fr-FR" dirty="0"/>
              <a:t>parcours </a:t>
            </a:r>
            <a:r>
              <a:rPr lang="fr-FR" dirty="0" smtClean="0"/>
              <a:t>d’inscription </a:t>
            </a:r>
            <a:r>
              <a:rPr lang="fr-FR" dirty="0"/>
              <a:t>(L1, L3, M1 et M2), catégories pour l’inscription en M1* (année d’obtention du diplômes), établissement de délivrance du diplôme et la filière : </a:t>
            </a:r>
            <a:endParaRPr lang="fr-FR" b="1" dirty="0"/>
          </a:p>
          <a:p>
            <a:pPr algn="just">
              <a:lnSpc>
                <a:spcPct val="150000"/>
              </a:lnSpc>
            </a:pPr>
            <a:r>
              <a:rPr lang="fr-FR" dirty="0"/>
              <a:t>* les nouveaux diplômés de licence LMD de l’université de </a:t>
            </a:r>
            <a:r>
              <a:rPr lang="fr-FR" dirty="0" err="1"/>
              <a:t>Boumerdès</a:t>
            </a:r>
            <a:r>
              <a:rPr lang="fr-FR" dirty="0"/>
              <a:t> </a:t>
            </a:r>
            <a:endParaRPr lang="fr-FR" b="1" dirty="0"/>
          </a:p>
          <a:p>
            <a:pPr algn="just">
              <a:lnSpc>
                <a:spcPct val="150000"/>
              </a:lnSpc>
            </a:pPr>
            <a:r>
              <a:rPr lang="fr-FR" dirty="0"/>
              <a:t> </a:t>
            </a:r>
            <a:r>
              <a:rPr lang="fr-FR" dirty="0" smtClean="0"/>
              <a:t>  les </a:t>
            </a:r>
            <a:r>
              <a:rPr lang="fr-FR" dirty="0"/>
              <a:t>nouveaux diplômés de licence LMD des autres établissements ;</a:t>
            </a:r>
            <a:endParaRPr lang="fr-FR" b="1" dirty="0"/>
          </a:p>
          <a:p>
            <a:pPr algn="just">
              <a:lnSpc>
                <a:spcPct val="150000"/>
              </a:lnSpc>
            </a:pPr>
            <a:r>
              <a:rPr lang="fr-FR" dirty="0"/>
              <a:t> </a:t>
            </a:r>
            <a:r>
              <a:rPr lang="fr-FR" dirty="0" smtClean="0"/>
              <a:t>  les </a:t>
            </a:r>
            <a:r>
              <a:rPr lang="fr-FR" dirty="0"/>
              <a:t>anciens diplômés de licence LMD de l’établissement ;</a:t>
            </a:r>
            <a:endParaRPr lang="fr-FR" b="1" dirty="0"/>
          </a:p>
          <a:p>
            <a:pPr algn="just">
              <a:lnSpc>
                <a:spcPct val="150000"/>
              </a:lnSpc>
            </a:pPr>
            <a:r>
              <a:rPr lang="fr-FR" dirty="0"/>
              <a:t> </a:t>
            </a:r>
            <a:r>
              <a:rPr lang="fr-FR" dirty="0" smtClean="0"/>
              <a:t>  les </a:t>
            </a:r>
            <a:r>
              <a:rPr lang="fr-FR" dirty="0"/>
              <a:t>anciens diplômés de licence LMD des autres établissements ;</a:t>
            </a:r>
            <a:endParaRPr lang="fr-FR" b="1" dirty="0"/>
          </a:p>
          <a:p>
            <a:pPr algn="just">
              <a:lnSpc>
                <a:spcPct val="150000"/>
              </a:lnSpc>
            </a:pPr>
            <a:r>
              <a:rPr lang="fr-FR" dirty="0"/>
              <a:t> </a:t>
            </a:r>
            <a:r>
              <a:rPr lang="fr-FR" dirty="0" smtClean="0"/>
              <a:t>  les </a:t>
            </a:r>
            <a:r>
              <a:rPr lang="fr-FR" dirty="0"/>
              <a:t>diplômés du système classique (bac </a:t>
            </a:r>
            <a:r>
              <a:rPr lang="fr-FR" dirty="0" smtClean="0"/>
              <a:t>+ 4</a:t>
            </a:r>
            <a:r>
              <a:rPr lang="fr-FR" dirty="0"/>
              <a:t>).</a:t>
            </a:r>
            <a:endParaRPr lang="fr-FR" b="1" dirty="0"/>
          </a:p>
        </p:txBody>
      </p:sp>
    </p:spTree>
    <p:extLst>
      <p:ext uri="{BB962C8B-B14F-4D97-AF65-F5344CB8AC3E}">
        <p14:creationId xmlns="" xmlns:p14="http://schemas.microsoft.com/office/powerpoint/2010/main" val="3400515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74345"/>
            <a:ext cx="9144000" cy="5078313"/>
          </a:xfrm>
          <a:prstGeom prst="rect">
            <a:avLst/>
          </a:prstGeom>
        </p:spPr>
        <p:txBody>
          <a:bodyPr wrap="square">
            <a:spAutoFit/>
          </a:bodyPr>
          <a:lstStyle/>
          <a:p>
            <a:pPr algn="just">
              <a:lnSpc>
                <a:spcPct val="150000"/>
              </a:lnSpc>
            </a:pPr>
            <a:r>
              <a:rPr lang="fr-FR" b="1" dirty="0"/>
              <a:t>5] Traitement des dossiers des </a:t>
            </a:r>
            <a:r>
              <a:rPr lang="fr-FR" b="1" dirty="0" smtClean="0"/>
              <a:t>candidats par </a:t>
            </a:r>
            <a:r>
              <a:rPr lang="fr-FR" b="1" dirty="0"/>
              <a:t>la commission de classement et d’orientation </a:t>
            </a:r>
            <a:r>
              <a:rPr lang="fr-FR" b="1" dirty="0" smtClean="0"/>
              <a:t>(tel </a:t>
            </a:r>
            <a:r>
              <a:rPr lang="fr-FR" b="1" dirty="0"/>
              <a:t>que définit par l’article 56 de l’arrêté 711 du 03 novembre 2011</a:t>
            </a:r>
            <a:r>
              <a:rPr lang="fr-FR" b="1" dirty="0" smtClean="0"/>
              <a:t>) :</a:t>
            </a:r>
            <a:endParaRPr lang="fr-FR" b="1" dirty="0"/>
          </a:p>
          <a:p>
            <a:pPr marL="285750" indent="-285750" algn="just">
              <a:lnSpc>
                <a:spcPct val="150000"/>
              </a:lnSpc>
              <a:buFont typeface="Wingdings" pitchFamily="2" charset="2"/>
              <a:buChar char="§"/>
            </a:pPr>
            <a:r>
              <a:rPr lang="fr-FR" dirty="0"/>
              <a:t>Donner des l’accès aux Doyens et Directeurs d’Instituts pour télécharger les dossiers des candidats et les répartir </a:t>
            </a:r>
            <a:r>
              <a:rPr lang="fr-FR" dirty="0" smtClean="0"/>
              <a:t>sur les différents départements pour </a:t>
            </a:r>
            <a:r>
              <a:rPr lang="fr-FR" dirty="0"/>
              <a:t>étude de la conformité </a:t>
            </a:r>
            <a:r>
              <a:rPr lang="fr-FR" dirty="0" smtClean="0"/>
              <a:t>par </a:t>
            </a:r>
            <a:r>
              <a:rPr lang="fr-FR" dirty="0"/>
              <a:t>la commission de classement et d’orientation.</a:t>
            </a:r>
            <a:endParaRPr lang="fr-FR" b="1" dirty="0"/>
          </a:p>
          <a:p>
            <a:pPr marL="285750" indent="-285750" algn="just">
              <a:lnSpc>
                <a:spcPct val="150000"/>
              </a:lnSpc>
              <a:buFont typeface="Wingdings" pitchFamily="2" charset="2"/>
              <a:buChar char="§"/>
            </a:pPr>
            <a:r>
              <a:rPr lang="fr-FR" dirty="0"/>
              <a:t>Déposer sur la plateforme le PV, signé par les membres de la commission de classement et d’orientation, en précisant le nombre de postes ouverts au préalable par spécialité en fonction des places pédagogiques disponibles et des moyens humains en matière d’encadrement.  </a:t>
            </a:r>
            <a:endParaRPr lang="fr-FR" dirty="0" smtClean="0"/>
          </a:p>
          <a:p>
            <a:pPr marL="285750" indent="-285750" algn="just">
              <a:lnSpc>
                <a:spcPct val="150000"/>
              </a:lnSpc>
              <a:buFont typeface="Wingdings" pitchFamily="2" charset="2"/>
              <a:buChar char="§"/>
            </a:pPr>
            <a:r>
              <a:rPr lang="fr-FR" dirty="0" smtClean="0"/>
              <a:t>Les </a:t>
            </a:r>
            <a:r>
              <a:rPr lang="fr-FR" dirty="0"/>
              <a:t>dossiers recevables seront transmis (par ordre de mérite conformément à l’arrêté 714) </a:t>
            </a:r>
            <a:r>
              <a:rPr lang="fr-FR" dirty="0" smtClean="0"/>
              <a:t>au </a:t>
            </a:r>
            <a:r>
              <a:rPr lang="fr-FR" dirty="0"/>
              <a:t>Vice Rectorat chargé de la </a:t>
            </a:r>
            <a:r>
              <a:rPr lang="fr-FR" dirty="0" smtClean="0"/>
              <a:t>pédagogie ainsi que les dossiers non recevables (avec motif du rejet). </a:t>
            </a:r>
            <a:endParaRPr lang="fr-FR" b="1" dirty="0"/>
          </a:p>
        </p:txBody>
      </p:sp>
    </p:spTree>
    <p:extLst>
      <p:ext uri="{BB962C8B-B14F-4D97-AF65-F5344CB8AC3E}">
        <p14:creationId xmlns="" xmlns:p14="http://schemas.microsoft.com/office/powerpoint/2010/main" val="3541279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560</Words>
  <Application>Microsoft Office PowerPoint</Application>
  <PresentationFormat>Affichage à l'écran (4:3)</PresentationFormat>
  <Paragraphs>76</Paragraphs>
  <Slides>14</Slides>
  <Notes>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pc</cp:lastModifiedBy>
  <cp:revision>9</cp:revision>
  <dcterms:created xsi:type="dcterms:W3CDTF">2022-02-07T11:33:27Z</dcterms:created>
  <dcterms:modified xsi:type="dcterms:W3CDTF">2022-05-29T16:31:06Z</dcterms:modified>
</cp:coreProperties>
</file>