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4" r:id="rId1"/>
  </p:sldMasterIdLst>
  <p:notesMasterIdLst>
    <p:notesMasterId r:id="rId17"/>
  </p:notesMasterIdLst>
  <p:sldIdLst>
    <p:sldId id="278" r:id="rId2"/>
    <p:sldId id="285" r:id="rId3"/>
    <p:sldId id="291" r:id="rId4"/>
    <p:sldId id="286" r:id="rId5"/>
    <p:sldId id="288" r:id="rId6"/>
    <p:sldId id="289" r:id="rId7"/>
    <p:sldId id="290" r:id="rId8"/>
    <p:sldId id="292" r:id="rId9"/>
    <p:sldId id="296" r:id="rId10"/>
    <p:sldId id="295" r:id="rId11"/>
    <p:sldId id="297" r:id="rId12"/>
    <p:sldId id="298" r:id="rId13"/>
    <p:sldId id="294" r:id="rId14"/>
    <p:sldId id="299" r:id="rId15"/>
    <p:sldId id="300" r:id="rId16"/>
  </p:sldIdLst>
  <p:sldSz cx="9144000" cy="6858000" type="screen4x3"/>
  <p:notesSz cx="9144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572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80F23-1AFB-4D9A-A951-C1185484641A}" type="datetimeFigureOut">
              <a:rPr lang="fr-FR" smtClean="0"/>
              <a:pPr/>
              <a:t>09/11/2024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F98E0-9539-4E09-9D46-FF6E929987B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242887"/>
            <a:ext cx="9144000" cy="630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fr-FR" sz="2000" b="1" dirty="0" smtClean="0"/>
          </a:p>
          <a:p>
            <a:pPr algn="ctr"/>
            <a:r>
              <a:rPr lang="fr-FR" sz="2000" b="1" dirty="0" smtClean="0">
                <a:latin typeface="+mj-lt"/>
              </a:rPr>
              <a:t>République </a:t>
            </a:r>
            <a:r>
              <a:rPr lang="fr-FR" sz="2000" b="1" dirty="0">
                <a:latin typeface="+mj-lt"/>
              </a:rPr>
              <a:t>Algérienne Démocratique et Populaire</a:t>
            </a:r>
          </a:p>
          <a:p>
            <a:pPr algn="ctr"/>
            <a:r>
              <a:rPr lang="fr-FR" sz="2000" b="1" dirty="0">
                <a:latin typeface="+mj-lt"/>
              </a:rPr>
              <a:t> Ministère de l’Enseignement Supérieur</a:t>
            </a:r>
            <a:endParaRPr lang="fr-FR" sz="1000" dirty="0">
              <a:latin typeface="+mj-lt"/>
            </a:endParaRPr>
          </a:p>
          <a:p>
            <a:pPr algn="ctr" eaLnBrk="0" hangingPunct="0"/>
            <a:r>
              <a:rPr lang="fr-FR" sz="2000" b="1" dirty="0">
                <a:latin typeface="+mj-lt"/>
              </a:rPr>
              <a:t>et de la Recherche Scientifique </a:t>
            </a:r>
          </a:p>
          <a:p>
            <a:pPr algn="ctr" eaLnBrk="0" hangingPunct="0"/>
            <a:r>
              <a:rPr lang="fr-FR" sz="2000" b="1" dirty="0" smtClean="0">
                <a:latin typeface="+mj-lt"/>
              </a:rPr>
              <a:t>Centre </a:t>
            </a:r>
            <a:r>
              <a:rPr lang="fr-FR" sz="2000" b="1" dirty="0">
                <a:latin typeface="+mj-lt"/>
              </a:rPr>
              <a:t>Universitaire </a:t>
            </a:r>
            <a:r>
              <a:rPr lang="fr-FR" sz="2000" b="1" dirty="0" err="1">
                <a:latin typeface="+mj-lt"/>
              </a:rPr>
              <a:t>Abdelhafid</a:t>
            </a:r>
            <a:r>
              <a:rPr lang="fr-FR" sz="2000" b="1" dirty="0">
                <a:latin typeface="+mj-lt"/>
              </a:rPr>
              <a:t> BOUSSOUF </a:t>
            </a:r>
            <a:r>
              <a:rPr lang="fr-FR" sz="2000" b="1" dirty="0" smtClean="0">
                <a:latin typeface="+mj-lt"/>
              </a:rPr>
              <a:t>– </a:t>
            </a:r>
            <a:r>
              <a:rPr lang="fr-FR" sz="2000" b="1" dirty="0">
                <a:latin typeface="+mj-lt"/>
              </a:rPr>
              <a:t>Mila</a:t>
            </a:r>
          </a:p>
          <a:p>
            <a:pPr algn="ctr" eaLnBrk="0" hangingPunct="0"/>
            <a:r>
              <a:rPr lang="fr-FR" sz="2000" b="1" dirty="0" smtClean="0">
                <a:latin typeface="+mj-lt"/>
              </a:rPr>
              <a:t>Institut </a:t>
            </a:r>
            <a:r>
              <a:rPr lang="fr-FR" sz="2000" b="1" dirty="0">
                <a:latin typeface="+mj-lt"/>
              </a:rPr>
              <a:t>des sciences et technologies</a:t>
            </a:r>
          </a:p>
          <a:p>
            <a:pPr algn="ctr" eaLnBrk="0" hangingPunct="0"/>
            <a:endParaRPr lang="fr-FR" sz="2000" b="1" dirty="0">
              <a:latin typeface="+mj-lt"/>
            </a:endParaRPr>
          </a:p>
          <a:p>
            <a:pPr algn="ctr" eaLnBrk="0" hangingPunct="0"/>
            <a:r>
              <a:rPr lang="fr-FR" sz="2000" b="1" dirty="0">
                <a:latin typeface="+mj-lt"/>
              </a:rPr>
              <a:t>Département de génie mécanique et électromécanique</a:t>
            </a:r>
          </a:p>
          <a:p>
            <a:pPr algn="ctr" eaLnBrk="0" hangingPunct="0"/>
            <a:endParaRPr lang="fr-FR" b="1" dirty="0" smtClean="0">
              <a:latin typeface="+mj-lt"/>
            </a:endParaRPr>
          </a:p>
          <a:p>
            <a:pPr algn="ctr" eaLnBrk="0" hangingPunct="0"/>
            <a:endParaRPr lang="fr-FR" b="1" dirty="0">
              <a:latin typeface="+mj-lt"/>
            </a:endParaRPr>
          </a:p>
          <a:p>
            <a:pPr algn="ctr" eaLnBrk="0" hangingPunct="0"/>
            <a:r>
              <a:rPr lang="fr-FR" sz="4800" b="1" dirty="0" smtClean="0">
                <a:latin typeface="+mj-lt"/>
              </a:rPr>
              <a:t>Etat de l'art du Génie électrique</a:t>
            </a:r>
            <a:endParaRPr lang="fr-FR" sz="2000" b="1" dirty="0">
              <a:latin typeface="+mj-lt"/>
            </a:endParaRPr>
          </a:p>
          <a:p>
            <a:pPr algn="ctr" eaLnBrk="0" hangingPunct="0"/>
            <a:endParaRPr lang="fr-FR" sz="2000" b="1" dirty="0" smtClean="0">
              <a:latin typeface="+mj-lt"/>
            </a:endParaRPr>
          </a:p>
          <a:p>
            <a:pPr algn="ctr" eaLnBrk="0" hangingPunct="0"/>
            <a:endParaRPr lang="fr-FR" sz="2000" b="1" dirty="0" smtClean="0">
              <a:latin typeface="+mj-lt"/>
            </a:endParaRPr>
          </a:p>
          <a:p>
            <a:pPr algn="ctr" eaLnBrk="0" hangingPunct="0"/>
            <a:r>
              <a:rPr lang="fr-FR" sz="2400" b="1" dirty="0" smtClean="0">
                <a:latin typeface="+mj-lt"/>
              </a:rPr>
              <a:t>Dr</a:t>
            </a:r>
            <a:r>
              <a:rPr lang="fr-FR" sz="2400" b="1" dirty="0">
                <a:latin typeface="+mj-lt"/>
              </a:rPr>
              <a:t>. B. SMAANI</a:t>
            </a:r>
          </a:p>
          <a:p>
            <a:pPr algn="ctr" eaLnBrk="0" hangingPunct="0"/>
            <a:r>
              <a:rPr lang="fr-FR" sz="2400" b="1" dirty="0">
                <a:latin typeface="+mj-lt"/>
              </a:rPr>
              <a:t>Maitre conférences /</a:t>
            </a:r>
            <a:r>
              <a:rPr lang="fr-FR" sz="2400" b="1" dirty="0" smtClean="0">
                <a:latin typeface="+mj-lt"/>
              </a:rPr>
              <a:t>B</a:t>
            </a:r>
          </a:p>
          <a:p>
            <a:pPr algn="ctr" eaLnBrk="0" hangingPunct="0"/>
            <a:endParaRPr lang="fr-FR" sz="2400" b="1" dirty="0">
              <a:latin typeface="+mj-lt"/>
            </a:endParaRPr>
          </a:p>
          <a:p>
            <a:pPr algn="ctr" eaLnBrk="0" hangingPunct="0"/>
            <a:endParaRPr lang="fr-FR" sz="2400" b="1" dirty="0">
              <a:latin typeface="+mj-lt"/>
            </a:endParaRPr>
          </a:p>
          <a:p>
            <a:pPr algn="ctr" eaLnBrk="0" hangingPunct="0"/>
            <a:r>
              <a:rPr lang="fr-FR" sz="2400" b="1" dirty="0" smtClean="0">
                <a:latin typeface="+mj-lt"/>
              </a:rPr>
              <a:t>  Année </a:t>
            </a:r>
            <a:r>
              <a:rPr lang="fr-FR" sz="2400" b="1" dirty="0">
                <a:latin typeface="+mj-lt"/>
              </a:rPr>
              <a:t>universitaire </a:t>
            </a:r>
            <a:r>
              <a:rPr lang="fr-FR" sz="2400" b="1" dirty="0" smtClean="0">
                <a:latin typeface="+mj-lt"/>
              </a:rPr>
              <a:t>: </a:t>
            </a:r>
            <a:r>
              <a:rPr lang="fr-FR" sz="2400" b="1" dirty="0" smtClean="0">
                <a:solidFill>
                  <a:srgbClr val="C00000"/>
                </a:solidFill>
                <a:latin typeface="+mj-lt"/>
              </a:rPr>
              <a:t>2024/2025</a:t>
            </a:r>
            <a:endParaRPr lang="fr-FR" sz="2400" b="1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7" name="image1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3800" y="1066800"/>
            <a:ext cx="11430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1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11430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1981200" y="238471"/>
            <a:ext cx="51816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4800" spc="-10" dirty="0" smtClean="0">
                <a:latin typeface="Times New Roman" pitchFamily="18" charset="0"/>
                <a:cs typeface="Times New Roman" pitchFamily="18" charset="0"/>
              </a:rPr>
              <a:t>Télécommunications</a:t>
            </a:r>
            <a:endParaRPr sz="4800" spc="-10" dirty="0"/>
          </a:p>
        </p:txBody>
      </p:sp>
      <p:sp>
        <p:nvSpPr>
          <p:cNvPr id="10" name="Rectangle 9"/>
          <p:cNvSpPr/>
          <p:nvPr/>
        </p:nvSpPr>
        <p:spPr>
          <a:xfrm>
            <a:off x="152400" y="1066800"/>
            <a:ext cx="8763000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/>
            <a:r>
              <a:rPr lang="fr-FR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b. L’émetteur </a:t>
            </a:r>
          </a:p>
          <a:p>
            <a:pPr marL="514350" indent="-514350" algn="just"/>
            <a:endParaRPr lang="fr-FR" sz="9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Il permet </a:t>
            </a:r>
            <a:r>
              <a:rPr lang="fr-FR" sz="2600" b="1" dirty="0" smtClean="0">
                <a:latin typeface="Times New Roman" pitchFamily="18" charset="0"/>
                <a:cs typeface="Times New Roman" pitchFamily="18" charset="0"/>
              </a:rPr>
              <a:t>d’adapter le signal</a:t>
            </a: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 issu du transducteur pour le transmettre au canal de transmission. </a:t>
            </a:r>
          </a:p>
          <a:p>
            <a:pPr algn="just"/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Il remplit plusieurs fonctions : </a:t>
            </a:r>
          </a:p>
          <a:p>
            <a:pPr algn="just"/>
            <a:endParaRPr lang="fr-FR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q"/>
            </a:pP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600" b="1" dirty="0" smtClean="0">
                <a:latin typeface="Times New Roman" pitchFamily="18" charset="0"/>
                <a:cs typeface="Times New Roman" pitchFamily="18" charset="0"/>
              </a:rPr>
              <a:t>Codage du signal </a:t>
            </a: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issu du transducteur (tension) en nombres, dans le cas d’une conversion analogique numérique ou/et de chiffrage (Ex. Code Manchester utilisé dans Ethernet ) ; </a:t>
            </a:r>
          </a:p>
          <a:p>
            <a:pPr lvl="1" algn="just">
              <a:buFont typeface="Wingdings" pitchFamily="2" charset="2"/>
              <a:buChar char="q"/>
            </a:pP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600" b="1" dirty="0" smtClean="0">
                <a:latin typeface="Times New Roman" pitchFamily="18" charset="0"/>
                <a:cs typeface="Times New Roman" pitchFamily="18" charset="0"/>
              </a:rPr>
              <a:t>Modulation ;</a:t>
            </a: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 algn="just">
              <a:buFont typeface="Wingdings" pitchFamily="2" charset="2"/>
              <a:buChar char="q"/>
            </a:pP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600" b="1" dirty="0" smtClean="0">
                <a:latin typeface="Times New Roman" pitchFamily="18" charset="0"/>
                <a:cs typeface="Times New Roman" pitchFamily="18" charset="0"/>
              </a:rPr>
              <a:t>Amplification ;</a:t>
            </a:r>
          </a:p>
          <a:p>
            <a:pPr lvl="1" algn="just"/>
            <a:endParaRPr lang="fr-FR" sz="11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Cet émetteur peut être un émetteur analogique (exemple : émetteur radio FM) ou encore un modem ADSL utilisé pour Internet dans le cadre d’une information numérique. </a:t>
            </a:r>
          </a:p>
          <a:p>
            <a:pPr marL="2774950" lvl="1" indent="-2317750" algn="just"/>
            <a:endParaRPr lang="fr-FR" sz="1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1981200" y="238471"/>
            <a:ext cx="51816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4800" spc="-10" dirty="0" smtClean="0">
                <a:latin typeface="Times New Roman" pitchFamily="18" charset="0"/>
                <a:cs typeface="Times New Roman" pitchFamily="18" charset="0"/>
              </a:rPr>
              <a:t>Télécommunications</a:t>
            </a:r>
            <a:endParaRPr sz="4800" spc="-10" dirty="0"/>
          </a:p>
        </p:txBody>
      </p:sp>
      <p:sp>
        <p:nvSpPr>
          <p:cNvPr id="5" name="Rectangle 4"/>
          <p:cNvSpPr/>
          <p:nvPr/>
        </p:nvSpPr>
        <p:spPr>
          <a:xfrm>
            <a:off x="152400" y="1066800"/>
            <a:ext cx="8763000" cy="4685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/>
            <a:r>
              <a:rPr lang="fr-FR" sz="2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La modulation</a:t>
            </a:r>
          </a:p>
          <a:p>
            <a:pPr lvl="1" algn="just"/>
            <a:endParaRPr lang="fr-FR" sz="11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 L’information est une onde de </a:t>
            </a:r>
            <a:r>
              <a:rPr lang="fr-FR" sz="2600" b="1" dirty="0" smtClean="0">
                <a:latin typeface="Times New Roman" pitchFamily="18" charset="0"/>
                <a:cs typeface="Times New Roman" pitchFamily="18" charset="0"/>
              </a:rPr>
              <a:t>BF</a:t>
            </a: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, elle est très sensible aux différents sources de perturbation appelés ‘’</a:t>
            </a:r>
            <a:r>
              <a:rPr lang="fr-FR" sz="2600" b="1" dirty="0" smtClean="0">
                <a:latin typeface="Times New Roman" pitchFamily="18" charset="0"/>
                <a:cs typeface="Times New Roman" pitchFamily="18" charset="0"/>
              </a:rPr>
              <a:t>bruit’’.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endParaRPr lang="fr-FR" sz="9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 Pour cela, nous utilisons une onde porteuse </a:t>
            </a:r>
            <a:r>
              <a:rPr lang="fr-FR" sz="2600" b="1" dirty="0" smtClean="0">
                <a:latin typeface="Times New Roman" pitchFamily="18" charset="0"/>
                <a:cs typeface="Times New Roman" pitchFamily="18" charset="0"/>
              </a:rPr>
              <a:t>HF </a:t>
            </a: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qui sera adaptée au milieu de transmission. Cette porteuse </a:t>
            </a:r>
            <a:r>
              <a:rPr lang="fr-FR" sz="2600" b="1" dirty="0" smtClean="0">
                <a:latin typeface="Times New Roman" pitchFamily="18" charset="0"/>
                <a:cs typeface="Times New Roman" pitchFamily="18" charset="0"/>
              </a:rPr>
              <a:t>sera modulée en amplitude</a:t>
            </a: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 (AM), </a:t>
            </a:r>
            <a:r>
              <a:rPr lang="fr-FR" sz="2600" b="1" dirty="0" smtClean="0">
                <a:latin typeface="Times New Roman" pitchFamily="18" charset="0"/>
                <a:cs typeface="Times New Roman" pitchFamily="18" charset="0"/>
              </a:rPr>
              <a:t>en phase </a:t>
            </a: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(PM) ou </a:t>
            </a:r>
            <a:r>
              <a:rPr lang="fr-FR" sz="2600" b="1" dirty="0" smtClean="0">
                <a:latin typeface="Times New Roman" pitchFamily="18" charset="0"/>
                <a:cs typeface="Times New Roman" pitchFamily="18" charset="0"/>
              </a:rPr>
              <a:t>en fréquence </a:t>
            </a: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(FM), et cela en fonction de l’information elle-même.</a:t>
            </a:r>
          </a:p>
          <a:p>
            <a:pPr marL="2774950" lvl="1" indent="-2317750" algn="just"/>
            <a:endParaRPr lang="fr-FR" sz="1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1981200" y="238471"/>
            <a:ext cx="51816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4800" spc="-10" dirty="0" smtClean="0">
                <a:latin typeface="Times New Roman" pitchFamily="18" charset="0"/>
                <a:cs typeface="Times New Roman" pitchFamily="18" charset="0"/>
              </a:rPr>
              <a:t>Télécommunications</a:t>
            </a:r>
            <a:endParaRPr sz="4800" spc="-10" dirty="0"/>
          </a:p>
        </p:txBody>
      </p:sp>
      <p:sp>
        <p:nvSpPr>
          <p:cNvPr id="5" name="Rectangle 4"/>
          <p:cNvSpPr/>
          <p:nvPr/>
        </p:nvSpPr>
        <p:spPr>
          <a:xfrm>
            <a:off x="152400" y="1066800"/>
            <a:ext cx="8763000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/>
            <a:r>
              <a:rPr lang="fr-FR" sz="2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La modulation</a:t>
            </a:r>
          </a:p>
          <a:p>
            <a:pPr algn="just">
              <a:buFont typeface="Wingdings" pitchFamily="2" charset="2"/>
              <a:buChar char="v"/>
            </a:pP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Dans la modulation </a:t>
            </a:r>
            <a:r>
              <a:rPr lang="fr-FR" sz="2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AM</a:t>
            </a:r>
            <a:r>
              <a:rPr lang="fr-FR" sz="26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l'amplitude de la porteuse varie de manière linéaire en fonction de l’information à transmettre</a:t>
            </a:r>
            <a:r>
              <a:rPr lang="fr-FR" sz="26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Font typeface="Wingdings" pitchFamily="2" charset="2"/>
              <a:buChar char="v"/>
            </a:pP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Dans la modulation </a:t>
            </a:r>
            <a:r>
              <a:rPr lang="fr-FR" sz="2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FM</a:t>
            </a:r>
            <a:r>
              <a:rPr lang="fr-FR" sz="26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la fréquence de la porteuse varie de manière linéaire en fonction de l’information à transmettre. </a:t>
            </a:r>
          </a:p>
          <a:p>
            <a:pPr marL="2774950" lvl="1" indent="-2317750" algn="just"/>
            <a:endParaRPr lang="fr-F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2774950" lvl="1" indent="-2317750" algn="just"/>
            <a:endParaRPr lang="fr-F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2774950" lvl="1" indent="-2317750" algn="just"/>
            <a:endParaRPr lang="fr-F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2774950" lvl="1" indent="-2317750" algn="just"/>
            <a:endParaRPr lang="fr-F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2774950" lvl="1" indent="-2317750" algn="just"/>
            <a:endParaRPr lang="fr-F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2774950" lvl="1" indent="-2317750" algn="just"/>
            <a:endParaRPr lang="fr-F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2774950" lvl="1" indent="-2317750" algn="just"/>
            <a:endParaRPr lang="fr-FR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3200400"/>
            <a:ext cx="4724400" cy="3615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1981200" y="238471"/>
            <a:ext cx="51816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4800" spc="-10" dirty="0" smtClean="0">
                <a:latin typeface="Times New Roman" pitchFamily="18" charset="0"/>
                <a:cs typeface="Times New Roman" pitchFamily="18" charset="0"/>
              </a:rPr>
              <a:t>Télécommunications</a:t>
            </a:r>
            <a:endParaRPr sz="4800" spc="-10" dirty="0"/>
          </a:p>
        </p:txBody>
      </p:sp>
      <p:sp>
        <p:nvSpPr>
          <p:cNvPr id="5" name="Rectangle 4"/>
          <p:cNvSpPr/>
          <p:nvPr/>
        </p:nvSpPr>
        <p:spPr>
          <a:xfrm>
            <a:off x="152400" y="1066800"/>
            <a:ext cx="8763000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c. Le canal de transmission </a:t>
            </a:r>
          </a:p>
          <a:p>
            <a:pPr algn="just"/>
            <a:endParaRPr lang="fr-FR" sz="11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Il permet au récepteur de recevoir l’information envoyé par l’émetteur. </a:t>
            </a:r>
          </a:p>
          <a:p>
            <a:pPr algn="just"/>
            <a:endParaRPr lang="fr-FR" sz="11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Deux types de supports</a:t>
            </a: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 sont utilisés : </a:t>
            </a:r>
          </a:p>
          <a:p>
            <a:pPr lvl="1" algn="just">
              <a:buFont typeface="Wingdings" pitchFamily="2" charset="2"/>
              <a:buChar char="q"/>
            </a:pP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 les </a:t>
            </a:r>
            <a:r>
              <a:rPr lang="fr-FR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supports avec guide physique </a:t>
            </a:r>
            <a:r>
              <a:rPr lang="fr-FR" sz="26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 indent="-457200" algn="just"/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Les </a:t>
            </a:r>
            <a:r>
              <a:rPr lang="fr-FR" sz="26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fibres optiques</a:t>
            </a: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6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les câble bifilaire</a:t>
            </a: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, les </a:t>
            </a:r>
            <a:r>
              <a:rPr lang="fr-FR" sz="26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câbles coaxiales</a:t>
            </a: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, etc. </a:t>
            </a:r>
          </a:p>
          <a:p>
            <a:pPr lvl="1" algn="just">
              <a:buFont typeface="Wingdings" pitchFamily="2" charset="2"/>
              <a:buChar char="q"/>
            </a:pP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 les </a:t>
            </a:r>
            <a:r>
              <a:rPr lang="fr-FR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supports sans guide physique</a:t>
            </a:r>
            <a:r>
              <a:rPr lang="fr-FR" sz="26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lvl="1" algn="just"/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Les </a:t>
            </a:r>
            <a:r>
              <a:rPr lang="fr-FR" sz="26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ondes électromagnétiques</a:t>
            </a: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, ondes lumineuses, etc.</a:t>
            </a:r>
          </a:p>
          <a:p>
            <a:pPr algn="just"/>
            <a:endParaRPr lang="fr-FR" sz="11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Ils sont choisis en prenant en compte : le débit d’information à transmettre, les caractéristiques du signal (bande passante, codage…), etc.</a:t>
            </a:r>
          </a:p>
          <a:p>
            <a:pPr marL="2774950" lvl="1" indent="-2317750" algn="just"/>
            <a:endParaRPr lang="fr-FR" sz="2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1981200" y="238471"/>
            <a:ext cx="51816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4800" spc="-10" dirty="0" smtClean="0">
                <a:latin typeface="Times New Roman" pitchFamily="18" charset="0"/>
                <a:cs typeface="Times New Roman" pitchFamily="18" charset="0"/>
              </a:rPr>
              <a:t>Télécommunications</a:t>
            </a:r>
            <a:endParaRPr sz="4800" spc="-10" dirty="0"/>
          </a:p>
        </p:txBody>
      </p:sp>
      <p:sp>
        <p:nvSpPr>
          <p:cNvPr id="5" name="Rectangle 4"/>
          <p:cNvSpPr/>
          <p:nvPr/>
        </p:nvSpPr>
        <p:spPr>
          <a:xfrm>
            <a:off x="152400" y="1066800"/>
            <a:ext cx="8763000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d. Le récepteur</a:t>
            </a:r>
          </a:p>
          <a:p>
            <a:pPr algn="just"/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Il permet de </a:t>
            </a:r>
            <a:r>
              <a:rPr lang="fr-FR" sz="2600" b="1" dirty="0" smtClean="0">
                <a:latin typeface="Times New Roman" pitchFamily="18" charset="0"/>
                <a:cs typeface="Times New Roman" pitchFamily="18" charset="0"/>
              </a:rPr>
              <a:t>recevoir le signal </a:t>
            </a: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émis </a:t>
            </a:r>
            <a:r>
              <a:rPr lang="fr-FR" sz="2600" b="1" dirty="0" smtClean="0">
                <a:latin typeface="Times New Roman" pitchFamily="18" charset="0"/>
                <a:cs typeface="Times New Roman" pitchFamily="18" charset="0"/>
              </a:rPr>
              <a:t>ainsi que de le rendre compatible </a:t>
            </a: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avec le transducteur.</a:t>
            </a:r>
          </a:p>
          <a:p>
            <a:pPr algn="just"/>
            <a:endParaRPr lang="fr-FR" sz="11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Les </a:t>
            </a:r>
            <a:r>
              <a:rPr lang="fr-FR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actions réalisées </a:t>
            </a:r>
            <a:r>
              <a:rPr lang="fr-FR" sz="2600" b="1" dirty="0" smtClean="0">
                <a:latin typeface="Times New Roman" pitchFamily="18" charset="0"/>
                <a:cs typeface="Times New Roman" pitchFamily="18" charset="0"/>
              </a:rPr>
              <a:t>par le récepteur </a:t>
            </a: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just">
              <a:buFont typeface="Wingdings" pitchFamily="2" charset="2"/>
              <a:buChar char="q"/>
            </a:pPr>
            <a:r>
              <a:rPr lang="fr-FR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Filtrage du signal reçu, </a:t>
            </a: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éliminer la partie inutile du signal reçu pour garder uniquement l’information ; </a:t>
            </a:r>
          </a:p>
          <a:p>
            <a:pPr algn="just">
              <a:buFont typeface="Wingdings" pitchFamily="2" charset="2"/>
              <a:buChar char="q"/>
            </a:pPr>
            <a:r>
              <a:rPr lang="fr-FR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Décodage</a:t>
            </a:r>
          </a:p>
          <a:p>
            <a:pPr lvl="1">
              <a:buFont typeface="Wingdings" pitchFamily="2" charset="2"/>
              <a:buChar char="§"/>
            </a:pP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soit en réalisant une </a:t>
            </a:r>
            <a:r>
              <a:rPr lang="fr-FR" sz="2600" b="1" dirty="0" smtClean="0">
                <a:latin typeface="Times New Roman" pitchFamily="18" charset="0"/>
                <a:cs typeface="Times New Roman" pitchFamily="18" charset="0"/>
              </a:rPr>
              <a:t>conversion numérique analogique </a:t>
            </a: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lvl="1">
              <a:buFont typeface="Wingdings" pitchFamily="2" charset="2"/>
              <a:buChar char="§"/>
            </a:pP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soit un </a:t>
            </a:r>
            <a:r>
              <a:rPr lang="fr-FR" sz="2600" b="1" dirty="0" smtClean="0">
                <a:latin typeface="Times New Roman" pitchFamily="18" charset="0"/>
                <a:cs typeface="Times New Roman" pitchFamily="18" charset="0"/>
              </a:rPr>
              <a:t>déchiffrage</a:t>
            </a: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dirty="0" smtClean="0"/>
              <a:t>; </a:t>
            </a:r>
          </a:p>
          <a:p>
            <a:pPr algn="just">
              <a:buFont typeface="Wingdings" pitchFamily="2" charset="2"/>
              <a:buChar char="q"/>
            </a:pPr>
            <a:r>
              <a:rPr lang="fr-FR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Démodulation </a:t>
            </a:r>
            <a:r>
              <a:rPr lang="fr-FR" sz="2600" b="1" dirty="0" smtClean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algn="just">
              <a:buFont typeface="Wingdings" pitchFamily="2" charset="2"/>
              <a:buChar char="q"/>
            </a:pPr>
            <a:r>
              <a:rPr lang="fr-FR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Amplification</a:t>
            </a:r>
            <a:r>
              <a:rPr lang="fr-FR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du signal pour le rendre utilisable par le transducteur de sortie. </a:t>
            </a:r>
          </a:p>
          <a:p>
            <a:pPr algn="just"/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Ex. : Modem ADSL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1981200" y="238471"/>
            <a:ext cx="51816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4800" spc="-10" dirty="0" smtClean="0">
                <a:latin typeface="Times New Roman" pitchFamily="18" charset="0"/>
                <a:cs typeface="Times New Roman" pitchFamily="18" charset="0"/>
              </a:rPr>
              <a:t>Télécommunications</a:t>
            </a:r>
            <a:endParaRPr sz="4800" spc="-10" dirty="0"/>
          </a:p>
        </p:txBody>
      </p:sp>
      <p:sp>
        <p:nvSpPr>
          <p:cNvPr id="5" name="Rectangle 4"/>
          <p:cNvSpPr/>
          <p:nvPr/>
        </p:nvSpPr>
        <p:spPr>
          <a:xfrm>
            <a:off x="152400" y="1066800"/>
            <a:ext cx="87630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e. Le transducteur à la réception</a:t>
            </a:r>
          </a:p>
          <a:p>
            <a:pPr algn="just"/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Il permet de </a:t>
            </a:r>
            <a:r>
              <a:rPr lang="fr-FR" sz="2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fournir une information exploitable pour le utilisateur</a:t>
            </a: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fr-FR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Exemples</a:t>
            </a: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endParaRPr lang="fr-FR" sz="26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fr-FR" sz="26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fr-FR" sz="26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fr-FR" sz="26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fr-FR" sz="26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1219200" y="3505200"/>
          <a:ext cx="647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0"/>
                <a:gridCol w="32385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Transducteur</a:t>
                      </a:r>
                      <a:endParaRPr lang="fr-FR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Signal original </a:t>
                      </a:r>
                      <a:endParaRPr lang="fr-FR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fr-FR" sz="2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Haut-parleur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2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Voix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fr-FR" sz="2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Ecran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2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Images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fr-FR" sz="2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Signal de commande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24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Commande actionneur (vanne, pompe) 	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2857072"/>
            <a:ext cx="7239000" cy="10291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fr-FR" sz="6600" spc="-10" dirty="0" smtClean="0">
                <a:latin typeface="Times New Roman" pitchFamily="18" charset="0"/>
                <a:cs typeface="Times New Roman" pitchFamily="18" charset="0"/>
              </a:rPr>
              <a:t>Télécommunications</a:t>
            </a:r>
            <a:r>
              <a:rPr lang="fr-FR" sz="6600" b="1" dirty="0" smtClean="0"/>
              <a:t> </a:t>
            </a:r>
            <a:r>
              <a:rPr lang="fr-FR" sz="66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sz="6600" spc="-1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468438" y="1870770"/>
            <a:ext cx="8218362" cy="4225229"/>
          </a:xfrm>
          <a:custGeom>
            <a:avLst/>
            <a:gdLst/>
            <a:ahLst/>
            <a:cxnLst/>
            <a:rect l="l" t="t" r="r" b="b"/>
            <a:pathLst>
              <a:path w="7777480" h="864235">
                <a:moveTo>
                  <a:pt x="0" y="144017"/>
                </a:moveTo>
                <a:lnTo>
                  <a:pt x="7342" y="98511"/>
                </a:lnTo>
                <a:lnTo>
                  <a:pt x="27786" y="58978"/>
                </a:lnTo>
                <a:lnTo>
                  <a:pt x="58962" y="27797"/>
                </a:lnTo>
                <a:lnTo>
                  <a:pt x="98496" y="7345"/>
                </a:lnTo>
                <a:lnTo>
                  <a:pt x="144018" y="0"/>
                </a:lnTo>
                <a:lnTo>
                  <a:pt x="7632890" y="0"/>
                </a:lnTo>
                <a:lnTo>
                  <a:pt x="7678397" y="7345"/>
                </a:lnTo>
                <a:lnTo>
                  <a:pt x="7717929" y="27797"/>
                </a:lnTo>
                <a:lnTo>
                  <a:pt x="7749110" y="58978"/>
                </a:lnTo>
                <a:lnTo>
                  <a:pt x="7769562" y="98511"/>
                </a:lnTo>
                <a:lnTo>
                  <a:pt x="7776908" y="144017"/>
                </a:lnTo>
                <a:lnTo>
                  <a:pt x="7776908" y="720089"/>
                </a:lnTo>
                <a:lnTo>
                  <a:pt x="7769562" y="765596"/>
                </a:lnTo>
                <a:lnTo>
                  <a:pt x="7749110" y="805129"/>
                </a:lnTo>
                <a:lnTo>
                  <a:pt x="7717929" y="836310"/>
                </a:lnTo>
                <a:lnTo>
                  <a:pt x="7678397" y="856762"/>
                </a:lnTo>
                <a:lnTo>
                  <a:pt x="7632890" y="864107"/>
                </a:lnTo>
                <a:lnTo>
                  <a:pt x="144018" y="864107"/>
                </a:lnTo>
                <a:lnTo>
                  <a:pt x="98496" y="856762"/>
                </a:lnTo>
                <a:lnTo>
                  <a:pt x="58962" y="836310"/>
                </a:lnTo>
                <a:lnTo>
                  <a:pt x="27786" y="805129"/>
                </a:lnTo>
                <a:lnTo>
                  <a:pt x="7342" y="765596"/>
                </a:lnTo>
                <a:lnTo>
                  <a:pt x="0" y="720089"/>
                </a:lnTo>
                <a:lnTo>
                  <a:pt x="0" y="144017"/>
                </a:lnTo>
                <a:close/>
              </a:path>
            </a:pathLst>
          </a:custGeom>
          <a:ln w="254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algn="just">
              <a:buFont typeface="Wingdings" pitchFamily="2" charset="2"/>
              <a:buChar char="q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La communication correspond à </a:t>
            </a:r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l'échange d'informations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sous forme d’un signal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, entre un émetteur et un récepteur. </a:t>
            </a:r>
          </a:p>
          <a:p>
            <a:pPr algn="just"/>
            <a:endParaRPr lang="fr-FR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L’information échangée peut être </a:t>
            </a:r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une vidéo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une image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une information audio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, etc.</a:t>
            </a:r>
          </a:p>
          <a:p>
            <a:pPr algn="just"/>
            <a:endParaRPr lang="fr-FR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Le </a:t>
            </a:r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signal utilisé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correspond à </a:t>
            </a:r>
            <a:r>
              <a:rPr lang="fr-FR" sz="28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une onde électromagnétique. </a:t>
            </a:r>
            <a:endParaRPr lang="fr-FR" sz="28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1000" y="956370"/>
            <a:ext cx="3886200" cy="697992"/>
            <a:chOff x="702563" y="1511808"/>
            <a:chExt cx="2853055" cy="565785"/>
          </a:xfrm>
        </p:grpSpPr>
        <p:sp>
          <p:nvSpPr>
            <p:cNvPr id="6" name="object 6"/>
            <p:cNvSpPr/>
            <p:nvPr/>
          </p:nvSpPr>
          <p:spPr>
            <a:xfrm>
              <a:off x="742192" y="1539270"/>
              <a:ext cx="2813294" cy="4449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2563" y="1511808"/>
              <a:ext cx="1659636" cy="5654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1024" y="1556753"/>
              <a:ext cx="2736342" cy="3693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57200" y="1032570"/>
            <a:ext cx="3733800" cy="470000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r>
              <a:rPr lang="fr-FR" sz="2800" b="1" dirty="0" smtClean="0">
                <a:latin typeface="Times New Roman"/>
                <a:cs typeface="Times New Roman"/>
              </a:rPr>
              <a:t>1. </a:t>
            </a:r>
            <a:r>
              <a:rPr lang="fr-FR" sz="2800" b="1" dirty="0" smtClean="0"/>
              <a:t>Généralités</a:t>
            </a:r>
            <a:endParaRPr sz="2800" b="1">
              <a:latin typeface="Times New Roman"/>
              <a:cs typeface="Times New Roman"/>
            </a:endParaRPr>
          </a:p>
        </p:txBody>
      </p:sp>
      <p:sp>
        <p:nvSpPr>
          <p:cNvPr id="10" name="object 2"/>
          <p:cNvSpPr txBox="1">
            <a:spLocks noGrp="1"/>
          </p:cNvSpPr>
          <p:nvPr>
            <p:ph type="title"/>
          </p:nvPr>
        </p:nvSpPr>
        <p:spPr>
          <a:xfrm>
            <a:off x="1981200" y="152400"/>
            <a:ext cx="51816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4800" spc="-10" dirty="0" smtClean="0">
                <a:latin typeface="Times New Roman" pitchFamily="18" charset="0"/>
                <a:cs typeface="Times New Roman" pitchFamily="18" charset="0"/>
              </a:rPr>
              <a:t>Télécommunications</a:t>
            </a:r>
            <a:endParaRPr sz="4800"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468438" y="1870771"/>
            <a:ext cx="8218362" cy="2209800"/>
          </a:xfrm>
          <a:custGeom>
            <a:avLst/>
            <a:gdLst/>
            <a:ahLst/>
            <a:cxnLst/>
            <a:rect l="l" t="t" r="r" b="b"/>
            <a:pathLst>
              <a:path w="7777480" h="864235">
                <a:moveTo>
                  <a:pt x="0" y="144017"/>
                </a:moveTo>
                <a:lnTo>
                  <a:pt x="7342" y="98511"/>
                </a:lnTo>
                <a:lnTo>
                  <a:pt x="27786" y="58978"/>
                </a:lnTo>
                <a:lnTo>
                  <a:pt x="58962" y="27797"/>
                </a:lnTo>
                <a:lnTo>
                  <a:pt x="98496" y="7345"/>
                </a:lnTo>
                <a:lnTo>
                  <a:pt x="144018" y="0"/>
                </a:lnTo>
                <a:lnTo>
                  <a:pt x="7632890" y="0"/>
                </a:lnTo>
                <a:lnTo>
                  <a:pt x="7678397" y="7345"/>
                </a:lnTo>
                <a:lnTo>
                  <a:pt x="7717929" y="27797"/>
                </a:lnTo>
                <a:lnTo>
                  <a:pt x="7749110" y="58978"/>
                </a:lnTo>
                <a:lnTo>
                  <a:pt x="7769562" y="98511"/>
                </a:lnTo>
                <a:lnTo>
                  <a:pt x="7776908" y="144017"/>
                </a:lnTo>
                <a:lnTo>
                  <a:pt x="7776908" y="720089"/>
                </a:lnTo>
                <a:lnTo>
                  <a:pt x="7769562" y="765596"/>
                </a:lnTo>
                <a:lnTo>
                  <a:pt x="7749110" y="805129"/>
                </a:lnTo>
                <a:lnTo>
                  <a:pt x="7717929" y="836310"/>
                </a:lnTo>
                <a:lnTo>
                  <a:pt x="7678397" y="856762"/>
                </a:lnTo>
                <a:lnTo>
                  <a:pt x="7632890" y="864107"/>
                </a:lnTo>
                <a:lnTo>
                  <a:pt x="144018" y="864107"/>
                </a:lnTo>
                <a:lnTo>
                  <a:pt x="98496" y="856762"/>
                </a:lnTo>
                <a:lnTo>
                  <a:pt x="58962" y="836310"/>
                </a:lnTo>
                <a:lnTo>
                  <a:pt x="27786" y="805129"/>
                </a:lnTo>
                <a:lnTo>
                  <a:pt x="7342" y="765596"/>
                </a:lnTo>
                <a:lnTo>
                  <a:pt x="0" y="720089"/>
                </a:lnTo>
                <a:lnTo>
                  <a:pt x="0" y="144017"/>
                </a:lnTo>
                <a:close/>
              </a:path>
            </a:pathLst>
          </a:custGeom>
          <a:ln w="254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5"/>
          <p:cNvGrpSpPr/>
          <p:nvPr/>
        </p:nvGrpSpPr>
        <p:grpSpPr>
          <a:xfrm>
            <a:off x="152400" y="956370"/>
            <a:ext cx="5638800" cy="697992"/>
            <a:chOff x="702563" y="1511808"/>
            <a:chExt cx="2853055" cy="565785"/>
          </a:xfrm>
        </p:grpSpPr>
        <p:sp>
          <p:nvSpPr>
            <p:cNvPr id="7" name="object 6"/>
            <p:cNvSpPr/>
            <p:nvPr/>
          </p:nvSpPr>
          <p:spPr>
            <a:xfrm>
              <a:off x="742192" y="1539270"/>
              <a:ext cx="2813294" cy="4449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/>
            <p:cNvSpPr/>
            <p:nvPr/>
          </p:nvSpPr>
          <p:spPr>
            <a:xfrm>
              <a:off x="702563" y="1511808"/>
              <a:ext cx="1659636" cy="5654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/>
            <p:cNvSpPr/>
            <p:nvPr/>
          </p:nvSpPr>
          <p:spPr>
            <a:xfrm>
              <a:off x="781024" y="1556753"/>
              <a:ext cx="2736342" cy="3693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9"/>
          <p:cNvSpPr txBox="1"/>
          <p:nvPr/>
        </p:nvSpPr>
        <p:spPr>
          <a:xfrm>
            <a:off x="323824" y="1032570"/>
            <a:ext cx="5391176" cy="470000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r>
              <a:rPr lang="fr-FR" sz="2800" b="1" dirty="0" smtClean="0">
                <a:latin typeface="Times New Roman"/>
                <a:cs typeface="Times New Roman"/>
              </a:rPr>
              <a:t>2. L’o</a:t>
            </a:r>
            <a:r>
              <a:rPr lang="fr-FR" sz="2800" b="1" dirty="0" smtClean="0"/>
              <a:t>nde électromagnétique 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2"/>
          <p:cNvSpPr txBox="1">
            <a:spLocks noGrp="1"/>
          </p:cNvSpPr>
          <p:nvPr>
            <p:ph type="title"/>
          </p:nvPr>
        </p:nvSpPr>
        <p:spPr>
          <a:xfrm>
            <a:off x="1981200" y="152400"/>
            <a:ext cx="51816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4800" spc="-10" dirty="0" smtClean="0">
                <a:latin typeface="Times New Roman" pitchFamily="18" charset="0"/>
                <a:cs typeface="Times New Roman" pitchFamily="18" charset="0"/>
              </a:rPr>
              <a:t>Télécommunications</a:t>
            </a:r>
            <a:endParaRPr sz="4800" spc="-10" dirty="0"/>
          </a:p>
        </p:txBody>
      </p:sp>
      <p:sp>
        <p:nvSpPr>
          <p:cNvPr id="12" name="Rectangle 11"/>
          <p:cNvSpPr/>
          <p:nvPr/>
        </p:nvSpPr>
        <p:spPr>
          <a:xfrm>
            <a:off x="228600" y="1108770"/>
            <a:ext cx="8458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fr-FR" sz="2800" b="1" dirty="0" smtClean="0"/>
          </a:p>
          <a:p>
            <a:pPr algn="just"/>
            <a:r>
              <a:rPr lang="fr-FR" sz="2700" dirty="0" smtClean="0"/>
              <a:t>C’est des </a:t>
            </a:r>
            <a:r>
              <a:rPr lang="fr-FR" sz="2700" b="1" dirty="0" smtClean="0"/>
              <a:t>oscillations couplées d’un </a:t>
            </a:r>
            <a:r>
              <a:rPr lang="fr-FR" sz="2700" b="1" dirty="0" smtClean="0">
                <a:solidFill>
                  <a:srgbClr val="00B050"/>
                </a:solidFill>
              </a:rPr>
              <a:t>champ électrique perpendiculaire avec un champ magnétique</a:t>
            </a:r>
            <a:r>
              <a:rPr lang="fr-FR" sz="2700" b="1" dirty="0" smtClean="0"/>
              <a:t>,</a:t>
            </a:r>
            <a:r>
              <a:rPr lang="fr-FR" sz="2700" dirty="0" smtClean="0"/>
              <a:t> dont les </a:t>
            </a:r>
            <a:r>
              <a:rPr lang="fr-FR" sz="2700" b="1" dirty="0" smtClean="0"/>
              <a:t>amplitudes varient de façon sinusoïdale au cours du temps</a:t>
            </a:r>
            <a:r>
              <a:rPr lang="fr-FR" sz="2700" dirty="0" smtClean="0"/>
              <a:t>. </a:t>
            </a:r>
            <a:endParaRPr lang="fr-FR" sz="27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3352800"/>
            <a:ext cx="8275701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304800" y="5396805"/>
            <a:ext cx="8610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700" dirty="0" smtClean="0"/>
              <a:t>Elle peut se déplacer dans un milieu de propagation comme le vide ou l’air, avec une vitesse proche de celle de la lumière.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/>
          <p:cNvSpPr txBox="1">
            <a:spLocks noGrp="1"/>
          </p:cNvSpPr>
          <p:nvPr>
            <p:ph type="title"/>
          </p:nvPr>
        </p:nvSpPr>
        <p:spPr>
          <a:xfrm>
            <a:off x="1981200" y="89356"/>
            <a:ext cx="51816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4800" spc="-10" dirty="0" smtClean="0">
                <a:latin typeface="Times New Roman" pitchFamily="18" charset="0"/>
                <a:cs typeface="Times New Roman" pitchFamily="18" charset="0"/>
              </a:rPr>
              <a:t>Télécommunications</a:t>
            </a:r>
            <a:endParaRPr sz="4800" spc="-10" dirty="0"/>
          </a:p>
        </p:txBody>
      </p:sp>
      <p:sp>
        <p:nvSpPr>
          <p:cNvPr id="23" name="Rectangle 22"/>
          <p:cNvSpPr/>
          <p:nvPr/>
        </p:nvSpPr>
        <p:spPr>
          <a:xfrm>
            <a:off x="228600" y="1379577"/>
            <a:ext cx="86106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a. Bases </a:t>
            </a:r>
            <a:r>
              <a:rPr lang="fr-FR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fréquences (LF)</a:t>
            </a:r>
            <a:endParaRPr lang="en-US" sz="2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1" algn="just"/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Dans le domaine LF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Low Frequencies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la fréquence est compris entre </a:t>
            </a:r>
            <a:r>
              <a:rPr lang="fr-FR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30KHz à 300KHz.  </a:t>
            </a:r>
          </a:p>
          <a:p>
            <a:pPr marL="2774950" lvl="1" indent="-2317750" algn="just"/>
            <a:r>
              <a:rPr lang="fr-FR" sz="2800" b="1" u="sng" dirty="0" smtClean="0">
                <a:latin typeface="Times New Roman" pitchFamily="18" charset="0"/>
                <a:cs typeface="Times New Roman" pitchFamily="18" charset="0"/>
              </a:rPr>
              <a:t>Applications:</a:t>
            </a:r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Radio diffusion </a:t>
            </a:r>
            <a:r>
              <a:rPr lang="fr-FR" sz="2800" i="1" dirty="0" smtClean="0">
                <a:latin typeface="Times New Roman" pitchFamily="18" charset="0"/>
                <a:cs typeface="Times New Roman" pitchFamily="18" charset="0"/>
              </a:rPr>
              <a:t>Grandes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Ondes (LW Long </a:t>
            </a:r>
            <a:r>
              <a:rPr lang="fr-FR" sz="2800" dirty="0" err="1" smtClean="0">
                <a:latin typeface="Times New Roman" pitchFamily="18" charset="0"/>
                <a:cs typeface="Times New Roman" pitchFamily="18" charset="0"/>
              </a:rPr>
              <a:t>Wave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) . </a:t>
            </a:r>
          </a:p>
          <a:p>
            <a:pPr marL="2774950" lvl="1" indent="-2317750" algn="just"/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2800" u="sng" dirty="0" smtClean="0">
                <a:latin typeface="Times New Roman" pitchFamily="18" charset="0"/>
                <a:cs typeface="Times New Roman" pitchFamily="18" charset="0"/>
              </a:rPr>
              <a:t>Ex. </a:t>
            </a:r>
            <a:r>
              <a:rPr lang="fr-FR" sz="2800" dirty="0" err="1" smtClean="0">
                <a:latin typeface="Times New Roman" pitchFamily="18" charset="0"/>
                <a:cs typeface="Times New Roman" pitchFamily="18" charset="0"/>
              </a:rPr>
              <a:t>transmision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audio (la Chaîne 3)</a:t>
            </a:r>
          </a:p>
          <a:p>
            <a:pPr marL="2774950" lvl="1" indent="-2317750" algn="just"/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	Navigation aérienne</a:t>
            </a:r>
          </a:p>
          <a:p>
            <a:pPr marL="2774950" lvl="1" indent="-2317750" algn="just"/>
            <a:endParaRPr lang="fr-FR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tabLst>
                <a:tab pos="441325" algn="l"/>
              </a:tabLst>
            </a:pPr>
            <a:r>
              <a:rPr lang="fr-FR" sz="2800" b="1" dirty="0" smtClean="0">
                <a:solidFill>
                  <a:srgbClr val="0070C0"/>
                </a:solidFill>
              </a:rPr>
              <a:t>b. Moyennes fréquences (MF) </a:t>
            </a:r>
          </a:p>
          <a:p>
            <a:pPr algn="just">
              <a:tabLst>
                <a:tab pos="441325" algn="l"/>
              </a:tabLst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Dans ce cas la fréquence varie de </a:t>
            </a:r>
            <a:r>
              <a:rPr lang="fr-FR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300KHz à 3000KHz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tabLst>
                <a:tab pos="441325" algn="l"/>
              </a:tabLst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2800" b="1" u="sng" dirty="0" smtClean="0">
                <a:latin typeface="Times New Roman" pitchFamily="18" charset="0"/>
                <a:cs typeface="Times New Roman" pitchFamily="18" charset="0"/>
              </a:rPr>
              <a:t>Applications:</a:t>
            </a:r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Radio diffusion </a:t>
            </a:r>
            <a:r>
              <a:rPr lang="fr-FR" sz="2800" i="1" dirty="0" smtClean="0">
                <a:latin typeface="Times New Roman" pitchFamily="18" charset="0"/>
                <a:cs typeface="Times New Roman" pitchFamily="18" charset="0"/>
              </a:rPr>
              <a:t>Petites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Ondes (MW 					Medium </a:t>
            </a:r>
            <a:r>
              <a:rPr lang="fr-FR" sz="2800" dirty="0" err="1" smtClean="0">
                <a:latin typeface="Times New Roman" pitchFamily="18" charset="0"/>
                <a:cs typeface="Times New Roman" pitchFamily="18" charset="0"/>
              </a:rPr>
              <a:t>Wave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441325" indent="-441325" algn="just">
              <a:tabLst>
                <a:tab pos="441325" algn="l"/>
              </a:tabLst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				Maritime </a:t>
            </a:r>
          </a:p>
        </p:txBody>
      </p:sp>
      <p:grpSp>
        <p:nvGrpSpPr>
          <p:cNvPr id="25" name="object 5"/>
          <p:cNvGrpSpPr/>
          <p:nvPr/>
        </p:nvGrpSpPr>
        <p:grpSpPr>
          <a:xfrm>
            <a:off x="228600" y="762964"/>
            <a:ext cx="4419600" cy="697992"/>
            <a:chOff x="702563" y="1511808"/>
            <a:chExt cx="2853055" cy="565785"/>
          </a:xfrm>
        </p:grpSpPr>
        <p:sp>
          <p:nvSpPr>
            <p:cNvPr id="26" name="object 6"/>
            <p:cNvSpPr/>
            <p:nvPr/>
          </p:nvSpPr>
          <p:spPr>
            <a:xfrm>
              <a:off x="742192" y="1539270"/>
              <a:ext cx="2813294" cy="4449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7"/>
            <p:cNvSpPr/>
            <p:nvPr/>
          </p:nvSpPr>
          <p:spPr>
            <a:xfrm>
              <a:off x="702563" y="1511808"/>
              <a:ext cx="1659636" cy="5654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8"/>
            <p:cNvSpPr/>
            <p:nvPr/>
          </p:nvSpPr>
          <p:spPr>
            <a:xfrm>
              <a:off x="781024" y="1556753"/>
              <a:ext cx="2736342" cy="3693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9"/>
          <p:cNvSpPr txBox="1"/>
          <p:nvPr/>
        </p:nvSpPr>
        <p:spPr>
          <a:xfrm>
            <a:off x="304800" y="851356"/>
            <a:ext cx="4248176" cy="470000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r>
              <a:rPr lang="fr-FR" sz="2800" b="1" dirty="0" smtClean="0">
                <a:latin typeface="Times New Roman"/>
                <a:cs typeface="Times New Roman"/>
              </a:rPr>
              <a:t>3. Répartissions des ondes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149489"/>
            <a:ext cx="868680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tabLst>
                <a:tab pos="441325" algn="l"/>
              </a:tabLst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Dans ce domaine (</a:t>
            </a:r>
            <a:r>
              <a:rPr lang="fr-FR" sz="2800" i="1" dirty="0" smtClean="0">
                <a:latin typeface="Times New Roman" pitchFamily="18" charset="0"/>
                <a:cs typeface="Times New Roman" pitchFamily="18" charset="0"/>
              </a:rPr>
              <a:t>High </a:t>
            </a:r>
            <a:r>
              <a:rPr lang="fr-FR" sz="2800" i="1" dirty="0" err="1" smtClean="0">
                <a:latin typeface="Times New Roman" pitchFamily="18" charset="0"/>
                <a:cs typeface="Times New Roman" pitchFamily="18" charset="0"/>
              </a:rPr>
              <a:t>Frequencies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) la fréquence varie de </a:t>
            </a:r>
            <a:r>
              <a:rPr lang="fr-FR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3MHz </a:t>
            </a:r>
            <a:r>
              <a:rPr lang="fr-FR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à </a:t>
            </a:r>
            <a:r>
              <a:rPr lang="fr-FR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30MHz.</a:t>
            </a:r>
            <a:endParaRPr lang="fr-FR" sz="28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74950" lvl="1" indent="-2317750" algn="just"/>
            <a:r>
              <a:rPr lang="fr-FR" sz="2800" b="1" u="sng" dirty="0" smtClean="0"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: 	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Aéronautique (</a:t>
            </a:r>
            <a:r>
              <a:rPr lang="ar-DZ" sz="2800" dirty="0" smtClean="0">
                <a:latin typeface="Times New Roman" pitchFamily="18" charset="0"/>
                <a:cs typeface="Times New Roman" pitchFamily="18" charset="0"/>
              </a:rPr>
              <a:t>طيران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774950" lvl="1" indent="-2317750" algn="just"/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2774950" lvl="1" indent="-2317750" algn="just"/>
            <a:endParaRPr lang="fr-FR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2774950" lvl="1" indent="-2317750" algn="just"/>
            <a:endParaRPr lang="fr-FR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Dans ce domaine VHF (</a:t>
            </a:r>
            <a:r>
              <a:rPr lang="fr-FR" sz="2800" i="1" dirty="0" err="1" smtClean="0">
                <a:latin typeface="Times New Roman" pitchFamily="18" charset="0"/>
                <a:cs typeface="Times New Roman" pitchFamily="18" charset="0"/>
              </a:rPr>
              <a:t>Very</a:t>
            </a:r>
            <a:r>
              <a:rPr lang="fr-FR" sz="2800" i="1" dirty="0" smtClean="0">
                <a:latin typeface="Times New Roman" pitchFamily="18" charset="0"/>
                <a:cs typeface="Times New Roman" pitchFamily="18" charset="0"/>
              </a:rPr>
              <a:t> High </a:t>
            </a:r>
            <a:r>
              <a:rPr lang="fr-FR" sz="2800" i="1" dirty="0" err="1" smtClean="0">
                <a:latin typeface="Times New Roman" pitchFamily="18" charset="0"/>
                <a:cs typeface="Times New Roman" pitchFamily="18" charset="0"/>
              </a:rPr>
              <a:t>Frequencies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)  la fréquence varie de </a:t>
            </a:r>
            <a:r>
              <a:rPr lang="fr-FR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30MHZ </a:t>
            </a:r>
            <a:r>
              <a:rPr lang="fr-FR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fr-FR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300MHz.</a:t>
            </a:r>
            <a:endParaRPr lang="fr-FR" sz="28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fr-FR" sz="2800" b="1" u="sng" dirty="0" smtClean="0">
                <a:latin typeface="Times New Roman" pitchFamily="18" charset="0"/>
                <a:cs typeface="Times New Roman" pitchFamily="18" charset="0"/>
              </a:rPr>
              <a:t>Applications:</a:t>
            </a:r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Télévision terrestre ;</a:t>
            </a:r>
          </a:p>
          <a:p>
            <a:pPr lvl="1"/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		      </a:t>
            </a:r>
            <a:r>
              <a:rPr lang="fr-FR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Aéronautique militaire </a:t>
            </a:r>
            <a:r>
              <a:rPr lang="fr-FR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fr-FR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endParaRPr lang="fr-FR" sz="2800" b="1" u="sng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1981200" y="228600"/>
            <a:ext cx="51816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4800" spc="-10" dirty="0" smtClean="0">
                <a:latin typeface="Times New Roman" pitchFamily="18" charset="0"/>
                <a:cs typeface="Times New Roman" pitchFamily="18" charset="0"/>
              </a:rPr>
              <a:t>Télécommunications</a:t>
            </a:r>
            <a:endParaRPr sz="4800" spc="-10" dirty="0"/>
          </a:p>
        </p:txBody>
      </p:sp>
      <p:sp>
        <p:nvSpPr>
          <p:cNvPr id="6" name="Rectangle 5"/>
          <p:cNvSpPr/>
          <p:nvPr/>
        </p:nvSpPr>
        <p:spPr>
          <a:xfrm>
            <a:off x="228600" y="990600"/>
            <a:ext cx="533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smtClean="0">
                <a:solidFill>
                  <a:srgbClr val="0070C0"/>
                </a:solidFill>
              </a:rPr>
              <a:t>c. Hautes fréquences (HF) </a:t>
            </a:r>
            <a:endParaRPr lang="fr-FR" sz="2800" b="1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3591580"/>
            <a:ext cx="5943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smtClean="0">
                <a:solidFill>
                  <a:srgbClr val="0070C0"/>
                </a:solidFill>
              </a:rPr>
              <a:t>d. Très hautes fréquences (VHF) </a:t>
            </a:r>
            <a:endParaRPr lang="fr-FR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240334"/>
            <a:ext cx="891540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28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Dans le domaine des UHF (</a:t>
            </a:r>
            <a:r>
              <a:rPr lang="fr-FR" sz="2800" i="1" dirty="0" smtClean="0">
                <a:latin typeface="Times New Roman" pitchFamily="18" charset="0"/>
                <a:cs typeface="Times New Roman" pitchFamily="18" charset="0"/>
              </a:rPr>
              <a:t>Ultra High </a:t>
            </a:r>
            <a:r>
              <a:rPr lang="fr-FR" sz="2800" i="1" dirty="0" err="1" smtClean="0">
                <a:latin typeface="Times New Roman" pitchFamily="18" charset="0"/>
                <a:cs typeface="Times New Roman" pitchFamily="18" charset="0"/>
              </a:rPr>
              <a:t>Frequencies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) la fréquence varie de </a:t>
            </a:r>
            <a:r>
              <a:rPr lang="fr-FR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300MHz à 3000MHz</a:t>
            </a:r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fr-FR" sz="2800" b="1" u="sng" dirty="0" smtClean="0">
                <a:latin typeface="Times New Roman" pitchFamily="18" charset="0"/>
                <a:cs typeface="Times New Roman" pitchFamily="18" charset="0"/>
              </a:rPr>
              <a:t>Applications: </a:t>
            </a:r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GMS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, UMTS, LTE (téléphonie mobile)</a:t>
            </a:r>
          </a:p>
          <a:p>
            <a:pPr lvl="6"/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6"/>
            <a:endParaRPr lang="fr-FR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6"/>
            <a:endParaRPr lang="fr-FR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6"/>
            <a:endParaRPr lang="fr-FR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6"/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Dans ce cas (</a:t>
            </a:r>
            <a:r>
              <a:rPr lang="fr-FR" sz="2800" i="1" dirty="0" smtClean="0">
                <a:latin typeface="Times New Roman" pitchFamily="18" charset="0"/>
                <a:cs typeface="Times New Roman" pitchFamily="18" charset="0"/>
              </a:rPr>
              <a:t>Super High </a:t>
            </a:r>
            <a:r>
              <a:rPr lang="fr-FR" sz="2800" i="1" dirty="0" err="1" smtClean="0">
                <a:latin typeface="Times New Roman" pitchFamily="18" charset="0"/>
                <a:cs typeface="Times New Roman" pitchFamily="18" charset="0"/>
              </a:rPr>
              <a:t>Frequencies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) la fréquence varie </a:t>
            </a:r>
            <a:r>
              <a:rPr lang="fr-FR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3GHz à 30GHz. </a:t>
            </a:r>
          </a:p>
          <a:p>
            <a:pPr lvl="2" indent="-473075"/>
            <a:r>
              <a:rPr lang="fr-FR" sz="2800" b="1" u="sng" dirty="0" smtClean="0">
                <a:latin typeface="Times New Roman" pitchFamily="18" charset="0"/>
                <a:cs typeface="Times New Roman" pitchFamily="18" charset="0"/>
              </a:rPr>
              <a:t>Applications: </a:t>
            </a:r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Satellites télévisions </a:t>
            </a:r>
          </a:p>
          <a:p>
            <a:pPr lvl="2" indent="-473075"/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Radio navigation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par effet Doppler </a:t>
            </a:r>
          </a:p>
          <a:p>
            <a:pPr lvl="2" indent="-473075"/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		          Radars </a:t>
            </a:r>
            <a:r>
              <a:rPr lang="fr-FR" sz="2800" dirty="0" err="1" smtClean="0">
                <a:latin typeface="Times New Roman" pitchFamily="18" charset="0"/>
                <a:cs typeface="Times New Roman" pitchFamily="18" charset="0"/>
              </a:rPr>
              <a:t>cotiers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radio navigation maritime  </a:t>
            </a:r>
          </a:p>
        </p:txBody>
      </p:sp>
      <p:sp>
        <p:nvSpPr>
          <p:cNvPr id="3" name="object 2"/>
          <p:cNvSpPr txBox="1">
            <a:spLocks noGrp="1"/>
          </p:cNvSpPr>
          <p:nvPr>
            <p:ph type="title"/>
          </p:nvPr>
        </p:nvSpPr>
        <p:spPr>
          <a:xfrm>
            <a:off x="1981200" y="238471"/>
            <a:ext cx="51816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4800" spc="-10" dirty="0" smtClean="0">
                <a:latin typeface="Times New Roman" pitchFamily="18" charset="0"/>
                <a:cs typeface="Times New Roman" pitchFamily="18" charset="0"/>
              </a:rPr>
              <a:t>Télécommunications</a:t>
            </a:r>
            <a:endParaRPr sz="4800" spc="-10" dirty="0"/>
          </a:p>
        </p:txBody>
      </p:sp>
      <p:sp>
        <p:nvSpPr>
          <p:cNvPr id="5" name="Rectangle 4"/>
          <p:cNvSpPr/>
          <p:nvPr/>
        </p:nvSpPr>
        <p:spPr>
          <a:xfrm>
            <a:off x="228600" y="1153180"/>
            <a:ext cx="5943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smtClean="0">
                <a:solidFill>
                  <a:srgbClr val="0070C0"/>
                </a:solidFill>
              </a:rPr>
              <a:t>e. Ultra hautes fréquences (UHF) </a:t>
            </a:r>
            <a:endParaRPr lang="fr-FR" sz="2800" b="1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4038600"/>
            <a:ext cx="5943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smtClean="0">
                <a:solidFill>
                  <a:srgbClr val="0070C0"/>
                </a:solidFill>
              </a:rPr>
              <a:t>f. Super hautes fréquences (SHF) </a:t>
            </a:r>
            <a:endParaRPr lang="fr-FR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1981200" y="238471"/>
            <a:ext cx="51816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4800" spc="-10" dirty="0" smtClean="0">
                <a:latin typeface="Times New Roman" pitchFamily="18" charset="0"/>
                <a:cs typeface="Times New Roman" pitchFamily="18" charset="0"/>
              </a:rPr>
              <a:t>Télécommunications</a:t>
            </a:r>
            <a:endParaRPr sz="4800" spc="-10" dirty="0"/>
          </a:p>
        </p:txBody>
      </p:sp>
      <p:grpSp>
        <p:nvGrpSpPr>
          <p:cNvPr id="8" name="object 5"/>
          <p:cNvGrpSpPr/>
          <p:nvPr/>
        </p:nvGrpSpPr>
        <p:grpSpPr>
          <a:xfrm>
            <a:off x="152400" y="1066800"/>
            <a:ext cx="7620000" cy="697521"/>
            <a:chOff x="702563" y="1511808"/>
            <a:chExt cx="2852923" cy="565403"/>
          </a:xfrm>
        </p:grpSpPr>
        <p:sp>
          <p:nvSpPr>
            <p:cNvPr id="9" name="object 6"/>
            <p:cNvSpPr/>
            <p:nvPr/>
          </p:nvSpPr>
          <p:spPr>
            <a:xfrm>
              <a:off x="742192" y="1539270"/>
              <a:ext cx="2813294" cy="4449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7"/>
            <p:cNvSpPr/>
            <p:nvPr/>
          </p:nvSpPr>
          <p:spPr>
            <a:xfrm>
              <a:off x="702563" y="1511808"/>
              <a:ext cx="1659636" cy="5654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"/>
            <p:cNvSpPr/>
            <p:nvPr/>
          </p:nvSpPr>
          <p:spPr>
            <a:xfrm>
              <a:off x="781024" y="1574848"/>
              <a:ext cx="2736342" cy="3693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9"/>
          <p:cNvSpPr txBox="1"/>
          <p:nvPr/>
        </p:nvSpPr>
        <p:spPr>
          <a:xfrm>
            <a:off x="304800" y="1130200"/>
            <a:ext cx="7391400" cy="470000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r>
              <a:rPr lang="fr-FR" sz="2800" b="1" dirty="0" smtClean="0">
                <a:latin typeface="Times New Roman"/>
                <a:cs typeface="Times New Roman"/>
              </a:rPr>
              <a:t>4. </a:t>
            </a:r>
            <a:r>
              <a:rPr lang="fr-FR" sz="2800" b="1" dirty="0" smtClean="0"/>
              <a:t>Chaîne de transmission d'informations 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" y="2079248"/>
            <a:ext cx="86106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La </a:t>
            </a:r>
            <a:r>
              <a:rPr lang="fr-FR" sz="2600" b="1" dirty="0" smtClean="0">
                <a:latin typeface="Times New Roman" pitchFamily="18" charset="0"/>
                <a:cs typeface="Times New Roman" pitchFamily="18" charset="0"/>
              </a:rPr>
              <a:t>structure fonctionnelle </a:t>
            </a: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la plus simple d’une chaîne de transmission de l’information est donnée par :</a:t>
            </a:r>
            <a:endParaRPr lang="fr-FR" sz="2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671" y="3481864"/>
            <a:ext cx="9031129" cy="109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1981200" y="238471"/>
            <a:ext cx="51816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4800" spc="-10" dirty="0" smtClean="0">
                <a:latin typeface="Times New Roman" pitchFamily="18" charset="0"/>
                <a:cs typeface="Times New Roman" pitchFamily="18" charset="0"/>
              </a:rPr>
              <a:t>Télécommunications</a:t>
            </a:r>
            <a:endParaRPr sz="4800" spc="-10" dirty="0"/>
          </a:p>
        </p:txBody>
      </p:sp>
      <p:sp>
        <p:nvSpPr>
          <p:cNvPr id="13" name="Rectangle 12"/>
          <p:cNvSpPr/>
          <p:nvPr/>
        </p:nvSpPr>
        <p:spPr>
          <a:xfrm>
            <a:off x="228600" y="1066800"/>
            <a:ext cx="87630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/>
            <a:r>
              <a:rPr lang="fr-FR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a. Transducteur à l’émission </a:t>
            </a:r>
          </a:p>
          <a:p>
            <a:pPr algn="just"/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Il permet de </a:t>
            </a:r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convertir le signal original (voix, image, etc.) en un signal électrique utile pour l’émetteur.</a:t>
            </a:r>
          </a:p>
          <a:p>
            <a:pPr algn="just"/>
            <a:endParaRPr lang="fr-FR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Exemples </a:t>
            </a:r>
          </a:p>
          <a:p>
            <a:pPr algn="just"/>
            <a:endParaRPr lang="fr-FR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algn="just"/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2774950" lvl="1" indent="-2317750" algn="just"/>
            <a:endParaRPr lang="fr-FR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Tableau 13"/>
          <p:cNvGraphicFramePr>
            <a:graphicFrameLocks noGrp="1"/>
          </p:cNvGraphicFramePr>
          <p:nvPr/>
        </p:nvGraphicFramePr>
        <p:xfrm>
          <a:off x="1219200" y="3505200"/>
          <a:ext cx="647700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0"/>
                <a:gridCol w="32385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Transducteur</a:t>
                      </a:r>
                      <a:endParaRPr lang="fr-FR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Signal original </a:t>
                      </a:r>
                      <a:endParaRPr lang="fr-FR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2600" dirty="0" smtClean="0">
                          <a:latin typeface="Times New Roman" pitchFamily="18" charset="0"/>
                          <a:cs typeface="Times New Roman" pitchFamily="18" charset="0"/>
                        </a:rPr>
                        <a:t>Microphone</a:t>
                      </a:r>
                      <a:endParaRPr lang="fr-FR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600" dirty="0" smtClean="0">
                          <a:latin typeface="Times New Roman" pitchFamily="18" charset="0"/>
                          <a:cs typeface="Times New Roman" pitchFamily="18" charset="0"/>
                        </a:rPr>
                        <a:t>Voix humaine </a:t>
                      </a:r>
                      <a:endParaRPr lang="fr-FR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2600" dirty="0" smtClean="0">
                          <a:latin typeface="Times New Roman" pitchFamily="18" charset="0"/>
                          <a:cs typeface="Times New Roman" pitchFamily="18" charset="0"/>
                        </a:rPr>
                        <a:t>Clavier </a:t>
                      </a:r>
                      <a:endParaRPr lang="fr-FR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600" dirty="0" smtClean="0">
                          <a:latin typeface="Times New Roman" pitchFamily="18" charset="0"/>
                          <a:cs typeface="Times New Roman" pitchFamily="18" charset="0"/>
                        </a:rPr>
                        <a:t>Touche pressée </a:t>
                      </a:r>
                      <a:endParaRPr lang="fr-FR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2600" dirty="0" smtClean="0">
                          <a:latin typeface="Times New Roman" pitchFamily="18" charset="0"/>
                          <a:cs typeface="Times New Roman" pitchFamily="18" charset="0"/>
                        </a:rPr>
                        <a:t>Capteur CCD </a:t>
                      </a:r>
                      <a:endParaRPr lang="fr-FR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600" dirty="0" smtClean="0">
                          <a:latin typeface="Times New Roman" pitchFamily="18" charset="0"/>
                          <a:cs typeface="Times New Roman" pitchFamily="18" charset="0"/>
                        </a:rPr>
                        <a:t>Mouvement objet </a:t>
                      </a:r>
                      <a:endParaRPr lang="fr-FR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2600" dirty="0" smtClean="0">
                          <a:latin typeface="Times New Roman" pitchFamily="18" charset="0"/>
                          <a:cs typeface="Times New Roman" pitchFamily="18" charset="0"/>
                        </a:rPr>
                        <a:t>Thermocouple</a:t>
                      </a:r>
                      <a:endParaRPr lang="fr-FR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600" dirty="0" smtClean="0">
                          <a:latin typeface="Times New Roman" pitchFamily="18" charset="0"/>
                          <a:cs typeface="Times New Roman" pitchFamily="18" charset="0"/>
                        </a:rPr>
                        <a:t>Mesure de température </a:t>
                      </a:r>
                      <a:endParaRPr lang="fr-FR" sz="2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807</TotalTime>
  <Words>783</Words>
  <Application>Microsoft Office PowerPoint</Application>
  <PresentationFormat>Affichage à l'écran (4:3)</PresentationFormat>
  <Paragraphs>160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Débit</vt:lpstr>
      <vt:lpstr>Diapositive 1</vt:lpstr>
      <vt:lpstr>Télécommunications  </vt:lpstr>
      <vt:lpstr>Télécommunications</vt:lpstr>
      <vt:lpstr>Télécommunications</vt:lpstr>
      <vt:lpstr>Télécommunications</vt:lpstr>
      <vt:lpstr>Télécommunications</vt:lpstr>
      <vt:lpstr>Télécommunications</vt:lpstr>
      <vt:lpstr>Télécommunications</vt:lpstr>
      <vt:lpstr>Télécommunications</vt:lpstr>
      <vt:lpstr>Télécommunications</vt:lpstr>
      <vt:lpstr>Télécommunications</vt:lpstr>
      <vt:lpstr>Télécommunications</vt:lpstr>
      <vt:lpstr>Télécommunications</vt:lpstr>
      <vt:lpstr>Télécommunications</vt:lpstr>
      <vt:lpstr>Télécommunications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Etat de l’art du génie électrique</dc:title>
  <dc:creator>DH</dc:creator>
  <cp:lastModifiedBy>User</cp:lastModifiedBy>
  <cp:revision>194</cp:revision>
  <dcterms:created xsi:type="dcterms:W3CDTF">2021-10-26T08:18:33Z</dcterms:created>
  <dcterms:modified xsi:type="dcterms:W3CDTF">2024-11-09T19:35:41Z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2021-10-26T00:00:00Z</vt:filetime>
  </property>
</Properties>
</file>