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20"/>
  </p:notesMasterIdLst>
  <p:sldIdLst>
    <p:sldId id="278" r:id="rId2"/>
    <p:sldId id="285" r:id="rId3"/>
    <p:sldId id="291" r:id="rId4"/>
    <p:sldId id="315" r:id="rId5"/>
    <p:sldId id="30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Lst>
  <p:sldSz cx="9144000" cy="6858000" type="screen4x3"/>
  <p:notesSz cx="914400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0" d="100"/>
          <a:sy n="60" d="100"/>
        </p:scale>
        <p:origin x="-1572"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E480F23-1AFB-4D9A-A951-C1185484641A}" type="datetimeFigureOut">
              <a:rPr lang="fr-FR" smtClean="0"/>
              <a:pPr/>
              <a:t>09/11/2024</a:t>
            </a:fld>
            <a:endParaRPr lang="fr-FR"/>
          </a:p>
        </p:txBody>
      </p:sp>
      <p:sp>
        <p:nvSpPr>
          <p:cNvPr id="4" name="Espace réservé de l'image des diapositives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DDF98E0-9539-4E09-9D46-FF6E929987B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1D8BD707-D9CF-40AE-B4C6-C98DA3205C09}" type="datetimeFigureOut">
              <a:rPr lang="en-US" smtClean="0"/>
              <a:pPr/>
              <a:t>11/9/2024</a:t>
            </a:fld>
            <a:endParaRPr lang="en-US"/>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B6F15528-21DE-4FAA-801E-634DDDAF4B2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6F15528-21DE-4FAA-801E-634DDDAF4B2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6F15528-21DE-4FAA-801E-634DDDAF4B2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B6F15528-21DE-4FAA-801E-634DDDAF4B2B}"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11/9/2024</a:t>
            </a:fld>
            <a:endParaRPr lang="en-US"/>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0" y="242887"/>
            <a:ext cx="9144000" cy="6309420"/>
          </a:xfrm>
          <a:prstGeom prst="rect">
            <a:avLst/>
          </a:prstGeom>
          <a:noFill/>
          <a:ln w="9525">
            <a:noFill/>
            <a:miter lim="800000"/>
            <a:headEnd/>
            <a:tailEnd/>
          </a:ln>
        </p:spPr>
        <p:txBody>
          <a:bodyPr anchor="ctr">
            <a:spAutoFit/>
          </a:bodyPr>
          <a:lstStyle/>
          <a:p>
            <a:pPr algn="ctr"/>
            <a:endParaRPr lang="fr-FR" sz="2000" b="1" dirty="0" smtClean="0"/>
          </a:p>
          <a:p>
            <a:pPr algn="ctr"/>
            <a:r>
              <a:rPr lang="fr-FR" sz="2000" b="1" dirty="0" smtClean="0">
                <a:latin typeface="+mj-lt"/>
              </a:rPr>
              <a:t>République </a:t>
            </a:r>
            <a:r>
              <a:rPr lang="fr-FR" sz="2000" b="1" dirty="0">
                <a:latin typeface="+mj-lt"/>
              </a:rPr>
              <a:t>Algérienne Démocratique et Populaire</a:t>
            </a:r>
          </a:p>
          <a:p>
            <a:pPr algn="ctr"/>
            <a:r>
              <a:rPr lang="fr-FR" sz="2000" b="1" dirty="0">
                <a:latin typeface="+mj-lt"/>
              </a:rPr>
              <a:t> Ministère de l’Enseignement Supérieur</a:t>
            </a:r>
            <a:endParaRPr lang="fr-FR" sz="1000" dirty="0">
              <a:latin typeface="+mj-lt"/>
            </a:endParaRPr>
          </a:p>
          <a:p>
            <a:pPr algn="ctr" eaLnBrk="0" hangingPunct="0"/>
            <a:r>
              <a:rPr lang="fr-FR" sz="2000" b="1" dirty="0">
                <a:latin typeface="+mj-lt"/>
              </a:rPr>
              <a:t>et de la Recherche Scientifique </a:t>
            </a:r>
          </a:p>
          <a:p>
            <a:pPr algn="ctr" eaLnBrk="0" hangingPunct="0"/>
            <a:r>
              <a:rPr lang="fr-FR" sz="2000" b="1" dirty="0" smtClean="0">
                <a:latin typeface="+mj-lt"/>
              </a:rPr>
              <a:t>Centre </a:t>
            </a:r>
            <a:r>
              <a:rPr lang="fr-FR" sz="2000" b="1" dirty="0">
                <a:latin typeface="+mj-lt"/>
              </a:rPr>
              <a:t>Universitaire </a:t>
            </a:r>
            <a:r>
              <a:rPr lang="fr-FR" sz="2000" b="1" dirty="0" err="1">
                <a:latin typeface="+mj-lt"/>
              </a:rPr>
              <a:t>Abdelhafid</a:t>
            </a:r>
            <a:r>
              <a:rPr lang="fr-FR" sz="2000" b="1" dirty="0">
                <a:latin typeface="+mj-lt"/>
              </a:rPr>
              <a:t> BOUSSOUF </a:t>
            </a:r>
            <a:r>
              <a:rPr lang="fr-FR" sz="2000" b="1" dirty="0" smtClean="0">
                <a:latin typeface="+mj-lt"/>
              </a:rPr>
              <a:t>– </a:t>
            </a:r>
            <a:r>
              <a:rPr lang="fr-FR" sz="2000" b="1" dirty="0">
                <a:latin typeface="+mj-lt"/>
              </a:rPr>
              <a:t>Mila</a:t>
            </a:r>
          </a:p>
          <a:p>
            <a:pPr algn="ctr" eaLnBrk="0" hangingPunct="0"/>
            <a:r>
              <a:rPr lang="fr-FR" sz="2000" b="1" dirty="0" smtClean="0">
                <a:latin typeface="+mj-lt"/>
              </a:rPr>
              <a:t>Institut </a:t>
            </a:r>
            <a:r>
              <a:rPr lang="fr-FR" sz="2000" b="1" dirty="0">
                <a:latin typeface="+mj-lt"/>
              </a:rPr>
              <a:t>des sciences et technologies</a:t>
            </a:r>
          </a:p>
          <a:p>
            <a:pPr algn="ctr" eaLnBrk="0" hangingPunct="0"/>
            <a:endParaRPr lang="fr-FR" sz="2000" b="1" dirty="0">
              <a:latin typeface="+mj-lt"/>
            </a:endParaRPr>
          </a:p>
          <a:p>
            <a:pPr algn="ctr" eaLnBrk="0" hangingPunct="0"/>
            <a:r>
              <a:rPr lang="fr-FR" sz="2000" b="1" dirty="0">
                <a:latin typeface="+mj-lt"/>
              </a:rPr>
              <a:t>Département de génie mécanique et électromécanique</a:t>
            </a:r>
          </a:p>
          <a:p>
            <a:pPr algn="ctr" eaLnBrk="0" hangingPunct="0"/>
            <a:endParaRPr lang="fr-FR" b="1" dirty="0" smtClean="0">
              <a:latin typeface="+mj-lt"/>
            </a:endParaRPr>
          </a:p>
          <a:p>
            <a:pPr algn="ctr" eaLnBrk="0" hangingPunct="0"/>
            <a:endParaRPr lang="fr-FR" b="1" dirty="0">
              <a:latin typeface="+mj-lt"/>
            </a:endParaRPr>
          </a:p>
          <a:p>
            <a:pPr algn="ctr" eaLnBrk="0" hangingPunct="0"/>
            <a:r>
              <a:rPr lang="fr-FR" sz="4800" b="1" dirty="0" smtClean="0">
                <a:latin typeface="+mj-lt"/>
              </a:rPr>
              <a:t>Etat de l'art du Génie électrique</a:t>
            </a:r>
            <a:endParaRPr lang="fr-FR" sz="2000" b="1" dirty="0">
              <a:latin typeface="+mj-lt"/>
            </a:endParaRPr>
          </a:p>
          <a:p>
            <a:pPr algn="ctr" eaLnBrk="0" hangingPunct="0"/>
            <a:endParaRPr lang="fr-FR" sz="2000" b="1" dirty="0" smtClean="0">
              <a:latin typeface="+mj-lt"/>
            </a:endParaRPr>
          </a:p>
          <a:p>
            <a:pPr algn="ctr" eaLnBrk="0" hangingPunct="0"/>
            <a:endParaRPr lang="fr-FR" sz="2000" b="1" dirty="0" smtClean="0">
              <a:latin typeface="+mj-lt"/>
            </a:endParaRPr>
          </a:p>
          <a:p>
            <a:pPr algn="ctr" eaLnBrk="0" hangingPunct="0"/>
            <a:r>
              <a:rPr lang="fr-FR" sz="2400" b="1" dirty="0" smtClean="0">
                <a:latin typeface="+mj-lt"/>
              </a:rPr>
              <a:t>Dr</a:t>
            </a:r>
            <a:r>
              <a:rPr lang="fr-FR" sz="2400" b="1" dirty="0">
                <a:latin typeface="+mj-lt"/>
              </a:rPr>
              <a:t>. B. SMAANI</a:t>
            </a:r>
          </a:p>
          <a:p>
            <a:pPr algn="ctr" eaLnBrk="0" hangingPunct="0"/>
            <a:r>
              <a:rPr lang="fr-FR" sz="2400" b="1" dirty="0">
                <a:latin typeface="+mj-lt"/>
              </a:rPr>
              <a:t>Maitre conférences /</a:t>
            </a:r>
            <a:r>
              <a:rPr lang="fr-FR" sz="2400" b="1" dirty="0" smtClean="0">
                <a:latin typeface="+mj-lt"/>
              </a:rPr>
              <a:t>B</a:t>
            </a:r>
          </a:p>
          <a:p>
            <a:pPr algn="ctr" eaLnBrk="0" hangingPunct="0"/>
            <a:endParaRPr lang="fr-FR" sz="2400" b="1" dirty="0">
              <a:latin typeface="+mj-lt"/>
            </a:endParaRPr>
          </a:p>
          <a:p>
            <a:pPr algn="ctr" eaLnBrk="0" hangingPunct="0"/>
            <a:endParaRPr lang="fr-FR" sz="2400" b="1" dirty="0">
              <a:latin typeface="+mj-lt"/>
            </a:endParaRPr>
          </a:p>
          <a:p>
            <a:pPr algn="ctr" eaLnBrk="0" hangingPunct="0"/>
            <a:r>
              <a:rPr lang="fr-FR" sz="2400" b="1" dirty="0" smtClean="0">
                <a:latin typeface="+mj-lt"/>
              </a:rPr>
              <a:t>  Année </a:t>
            </a:r>
            <a:r>
              <a:rPr lang="fr-FR" sz="2400" b="1" dirty="0">
                <a:latin typeface="+mj-lt"/>
              </a:rPr>
              <a:t>universitaire : </a:t>
            </a:r>
            <a:r>
              <a:rPr lang="fr-FR" sz="2400" b="1" dirty="0" smtClean="0">
                <a:solidFill>
                  <a:srgbClr val="FF0000"/>
                </a:solidFill>
                <a:latin typeface="+mj-lt"/>
              </a:rPr>
              <a:t>2024/2025</a:t>
            </a:r>
            <a:endParaRPr lang="fr-FR" sz="2000" dirty="0">
              <a:solidFill>
                <a:srgbClr val="FF0000"/>
              </a:solidFill>
              <a:latin typeface="+mj-lt"/>
            </a:endParaRPr>
          </a:p>
        </p:txBody>
      </p:sp>
      <p:pic>
        <p:nvPicPr>
          <p:cNvPr id="7" name="image1.jpeg"/>
          <p:cNvPicPr>
            <a:picLocks noChangeAspect="1" noChangeArrowheads="1"/>
          </p:cNvPicPr>
          <p:nvPr/>
        </p:nvPicPr>
        <p:blipFill>
          <a:blip r:embed="rId2"/>
          <a:srcRect/>
          <a:stretch>
            <a:fillRect/>
          </a:stretch>
        </p:blipFill>
        <p:spPr bwMode="auto">
          <a:xfrm>
            <a:off x="7543800" y="1066800"/>
            <a:ext cx="1143000" cy="1000125"/>
          </a:xfrm>
          <a:prstGeom prst="rect">
            <a:avLst/>
          </a:prstGeom>
          <a:noFill/>
          <a:ln w="9525">
            <a:noFill/>
            <a:miter lim="800000"/>
            <a:headEnd/>
            <a:tailEnd/>
          </a:ln>
        </p:spPr>
      </p:pic>
      <p:pic>
        <p:nvPicPr>
          <p:cNvPr id="8" name="image1.jpeg"/>
          <p:cNvPicPr>
            <a:picLocks noChangeAspect="1" noChangeArrowheads="1"/>
          </p:cNvPicPr>
          <p:nvPr/>
        </p:nvPicPr>
        <p:blipFill>
          <a:blip r:embed="rId2"/>
          <a:srcRect/>
          <a:stretch>
            <a:fillRect/>
          </a:stretch>
        </p:blipFill>
        <p:spPr bwMode="auto">
          <a:xfrm>
            <a:off x="381000" y="1066800"/>
            <a:ext cx="1143000" cy="1000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95637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endParaRPr lang="fr-FR" dirty="0" smtClean="0"/>
          </a:p>
          <a:p>
            <a:pPr>
              <a:buFont typeface="Wingdings" pitchFamily="2" charset="2"/>
              <a:buChar char="§"/>
            </a:pPr>
            <a:r>
              <a:rPr lang="fr-FR" sz="2600" b="1" u="sng" dirty="0" smtClean="0"/>
              <a:t>Relais statique </a:t>
            </a:r>
          </a:p>
          <a:p>
            <a:r>
              <a:rPr lang="fr-FR" sz="2600" dirty="0" smtClean="0"/>
              <a:t>Un relais statique commute de manière totalement </a:t>
            </a:r>
            <a:r>
              <a:rPr lang="fr-FR" sz="2600" b="1" dirty="0" smtClean="0">
                <a:solidFill>
                  <a:srgbClr val="7030A0"/>
                </a:solidFill>
              </a:rPr>
              <a:t>statique, sans pièce en mouvement. </a:t>
            </a:r>
          </a:p>
        </p:txBody>
      </p:sp>
      <p:sp>
        <p:nvSpPr>
          <p:cNvPr id="5"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2050" name="Picture 2"/>
          <p:cNvPicPr>
            <a:picLocks noChangeAspect="1" noChangeArrowheads="1"/>
          </p:cNvPicPr>
          <p:nvPr/>
        </p:nvPicPr>
        <p:blipFill>
          <a:blip r:embed="rId2"/>
          <a:srcRect/>
          <a:stretch>
            <a:fillRect/>
          </a:stretch>
        </p:blipFill>
        <p:spPr bwMode="auto">
          <a:xfrm>
            <a:off x="76200" y="2676525"/>
            <a:ext cx="9029700"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95637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r>
              <a:rPr lang="fr-FR" sz="2600" b="1" u="sng" dirty="0" smtClean="0"/>
              <a:t>a.2 Le contacteur</a:t>
            </a:r>
          </a:p>
          <a:p>
            <a:pPr algn="just"/>
            <a:r>
              <a:rPr lang="fr-FR" sz="2600" dirty="0" smtClean="0"/>
              <a:t>Un contacteur est un </a:t>
            </a:r>
            <a:r>
              <a:rPr lang="fr-FR" sz="2600" b="1" dirty="0" smtClean="0">
                <a:solidFill>
                  <a:srgbClr val="7030A0"/>
                </a:solidFill>
              </a:rPr>
              <a:t>relais électromagnétique </a:t>
            </a:r>
            <a:r>
              <a:rPr lang="fr-FR" sz="2600" dirty="0" smtClean="0"/>
              <a:t>particulier, pouvant </a:t>
            </a:r>
            <a:r>
              <a:rPr lang="fr-FR" sz="2600" b="1" dirty="0" smtClean="0">
                <a:solidFill>
                  <a:srgbClr val="7030A0"/>
                </a:solidFill>
              </a:rPr>
              <a:t>commuter de fortes puissances</a:t>
            </a:r>
            <a:r>
              <a:rPr lang="fr-FR" sz="2600" dirty="0" smtClean="0"/>
              <a:t>. Sa commande peut être continue ou alternative. </a:t>
            </a:r>
          </a:p>
        </p:txBody>
      </p:sp>
      <p:sp>
        <p:nvSpPr>
          <p:cNvPr id="5"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3074" name="Picture 2"/>
          <p:cNvPicPr>
            <a:picLocks noChangeAspect="1" noChangeArrowheads="1"/>
          </p:cNvPicPr>
          <p:nvPr/>
        </p:nvPicPr>
        <p:blipFill>
          <a:blip r:embed="rId2"/>
          <a:srcRect/>
          <a:stretch>
            <a:fillRect/>
          </a:stretch>
        </p:blipFill>
        <p:spPr bwMode="auto">
          <a:xfrm>
            <a:off x="1918279" y="2743200"/>
            <a:ext cx="5396921"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95637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r>
              <a:rPr lang="fr-FR" sz="2600" b="1" u="sng" dirty="0" smtClean="0"/>
              <a:t>a.3 Le sectionneur</a:t>
            </a:r>
          </a:p>
          <a:p>
            <a:pPr algn="just"/>
            <a:r>
              <a:rPr lang="fr-FR" sz="2600" dirty="0" smtClean="0"/>
              <a:t>Le sectionneur est un </a:t>
            </a:r>
            <a:r>
              <a:rPr lang="fr-FR" sz="2600" b="1" dirty="0" smtClean="0"/>
              <a:t>appareil de connexion </a:t>
            </a:r>
            <a:r>
              <a:rPr lang="fr-FR" sz="2600" dirty="0" smtClean="0"/>
              <a:t>qui permet </a:t>
            </a:r>
            <a:r>
              <a:rPr lang="fr-FR" sz="2600" b="1" dirty="0" smtClean="0">
                <a:solidFill>
                  <a:srgbClr val="7030A0"/>
                </a:solidFill>
              </a:rPr>
              <a:t>d'isoler (séparer électriquement) un circuit pour effectuer des opérations</a:t>
            </a:r>
            <a:r>
              <a:rPr lang="fr-FR" sz="2600" b="1" dirty="0" smtClean="0"/>
              <a:t> </a:t>
            </a:r>
            <a:r>
              <a:rPr lang="fr-FR" sz="2600" dirty="0" smtClean="0"/>
              <a:t>de maintenance ou de modification sur les circuits électriques qui se trouvent en aval. </a:t>
            </a:r>
          </a:p>
        </p:txBody>
      </p:sp>
      <p:sp>
        <p:nvSpPr>
          <p:cNvPr id="5"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4098" name="Picture 2"/>
          <p:cNvPicPr>
            <a:picLocks noChangeAspect="1" noChangeArrowheads="1"/>
          </p:cNvPicPr>
          <p:nvPr/>
        </p:nvPicPr>
        <p:blipFill>
          <a:blip r:embed="rId2"/>
          <a:srcRect/>
          <a:stretch>
            <a:fillRect/>
          </a:stretch>
        </p:blipFill>
        <p:spPr bwMode="auto">
          <a:xfrm>
            <a:off x="457200" y="3276601"/>
            <a:ext cx="8458200" cy="3581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95637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r>
              <a:rPr lang="fr-FR" sz="2500" b="1" u="sng" dirty="0" smtClean="0"/>
              <a:t>a.4 Relais thermique</a:t>
            </a:r>
          </a:p>
          <a:p>
            <a:pPr algn="just"/>
            <a:r>
              <a:rPr lang="fr-FR" sz="2500" dirty="0" smtClean="0"/>
              <a:t>Le relais thermique est un appareil qui </a:t>
            </a:r>
            <a:r>
              <a:rPr lang="fr-FR" sz="2500" b="1" dirty="0" smtClean="0"/>
              <a:t>protège le récepteur </a:t>
            </a:r>
            <a:r>
              <a:rPr lang="fr-FR" sz="2500" dirty="0" smtClean="0"/>
              <a:t>placé en aval </a:t>
            </a:r>
            <a:r>
              <a:rPr lang="fr-FR" sz="2500" b="1" dirty="0" smtClean="0"/>
              <a:t>contre les surcharges et les coupures de phase</a:t>
            </a:r>
            <a:r>
              <a:rPr lang="fr-FR" sz="2500" dirty="0" smtClean="0"/>
              <a:t>. En cas de surcharge, le relais thermique n’agit pas directement sur le circuit de puissance. Un contact du relais thermique ouvre le circuit de commande d’un contacteur est le contacteur qui coupe le courant dans le récepteur. </a:t>
            </a:r>
          </a:p>
        </p:txBody>
      </p:sp>
      <p:sp>
        <p:nvSpPr>
          <p:cNvPr id="5"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5122" name="Picture 2"/>
          <p:cNvPicPr>
            <a:picLocks noChangeAspect="1" noChangeArrowheads="1"/>
          </p:cNvPicPr>
          <p:nvPr/>
        </p:nvPicPr>
        <p:blipFill>
          <a:blip r:embed="rId2"/>
          <a:srcRect/>
          <a:stretch>
            <a:fillRect/>
          </a:stretch>
        </p:blipFill>
        <p:spPr bwMode="auto">
          <a:xfrm>
            <a:off x="2133600" y="3657600"/>
            <a:ext cx="5334000" cy="3057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316038" y="9144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lvl="1" algn="just">
              <a:buFont typeface="Wingdings" pitchFamily="2" charset="2"/>
              <a:buChar char="§"/>
            </a:pPr>
            <a:endParaRPr lang="fr-FR" sz="800" dirty="0" smtClean="0"/>
          </a:p>
          <a:p>
            <a:pPr algn="just"/>
            <a:r>
              <a:rPr lang="fr-FR" sz="2600" b="1" u="sng" dirty="0" smtClean="0"/>
              <a:t>a.6 Actionneurs électriques (Moteurs électriques)</a:t>
            </a:r>
          </a:p>
          <a:p>
            <a:pPr algn="just"/>
            <a:endParaRPr lang="fr-FR" sz="2600" b="1" u="sng" dirty="0" smtClean="0"/>
          </a:p>
          <a:p>
            <a:pPr algn="just">
              <a:buFont typeface="Wingdings" pitchFamily="2" charset="2"/>
              <a:buChar char="q"/>
            </a:pPr>
            <a:r>
              <a:rPr lang="fr-FR" sz="2600" dirty="0" smtClean="0"/>
              <a:t>Ils convertissent l’énergie électrique en énergie mécanique de rotation.</a:t>
            </a:r>
          </a:p>
          <a:p>
            <a:pPr algn="just">
              <a:buFont typeface="Wingdings" pitchFamily="2" charset="2"/>
              <a:buChar char="q"/>
            </a:pPr>
            <a:endParaRPr lang="fr-FR" sz="2600" dirty="0" smtClean="0"/>
          </a:p>
          <a:p>
            <a:pPr algn="just">
              <a:buFont typeface="Wingdings" pitchFamily="2" charset="2"/>
              <a:buChar char="q"/>
            </a:pPr>
            <a:endParaRPr lang="fr-FR" sz="2600" dirty="0" smtClean="0"/>
          </a:p>
          <a:p>
            <a:pPr algn="just">
              <a:buFont typeface="Wingdings" pitchFamily="2" charset="2"/>
              <a:buChar char="q"/>
            </a:pPr>
            <a:endParaRPr lang="fr-FR" sz="2600" dirty="0" smtClean="0"/>
          </a:p>
          <a:p>
            <a:pPr algn="just">
              <a:buFont typeface="Wingdings" pitchFamily="2" charset="2"/>
              <a:buChar char="q"/>
            </a:pPr>
            <a:endParaRPr lang="fr-FR" sz="2600" dirty="0" smtClean="0"/>
          </a:p>
          <a:p>
            <a:pPr algn="just">
              <a:buFont typeface="Wingdings" pitchFamily="2" charset="2"/>
              <a:buChar char="q"/>
            </a:pPr>
            <a:endParaRPr lang="fr-FR" sz="2600" dirty="0" smtClean="0"/>
          </a:p>
          <a:p>
            <a:pPr algn="just">
              <a:buFont typeface="Wingdings" pitchFamily="2" charset="2"/>
              <a:buChar char="q"/>
            </a:pPr>
            <a:endParaRPr lang="fr-FR" sz="2600" dirty="0" smtClean="0"/>
          </a:p>
          <a:p>
            <a:pPr algn="just">
              <a:buFont typeface="Wingdings" pitchFamily="2" charset="2"/>
              <a:buChar char="q"/>
            </a:pPr>
            <a:endParaRPr lang="fr-FR" sz="2600" dirty="0" smtClean="0"/>
          </a:p>
          <a:p>
            <a:pPr algn="just">
              <a:buFont typeface="Wingdings" pitchFamily="2" charset="2"/>
              <a:buChar char="q"/>
            </a:pPr>
            <a:r>
              <a:rPr lang="fr-FR" sz="2600" dirty="0" smtClean="0"/>
              <a:t>Ils excite deux types: à courant continue et à courant alternatif.</a:t>
            </a:r>
          </a:p>
          <a:p>
            <a:pPr algn="just"/>
            <a:r>
              <a:rPr lang="fr-FR" sz="2600" b="1" u="sng" dirty="0" smtClean="0"/>
              <a:t> </a:t>
            </a: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6147" name="Picture 3"/>
          <p:cNvPicPr>
            <a:picLocks noChangeAspect="1" noChangeArrowheads="1"/>
          </p:cNvPicPr>
          <p:nvPr/>
        </p:nvPicPr>
        <p:blipFill>
          <a:blip r:embed="rId2"/>
          <a:srcRect/>
          <a:stretch>
            <a:fillRect/>
          </a:stretch>
        </p:blipFill>
        <p:spPr bwMode="auto">
          <a:xfrm>
            <a:off x="381000" y="3200400"/>
            <a:ext cx="8410575" cy="1790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16764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r>
              <a:rPr lang="fr-FR" sz="2600" b="1" dirty="0" smtClean="0"/>
              <a:t>b.1 Pré-actionneurs pneumatique</a:t>
            </a:r>
          </a:p>
          <a:p>
            <a:pPr algn="just"/>
            <a:endParaRPr lang="fr-FR" sz="1200" b="1" dirty="0" smtClean="0"/>
          </a:p>
          <a:p>
            <a:pPr algn="just"/>
            <a:r>
              <a:rPr lang="fr-FR" sz="2600" dirty="0" smtClean="0"/>
              <a:t>Il permettent de </a:t>
            </a:r>
            <a:r>
              <a:rPr lang="fr-FR" sz="2600" b="1" dirty="0" smtClean="0"/>
              <a:t>distribuer l'air sous pression aux différents orifices des actionneurs pneumatiques</a:t>
            </a:r>
            <a:r>
              <a:rPr lang="fr-FR" sz="2600" dirty="0" smtClean="0"/>
              <a:t>. Comme le contacteur est associé à un moteur électrique, </a:t>
            </a:r>
            <a:r>
              <a:rPr lang="fr-FR" sz="2600" b="1" dirty="0" smtClean="0"/>
              <a:t>le distributeur est le pré-actionneur associé à un vérin pneumatique. </a:t>
            </a:r>
          </a:p>
          <a:p>
            <a:pPr algn="just"/>
            <a:r>
              <a:rPr lang="fr-FR" sz="2600" dirty="0" smtClean="0"/>
              <a:t>Un distributeur est caractérisé : </a:t>
            </a:r>
          </a:p>
          <a:p>
            <a:pPr algn="just"/>
            <a:r>
              <a:rPr lang="fr-FR" sz="2600" dirty="0" smtClean="0"/>
              <a:t>- Par son nombre d'orifices, c'est à dire le nombre de liaisons qu'il peut avoir avec son environnement (arrivée, sortie(s) et échappement de la pression) ; </a:t>
            </a:r>
          </a:p>
          <a:p>
            <a:pPr algn="just"/>
            <a:r>
              <a:rPr lang="fr-FR" sz="2600" dirty="0" smtClean="0"/>
              <a:t>- Par son nombre de positions que peut occuper le tiroir.</a:t>
            </a:r>
          </a:p>
        </p:txBody>
      </p:sp>
      <p:grpSp>
        <p:nvGrpSpPr>
          <p:cNvPr id="5" name="object 5"/>
          <p:cNvGrpSpPr/>
          <p:nvPr/>
        </p:nvGrpSpPr>
        <p:grpSpPr>
          <a:xfrm>
            <a:off x="-152400" y="956370"/>
            <a:ext cx="7391400" cy="697992"/>
            <a:chOff x="702563" y="1511808"/>
            <a:chExt cx="2853055" cy="565785"/>
          </a:xfrm>
        </p:grpSpPr>
        <p:sp>
          <p:nvSpPr>
            <p:cNvPr id="6" name="object 6"/>
            <p:cNvSpPr/>
            <p:nvPr/>
          </p:nvSpPr>
          <p:spPr>
            <a:xfrm>
              <a:off x="742192" y="1539270"/>
              <a:ext cx="2813294" cy="4449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2563" y="1511808"/>
              <a:ext cx="1659636" cy="5654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1024" y="1556753"/>
              <a:ext cx="2736342" cy="369328"/>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76200" y="1039355"/>
            <a:ext cx="7086600" cy="408445"/>
          </a:xfrm>
          <a:prstGeom prst="rect">
            <a:avLst/>
          </a:prstGeom>
          <a:ln w="9525">
            <a:solidFill>
              <a:srgbClr val="497DBA"/>
            </a:solidFill>
          </a:ln>
        </p:spPr>
        <p:txBody>
          <a:bodyPr vert="horz" wrap="square" lIns="0" tIns="38735" rIns="0" bIns="0" rtlCol="0">
            <a:spAutoFit/>
          </a:bodyPr>
          <a:lstStyle/>
          <a:p>
            <a:r>
              <a:rPr lang="fr-FR" sz="2400" b="1" dirty="0" smtClean="0">
                <a:latin typeface="Times New Roman"/>
                <a:cs typeface="Times New Roman"/>
              </a:rPr>
              <a:t>b. </a:t>
            </a:r>
            <a:r>
              <a:rPr lang="fr-FR" sz="2400" b="1" dirty="0" smtClean="0"/>
              <a:t>Pré-actionneurs et actionneurs pneumatique  </a:t>
            </a:r>
            <a:endParaRPr sz="2400" b="1">
              <a:latin typeface="Times New Roman"/>
              <a:cs typeface="Times New Roman"/>
            </a:endParaRP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7170" name="Picture 2"/>
          <p:cNvPicPr>
            <a:picLocks noChangeAspect="1" noChangeArrowheads="1"/>
          </p:cNvPicPr>
          <p:nvPr/>
        </p:nvPicPr>
        <p:blipFill>
          <a:blip r:embed="rId2"/>
          <a:srcRect/>
          <a:stretch>
            <a:fillRect/>
          </a:stretch>
        </p:blipFill>
        <p:spPr bwMode="auto">
          <a:xfrm>
            <a:off x="150154" y="1033463"/>
            <a:ext cx="8841446" cy="54614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16764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buFont typeface="Wingdings" pitchFamily="2" charset="2"/>
              <a:buChar char="ü"/>
            </a:pPr>
            <a:r>
              <a:rPr lang="fr-FR" sz="2500" b="1" dirty="0" smtClean="0"/>
              <a:t>Détecteur de proximité  </a:t>
            </a:r>
          </a:p>
          <a:p>
            <a:pPr algn="just"/>
            <a:r>
              <a:rPr lang="fr-FR" sz="2500" dirty="0" smtClean="0"/>
              <a:t>C’est un capteur capacitif utiliser pour la détection (sans contact) des objets isolants.</a:t>
            </a:r>
          </a:p>
          <a:p>
            <a:pPr algn="just"/>
            <a:endParaRPr lang="fr-FR" sz="2500" dirty="0" smtClean="0"/>
          </a:p>
          <a:p>
            <a:pPr algn="just"/>
            <a:endParaRPr lang="fr-FR" sz="2500" dirty="0" smtClean="0"/>
          </a:p>
          <a:p>
            <a:endParaRPr lang="fr-FR" sz="2500" dirty="0" smtClean="0"/>
          </a:p>
          <a:p>
            <a:pPr>
              <a:buFont typeface="Wingdings" pitchFamily="2" charset="2"/>
              <a:buChar char="ü"/>
            </a:pPr>
            <a:r>
              <a:rPr lang="fr-FR" sz="2500" b="1" dirty="0" smtClean="0"/>
              <a:t>Les cellules photoélectriques</a:t>
            </a:r>
          </a:p>
          <a:p>
            <a:pPr algn="just"/>
            <a:r>
              <a:rPr lang="fr-FR" sz="2500" dirty="0" smtClean="0"/>
              <a:t> </a:t>
            </a:r>
          </a:p>
        </p:txBody>
      </p:sp>
      <p:grpSp>
        <p:nvGrpSpPr>
          <p:cNvPr id="5" name="object 5"/>
          <p:cNvGrpSpPr/>
          <p:nvPr/>
        </p:nvGrpSpPr>
        <p:grpSpPr>
          <a:xfrm>
            <a:off x="152400" y="956370"/>
            <a:ext cx="2133600" cy="697992"/>
            <a:chOff x="702563" y="1511808"/>
            <a:chExt cx="2853055" cy="565785"/>
          </a:xfrm>
        </p:grpSpPr>
        <p:sp>
          <p:nvSpPr>
            <p:cNvPr id="6" name="object 6"/>
            <p:cNvSpPr/>
            <p:nvPr/>
          </p:nvSpPr>
          <p:spPr>
            <a:xfrm>
              <a:off x="742192" y="1539270"/>
              <a:ext cx="2813294" cy="4449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2563" y="1511808"/>
              <a:ext cx="1659636" cy="5654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1024" y="1556753"/>
              <a:ext cx="2736342" cy="369328"/>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228600" y="1039355"/>
            <a:ext cx="1905000" cy="408445"/>
          </a:xfrm>
          <a:prstGeom prst="rect">
            <a:avLst/>
          </a:prstGeom>
          <a:ln w="9525">
            <a:solidFill>
              <a:srgbClr val="497DBA"/>
            </a:solidFill>
          </a:ln>
        </p:spPr>
        <p:txBody>
          <a:bodyPr vert="horz" wrap="square" lIns="0" tIns="38735" rIns="0" bIns="0" rtlCol="0">
            <a:spAutoFit/>
          </a:bodyPr>
          <a:lstStyle/>
          <a:p>
            <a:r>
              <a:rPr lang="fr-FR" sz="2400" b="1" dirty="0" smtClean="0">
                <a:latin typeface="Times New Roman"/>
                <a:cs typeface="Times New Roman"/>
              </a:rPr>
              <a:t>2.1 </a:t>
            </a:r>
            <a:r>
              <a:rPr lang="fr-FR" sz="2400" b="1" dirty="0" smtClean="0"/>
              <a:t>Capteurs</a:t>
            </a:r>
            <a:endParaRPr sz="2400" b="1">
              <a:latin typeface="Times New Roman"/>
              <a:cs typeface="Times New Roman"/>
            </a:endParaRP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8194" name="Picture 2"/>
          <p:cNvPicPr>
            <a:picLocks noChangeAspect="1" noChangeArrowheads="1"/>
          </p:cNvPicPr>
          <p:nvPr/>
        </p:nvPicPr>
        <p:blipFill>
          <a:blip r:embed="rId5"/>
          <a:srcRect/>
          <a:stretch>
            <a:fillRect/>
          </a:stretch>
        </p:blipFill>
        <p:spPr bwMode="auto">
          <a:xfrm>
            <a:off x="3581400" y="2971800"/>
            <a:ext cx="1511300" cy="10668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6"/>
          <a:srcRect/>
          <a:stretch>
            <a:fillRect/>
          </a:stretch>
        </p:blipFill>
        <p:spPr bwMode="auto">
          <a:xfrm>
            <a:off x="685800" y="4379748"/>
            <a:ext cx="7397469" cy="24020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316038" y="12192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buFont typeface="Wingdings" pitchFamily="2" charset="2"/>
              <a:buChar char="ü"/>
            </a:pPr>
            <a:r>
              <a:rPr lang="fr-FR" sz="2500" b="1" dirty="0" smtClean="0"/>
              <a:t>Capteur de température </a:t>
            </a:r>
          </a:p>
          <a:p>
            <a:pPr lvl="1" algn="just"/>
            <a:r>
              <a:rPr lang="fr-FR" sz="2500" dirty="0" smtClean="0"/>
              <a:t>- Sondes de température : en platine ou en nickel.</a:t>
            </a:r>
          </a:p>
          <a:p>
            <a:pPr lvl="1" algn="just">
              <a:buFontTx/>
              <a:buChar char="-"/>
            </a:pPr>
            <a:r>
              <a:rPr lang="fr-FR" sz="2500" dirty="0" smtClean="0"/>
              <a:t> Thermistances: semi-conducteur d’oxyde métallique.</a:t>
            </a:r>
          </a:p>
          <a:p>
            <a:pPr lvl="1" algn="just">
              <a:buFontTx/>
              <a:buChar char="-"/>
            </a:pPr>
            <a:r>
              <a:rPr lang="fr-FR" sz="2500" dirty="0" smtClean="0"/>
              <a:t> Thermocouple;</a:t>
            </a:r>
          </a:p>
          <a:p>
            <a:pPr algn="just">
              <a:buFont typeface="Wingdings" pitchFamily="2" charset="2"/>
              <a:buChar char="ü"/>
            </a:pPr>
            <a:r>
              <a:rPr lang="fr-FR" sz="2500" b="1" dirty="0" smtClean="0"/>
              <a:t>Capteurs optiques: </a:t>
            </a:r>
          </a:p>
          <a:p>
            <a:pPr algn="just"/>
            <a:r>
              <a:rPr lang="fr-FR" sz="2500" dirty="0" smtClean="0"/>
              <a:t>       - Cellule photoconductrice, photorésistance ou LDR (light-</a:t>
            </a:r>
            <a:r>
              <a:rPr lang="fr-FR" sz="2500" dirty="0" err="1" smtClean="0"/>
              <a:t>dependent</a:t>
            </a:r>
            <a:r>
              <a:rPr lang="fr-FR" sz="2500" dirty="0" smtClean="0"/>
              <a:t> </a:t>
            </a:r>
            <a:r>
              <a:rPr lang="fr-FR" sz="2500" dirty="0" err="1" smtClean="0"/>
              <a:t>resistor</a:t>
            </a:r>
            <a:r>
              <a:rPr lang="fr-FR" sz="2500" dirty="0" smtClean="0"/>
              <a:t>): </a:t>
            </a:r>
          </a:p>
          <a:p>
            <a:pPr algn="just"/>
            <a:r>
              <a:rPr lang="fr-FR" sz="2500" dirty="0" smtClean="0"/>
              <a:t>       - La photorésistance (LDR) est un capteur passif résistif. </a:t>
            </a:r>
          </a:p>
          <a:p>
            <a:pPr algn="just"/>
            <a:r>
              <a:rPr lang="fr-FR" sz="2500" dirty="0" smtClean="0"/>
              <a:t>Photodiode: </a:t>
            </a:r>
          </a:p>
          <a:p>
            <a:pPr algn="just">
              <a:buFont typeface="Wingdings" pitchFamily="2" charset="2"/>
              <a:buChar char="ü"/>
            </a:pPr>
            <a:r>
              <a:rPr lang="fr-FR" sz="2500" b="1" dirty="0" smtClean="0"/>
              <a:t>Capteur de pressions</a:t>
            </a:r>
          </a:p>
          <a:p>
            <a:pPr algn="just">
              <a:buFont typeface="Wingdings" pitchFamily="2" charset="2"/>
              <a:buChar char="ü"/>
            </a:pPr>
            <a:r>
              <a:rPr lang="fr-FR" sz="2500" b="1" dirty="0" smtClean="0"/>
              <a:t>Capteurs de gaz</a:t>
            </a: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590800"/>
            <a:ext cx="7239000" cy="1029128"/>
          </a:xfrm>
          <a:prstGeom prst="rect">
            <a:avLst/>
          </a:prstGeom>
        </p:spPr>
        <p:txBody>
          <a:bodyPr vert="horz" wrap="square" lIns="0" tIns="13335" rIns="0" bIns="0" rtlCol="0">
            <a:spAutoFit/>
          </a:bodyPr>
          <a:lstStyle/>
          <a:p>
            <a:pPr algn="ctr"/>
            <a:r>
              <a:rPr lang="fr-FR" sz="6600" spc="-10" dirty="0" smtClean="0">
                <a:latin typeface="Times New Roman" pitchFamily="18" charset="0"/>
                <a:cs typeface="Times New Roman" pitchFamily="18" charset="0"/>
              </a:rPr>
              <a:t>Automatique</a:t>
            </a:r>
            <a:r>
              <a:rPr lang="fr-FR" sz="6600" b="1" dirty="0" smtClean="0"/>
              <a:t> </a:t>
            </a:r>
            <a:r>
              <a:rPr lang="fr-FR" sz="6600" spc="-10" dirty="0" smtClean="0">
                <a:latin typeface="Times New Roman" pitchFamily="18" charset="0"/>
                <a:cs typeface="Times New Roman" pitchFamily="18" charset="0"/>
              </a:rPr>
              <a:t> </a:t>
            </a:r>
            <a:endParaRPr sz="6600" spc="-1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457200" y="1905000"/>
            <a:ext cx="8229600" cy="342900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buFont typeface="Wingdings" pitchFamily="2" charset="2"/>
              <a:buChar char="q"/>
            </a:pPr>
            <a:r>
              <a:rPr lang="fr-FR" sz="2800" dirty="0" smtClean="0">
                <a:latin typeface="Times New Roman" pitchFamily="18" charset="0"/>
                <a:cs typeface="Times New Roman" pitchFamily="18" charset="0"/>
              </a:rPr>
              <a:t> Un système est dit </a:t>
            </a:r>
            <a:r>
              <a:rPr lang="fr-FR" sz="2800" b="1" dirty="0" smtClean="0">
                <a:solidFill>
                  <a:srgbClr val="C00000"/>
                </a:solidFill>
                <a:latin typeface="Times New Roman" pitchFamily="18" charset="0"/>
                <a:cs typeface="Times New Roman" pitchFamily="18" charset="0"/>
              </a:rPr>
              <a:t>automatique</a:t>
            </a:r>
            <a:r>
              <a:rPr lang="fr-FR" sz="2800" dirty="0" smtClean="0">
                <a:latin typeface="Times New Roman" pitchFamily="18" charset="0"/>
                <a:cs typeface="Times New Roman" pitchFamily="18" charset="0"/>
              </a:rPr>
              <a:t> s’il </a:t>
            </a:r>
            <a:r>
              <a:rPr lang="fr-FR" sz="2800" b="1" dirty="0" smtClean="0">
                <a:solidFill>
                  <a:srgbClr val="C00000"/>
                </a:solidFill>
                <a:latin typeface="Times New Roman" pitchFamily="18" charset="0"/>
                <a:cs typeface="Times New Roman" pitchFamily="18" charset="0"/>
              </a:rPr>
              <a:t>exécute toujours le même cycle</a:t>
            </a:r>
            <a:r>
              <a:rPr lang="fr-FR" sz="2800" dirty="0" smtClean="0">
                <a:latin typeface="Times New Roman" pitchFamily="18" charset="0"/>
                <a:cs typeface="Times New Roman" pitchFamily="18" charset="0"/>
              </a:rPr>
              <a:t> de travail </a:t>
            </a:r>
            <a:r>
              <a:rPr lang="fr-FR" sz="2800" b="1" dirty="0" smtClean="0">
                <a:latin typeface="Times New Roman" pitchFamily="18" charset="0"/>
                <a:cs typeface="Times New Roman" pitchFamily="18" charset="0"/>
              </a:rPr>
              <a:t>pour lequel il a été programmé</a:t>
            </a:r>
            <a:r>
              <a:rPr lang="fr-FR" sz="2800" dirty="0" smtClean="0">
                <a:latin typeface="Times New Roman" pitchFamily="18" charset="0"/>
                <a:cs typeface="Times New Roman" pitchFamily="18" charset="0"/>
              </a:rPr>
              <a:t>.</a:t>
            </a:r>
          </a:p>
          <a:p>
            <a:pPr algn="just"/>
            <a:r>
              <a:rPr lang="fr-FR" sz="2800" dirty="0" smtClean="0">
                <a:latin typeface="Times New Roman" pitchFamily="18" charset="0"/>
                <a:cs typeface="Times New Roman" pitchFamily="18" charset="0"/>
              </a:rPr>
              <a:t> </a:t>
            </a:r>
          </a:p>
          <a:p>
            <a:pPr algn="just">
              <a:buFont typeface="Wingdings" pitchFamily="2" charset="2"/>
              <a:buChar char="q"/>
            </a:pPr>
            <a:r>
              <a:rPr lang="fr-FR" sz="2800" dirty="0" smtClean="0">
                <a:latin typeface="Times New Roman" pitchFamily="18" charset="0"/>
                <a:cs typeface="Times New Roman" pitchFamily="18" charset="0"/>
              </a:rPr>
              <a:t> </a:t>
            </a:r>
            <a:r>
              <a:rPr lang="fr-FR" sz="2800" b="1" dirty="0" smtClean="0">
                <a:solidFill>
                  <a:srgbClr val="C00000"/>
                </a:solidFill>
                <a:latin typeface="Times New Roman" pitchFamily="18" charset="0"/>
                <a:cs typeface="Times New Roman" pitchFamily="18" charset="0"/>
              </a:rPr>
              <a:t>L’automatisation </a:t>
            </a:r>
            <a:r>
              <a:rPr lang="fr-FR" sz="2800" dirty="0" smtClean="0">
                <a:latin typeface="Times New Roman" pitchFamily="18" charset="0"/>
                <a:cs typeface="Times New Roman" pitchFamily="18" charset="0"/>
              </a:rPr>
              <a:t>est  </a:t>
            </a:r>
            <a:r>
              <a:rPr lang="fr-FR" sz="2800" b="1" dirty="0" smtClean="0">
                <a:latin typeface="Times New Roman" pitchFamily="18" charset="0"/>
                <a:cs typeface="Times New Roman" pitchFamily="18" charset="0"/>
              </a:rPr>
              <a:t>l’ensemble des </a:t>
            </a:r>
            <a:r>
              <a:rPr lang="fr-FR" sz="2800" b="1" dirty="0" smtClean="0">
                <a:solidFill>
                  <a:srgbClr val="C00000"/>
                </a:solidFill>
                <a:latin typeface="Times New Roman" pitchFamily="18" charset="0"/>
                <a:cs typeface="Times New Roman" pitchFamily="18" charset="0"/>
              </a:rPr>
              <a:t>procédés</a:t>
            </a:r>
            <a:r>
              <a:rPr lang="fr-FR" sz="2800" b="1" dirty="0" smtClean="0">
                <a:latin typeface="Times New Roman" pitchFamily="18" charset="0"/>
                <a:cs typeface="Times New Roman" pitchFamily="18" charset="0"/>
              </a:rPr>
              <a:t> </a:t>
            </a:r>
            <a:r>
              <a:rPr lang="fr-FR" sz="2800" dirty="0" smtClean="0">
                <a:latin typeface="Times New Roman" pitchFamily="18" charset="0"/>
                <a:cs typeface="Times New Roman" pitchFamily="18" charset="0"/>
              </a:rPr>
              <a:t>visant à réduire ou à </a:t>
            </a:r>
            <a:r>
              <a:rPr lang="fr-FR" sz="2800" b="1" dirty="0" smtClean="0">
                <a:solidFill>
                  <a:srgbClr val="C00000"/>
                </a:solidFill>
                <a:latin typeface="Times New Roman" pitchFamily="18" charset="0"/>
                <a:cs typeface="Times New Roman" pitchFamily="18" charset="0"/>
              </a:rPr>
              <a:t>supprimer l’intervention humaine</a:t>
            </a:r>
            <a:r>
              <a:rPr lang="fr-FR" sz="2800" dirty="0" smtClean="0">
                <a:solidFill>
                  <a:srgbClr val="C00000"/>
                </a:solidFill>
                <a:latin typeface="Times New Roman" pitchFamily="18" charset="0"/>
                <a:cs typeface="Times New Roman" pitchFamily="18" charset="0"/>
              </a:rPr>
              <a:t> </a:t>
            </a:r>
            <a:r>
              <a:rPr lang="fr-FR" sz="2800" dirty="0" smtClean="0">
                <a:latin typeface="Times New Roman" pitchFamily="18" charset="0"/>
                <a:cs typeface="Times New Roman" pitchFamily="18" charset="0"/>
              </a:rPr>
              <a:t>dans les processus de production.</a:t>
            </a:r>
          </a:p>
          <a:p>
            <a:pPr algn="just">
              <a:buFont typeface="Wingdings" pitchFamily="2" charset="2"/>
              <a:buChar char="q"/>
            </a:pPr>
            <a:endParaRPr lang="fr-FR" sz="2800" dirty="0" smtClean="0">
              <a:latin typeface="Times New Roman" pitchFamily="18" charset="0"/>
              <a:cs typeface="Times New Roman" pitchFamily="18" charset="0"/>
            </a:endParaRPr>
          </a:p>
          <a:p>
            <a:pPr algn="just">
              <a:buFont typeface="Wingdings" pitchFamily="2" charset="2"/>
              <a:buChar char="q"/>
            </a:pPr>
            <a:endParaRPr lang="fr-FR" sz="2800" dirty="0" smtClean="0">
              <a:latin typeface="Times New Roman" pitchFamily="18" charset="0"/>
              <a:cs typeface="Times New Roman" pitchFamily="18" charset="0"/>
            </a:endParaRPr>
          </a:p>
        </p:txBody>
      </p:sp>
      <p:grpSp>
        <p:nvGrpSpPr>
          <p:cNvPr id="5" name="object 5"/>
          <p:cNvGrpSpPr/>
          <p:nvPr/>
        </p:nvGrpSpPr>
        <p:grpSpPr>
          <a:xfrm>
            <a:off x="381000" y="956370"/>
            <a:ext cx="3886200" cy="697992"/>
            <a:chOff x="702563" y="1511808"/>
            <a:chExt cx="2853055" cy="565785"/>
          </a:xfrm>
        </p:grpSpPr>
        <p:sp>
          <p:nvSpPr>
            <p:cNvPr id="6" name="object 6"/>
            <p:cNvSpPr/>
            <p:nvPr/>
          </p:nvSpPr>
          <p:spPr>
            <a:xfrm>
              <a:off x="742192" y="1539270"/>
              <a:ext cx="2813294" cy="4449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2563" y="1511808"/>
              <a:ext cx="1659636" cy="5654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1024" y="1556753"/>
              <a:ext cx="2736342" cy="369328"/>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457200" y="990600"/>
            <a:ext cx="3733800" cy="470000"/>
          </a:xfrm>
          <a:prstGeom prst="rect">
            <a:avLst/>
          </a:prstGeom>
          <a:ln w="9525">
            <a:solidFill>
              <a:srgbClr val="497DBA"/>
            </a:solidFill>
          </a:ln>
        </p:spPr>
        <p:txBody>
          <a:bodyPr vert="horz" wrap="square" lIns="0" tIns="38735" rIns="0" bIns="0" rtlCol="0">
            <a:spAutoFit/>
          </a:bodyPr>
          <a:lstStyle/>
          <a:p>
            <a:r>
              <a:rPr lang="fr-FR" sz="2800" b="1" dirty="0" smtClean="0">
                <a:latin typeface="Times New Roman"/>
                <a:cs typeface="Times New Roman"/>
              </a:rPr>
              <a:t>1. Généralités</a:t>
            </a:r>
            <a:endParaRPr sz="2800" b="1">
              <a:latin typeface="Times New Roman"/>
              <a:cs typeface="Times New Roman"/>
            </a:endParaRP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609600" y="1524000"/>
            <a:ext cx="8229600" cy="480060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buFont typeface="Wingdings" pitchFamily="2" charset="2"/>
              <a:buChar char="q"/>
            </a:pPr>
            <a:r>
              <a:rPr lang="fr-FR" sz="2800" dirty="0" smtClean="0">
                <a:latin typeface="Times New Roman" pitchFamily="18" charset="0"/>
                <a:cs typeface="Times New Roman" pitchFamily="18" charset="0"/>
              </a:rPr>
              <a:t>Un système </a:t>
            </a:r>
            <a:r>
              <a:rPr lang="fr-FR" sz="2800" b="1" dirty="0" smtClean="0">
                <a:latin typeface="Times New Roman" pitchFamily="18" charset="0"/>
                <a:cs typeface="Times New Roman" pitchFamily="18" charset="0"/>
              </a:rPr>
              <a:t>automatisé</a:t>
            </a:r>
            <a:r>
              <a:rPr lang="fr-FR" sz="2800" dirty="0" smtClean="0">
                <a:latin typeface="Times New Roman" pitchFamily="18" charset="0"/>
                <a:cs typeface="Times New Roman" pitchFamily="18" charset="0"/>
              </a:rPr>
              <a:t> est formé de deux </a:t>
            </a:r>
            <a:r>
              <a:rPr lang="fr-FR" sz="2800" b="1" dirty="0" smtClean="0">
                <a:latin typeface="Times New Roman" pitchFamily="18" charset="0"/>
                <a:cs typeface="Times New Roman" pitchFamily="18" charset="0"/>
              </a:rPr>
              <a:t>parties: </a:t>
            </a:r>
          </a:p>
          <a:p>
            <a:pPr marL="514350" indent="-514350" algn="just">
              <a:buAutoNum type="arabicParenBoth"/>
            </a:pPr>
            <a:r>
              <a:rPr lang="fr-FR" sz="2800" b="1" dirty="0" smtClean="0">
                <a:latin typeface="Times New Roman" pitchFamily="18" charset="0"/>
                <a:cs typeface="Times New Roman" pitchFamily="18" charset="0"/>
              </a:rPr>
              <a:t>partie opérative, qui est mécanisée. </a:t>
            </a:r>
          </a:p>
          <a:p>
            <a:pPr marL="514350" indent="-514350" algn="just"/>
            <a:r>
              <a:rPr lang="fr-FR" sz="2800" b="1" dirty="0" smtClean="0">
                <a:latin typeface="Times New Roman" pitchFamily="18" charset="0"/>
                <a:cs typeface="Times New Roman" pitchFamily="18" charset="0"/>
              </a:rPr>
              <a:t>(2) partie commande qui est assurée par un automate</a:t>
            </a:r>
            <a:r>
              <a:rPr lang="fr-FR" sz="2800" dirty="0" smtClean="0">
                <a:latin typeface="Times New Roman" pitchFamily="18" charset="0"/>
                <a:cs typeface="Times New Roman" pitchFamily="18" charset="0"/>
              </a:rPr>
              <a:t>. </a:t>
            </a:r>
          </a:p>
          <a:p>
            <a:r>
              <a:rPr lang="fr-FR" sz="2800" dirty="0" smtClean="0"/>
              <a:t> </a:t>
            </a:r>
          </a:p>
          <a:p>
            <a:endParaRPr lang="fr-FR" sz="2800" dirty="0" smtClean="0"/>
          </a:p>
          <a:p>
            <a:pPr algn="ctr"/>
            <a:r>
              <a:rPr lang="fr-FR" sz="2800" dirty="0" smtClean="0"/>
              <a:t>ordres </a:t>
            </a:r>
          </a:p>
          <a:p>
            <a:pPr algn="just">
              <a:buFont typeface="Wingdings" pitchFamily="2" charset="2"/>
              <a:buChar char="q"/>
            </a:pPr>
            <a:endParaRPr lang="fr-FR" sz="2800" dirty="0" smtClean="0"/>
          </a:p>
          <a:p>
            <a:pPr algn="just"/>
            <a:endParaRPr lang="fr-FR" sz="2800" dirty="0" smtClean="0"/>
          </a:p>
          <a:p>
            <a:pPr algn="just"/>
            <a:r>
              <a:rPr lang="fr-FR" sz="2800" dirty="0" smtClean="0"/>
              <a:t>                                comptes rendue</a:t>
            </a:r>
          </a:p>
          <a:p>
            <a:pPr algn="just"/>
            <a:endParaRPr lang="fr-FR" sz="2800" dirty="0" smtClean="0"/>
          </a:p>
          <a:p>
            <a:pPr algn="just"/>
            <a:r>
              <a:rPr lang="fr-FR" sz="2800" b="1" dirty="0" smtClean="0">
                <a:latin typeface="Times New Roman" pitchFamily="18" charset="0"/>
                <a:cs typeface="Times New Roman" pitchFamily="18" charset="0"/>
              </a:rPr>
              <a:t>    </a:t>
            </a:r>
          </a:p>
          <a:p>
            <a:pPr algn="just"/>
            <a:r>
              <a:rPr lang="fr-FR" sz="2800" b="1" dirty="0" smtClean="0">
                <a:latin typeface="Times New Roman" pitchFamily="18" charset="0"/>
                <a:cs typeface="Times New Roman" pitchFamily="18" charset="0"/>
              </a:rPr>
              <a:t>       </a:t>
            </a:r>
            <a:r>
              <a:rPr lang="fr-FR" sz="2400" b="1" dirty="0" smtClean="0">
                <a:solidFill>
                  <a:srgbClr val="C00000"/>
                </a:solidFill>
                <a:latin typeface="Times New Roman" pitchFamily="18" charset="0"/>
                <a:cs typeface="Times New Roman" pitchFamily="18" charset="0"/>
              </a:rPr>
              <a:t>Automate                                        A</a:t>
            </a:r>
            <a:r>
              <a:rPr lang="fr-FR" sz="2400" b="1" dirty="0" smtClean="0">
                <a:solidFill>
                  <a:srgbClr val="C00000"/>
                </a:solidFill>
              </a:rPr>
              <a:t>ctionneurs +capteurs</a:t>
            </a:r>
            <a:endParaRPr lang="fr-FR" sz="2800" b="1" dirty="0" smtClean="0">
              <a:solidFill>
                <a:srgbClr val="C00000"/>
              </a:solidFill>
            </a:endParaRPr>
          </a:p>
          <a:p>
            <a:pPr algn="just">
              <a:buFont typeface="Wingdings" pitchFamily="2" charset="2"/>
              <a:buChar char="q"/>
            </a:pPr>
            <a:endParaRPr lang="fr-FR" sz="2800" dirty="0" smtClean="0">
              <a:latin typeface="Times New Roman" pitchFamily="18" charset="0"/>
              <a:cs typeface="Times New Roman" pitchFamily="18" charset="0"/>
            </a:endParaRPr>
          </a:p>
        </p:txBody>
      </p:sp>
      <p:sp>
        <p:nvSpPr>
          <p:cNvPr id="10" name="object 2"/>
          <p:cNvSpPr txBox="1">
            <a:spLocks noGrp="1"/>
          </p:cNvSpPr>
          <p:nvPr>
            <p:ph type="title"/>
          </p:nvPr>
        </p:nvSpPr>
        <p:spPr>
          <a:xfrm>
            <a:off x="30480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
        <p:nvSpPr>
          <p:cNvPr id="11" name="Ellipse 10"/>
          <p:cNvSpPr/>
          <p:nvPr/>
        </p:nvSpPr>
        <p:spPr>
          <a:xfrm>
            <a:off x="457200" y="3581400"/>
            <a:ext cx="2667000" cy="2286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dirty="0" smtClean="0"/>
              <a:t>Partie commande</a:t>
            </a:r>
            <a:endParaRPr lang="fr-FR" sz="2400" dirty="0"/>
          </a:p>
        </p:txBody>
      </p:sp>
      <p:sp>
        <p:nvSpPr>
          <p:cNvPr id="12" name="Ellipse 11"/>
          <p:cNvSpPr/>
          <p:nvPr/>
        </p:nvSpPr>
        <p:spPr>
          <a:xfrm>
            <a:off x="5867400" y="3505200"/>
            <a:ext cx="2895600" cy="2133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800" b="1" dirty="0" smtClean="0">
                <a:solidFill>
                  <a:srgbClr val="C00000"/>
                </a:solidFill>
              </a:rPr>
              <a:t>Partie opérative</a:t>
            </a:r>
            <a:endParaRPr lang="fr-FR" sz="2800" b="1" dirty="0">
              <a:solidFill>
                <a:srgbClr val="C00000"/>
              </a:solidFill>
            </a:endParaRPr>
          </a:p>
        </p:txBody>
      </p:sp>
      <p:cxnSp>
        <p:nvCxnSpPr>
          <p:cNvPr id="13" name="Connecteur droit avec flèche 12"/>
          <p:cNvCxnSpPr/>
          <p:nvPr/>
        </p:nvCxnSpPr>
        <p:spPr>
          <a:xfrm>
            <a:off x="2971800" y="4114800"/>
            <a:ext cx="29718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Connecteur droit avec flèche 13"/>
          <p:cNvCxnSpPr/>
          <p:nvPr/>
        </p:nvCxnSpPr>
        <p:spPr>
          <a:xfrm rot="10800000">
            <a:off x="2971802" y="5334000"/>
            <a:ext cx="3200399" cy="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Connecteur droit avec flèche 15"/>
          <p:cNvCxnSpPr/>
          <p:nvPr/>
        </p:nvCxnSpPr>
        <p:spPr>
          <a:xfrm rot="5400000">
            <a:off x="1714500" y="6134100"/>
            <a:ext cx="228600"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p:nvPr/>
        </p:nvCxnSpPr>
        <p:spPr>
          <a:xfrm rot="5400000">
            <a:off x="7201694" y="6057106"/>
            <a:ext cx="228600" cy="1588"/>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609600" y="990600"/>
            <a:ext cx="4168129" cy="400110"/>
          </a:xfrm>
          <a:prstGeom prst="rect">
            <a:avLst/>
          </a:prstGeom>
        </p:spPr>
        <p:txBody>
          <a:bodyPr wrap="none">
            <a:spAutoFit/>
          </a:bodyPr>
          <a:lstStyle/>
          <a:p>
            <a:r>
              <a:rPr lang="fr-FR" sz="2000" b="1" u="sng" dirty="0" smtClean="0">
                <a:solidFill>
                  <a:srgbClr val="00B050"/>
                </a:solidFill>
                <a:effectLst>
                  <a:outerShdw blurRad="38100" dist="38100" dir="2700000" algn="tl">
                    <a:srgbClr val="000000">
                      <a:alpha val="43137"/>
                    </a:srgbClr>
                  </a:outerShdw>
                </a:effectLst>
                <a:latin typeface="Times New Roman" pitchFamily="18" charset="0"/>
                <a:cs typeface="Times New Roman" pitchFamily="18" charset="0"/>
              </a:rPr>
              <a:t>Formation d’un système automatisé </a:t>
            </a:r>
            <a:endParaRPr lang="fr-FR" sz="2000" b="1" u="sng" dirty="0">
              <a:solidFill>
                <a:srgbClr val="00B05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316038" y="16002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lnSpc>
                <a:spcPct val="200000"/>
              </a:lnSpc>
              <a:buFont typeface="Wingdings" pitchFamily="2" charset="2"/>
              <a:buChar char="q"/>
            </a:pPr>
            <a:r>
              <a:rPr lang="fr-FR" sz="2800" dirty="0" smtClean="0"/>
              <a:t>La partie opérative reçoit les ordres de la partie commande et elle lui adresse des comptes rendus.                            </a:t>
            </a:r>
          </a:p>
          <a:p>
            <a:pPr algn="just">
              <a:buFont typeface="Wingdings" pitchFamily="2" charset="2"/>
              <a:buChar char="q"/>
            </a:pPr>
            <a:endParaRPr lang="fr-FR" sz="2800" dirty="0" smtClean="0"/>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76200" y="1489770"/>
            <a:ext cx="8839200" cy="5368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buFont typeface="Wingdings" pitchFamily="2" charset="2"/>
              <a:buChar char="q"/>
            </a:pPr>
            <a:r>
              <a:rPr lang="fr-FR" sz="2800" dirty="0" smtClean="0"/>
              <a:t> La partie opérative est formée </a:t>
            </a:r>
            <a:r>
              <a:rPr lang="fr-FR" sz="2800" b="1" dirty="0" smtClean="0"/>
              <a:t>d’actionneurs </a:t>
            </a:r>
            <a:r>
              <a:rPr lang="fr-FR" sz="2800" dirty="0" smtClean="0"/>
              <a:t>et de </a:t>
            </a:r>
            <a:r>
              <a:rPr lang="fr-FR" sz="2800" b="1" dirty="0" smtClean="0"/>
              <a:t>capteurs.	</a:t>
            </a:r>
          </a:p>
          <a:p>
            <a:pPr marL="361950" indent="361950" algn="just">
              <a:buFont typeface="Wingdings" pitchFamily="2" charset="2"/>
              <a:buChar char="§"/>
            </a:pPr>
            <a:r>
              <a:rPr lang="fr-FR" sz="2800" b="1" dirty="0" smtClean="0"/>
              <a:t>Actionneur </a:t>
            </a:r>
            <a:r>
              <a:rPr lang="fr-FR" sz="2800" dirty="0" smtClean="0"/>
              <a:t>: Ils exécutent les ordres reçus et agissent sur le système ou sur son environnement. Les actionneurs </a:t>
            </a:r>
            <a:r>
              <a:rPr lang="fr-FR" sz="2800" b="1" dirty="0" smtClean="0">
                <a:solidFill>
                  <a:srgbClr val="C00000"/>
                </a:solidFill>
              </a:rPr>
              <a:t>transforment l’énergie reçue en énergie utile.</a:t>
            </a:r>
          </a:p>
          <a:p>
            <a:pPr marL="361950" indent="361950" algn="just">
              <a:buFont typeface="Wingdings" pitchFamily="2" charset="2"/>
              <a:buChar char="§"/>
            </a:pPr>
            <a:r>
              <a:rPr lang="fr-FR" sz="2800" b="1" dirty="0" smtClean="0"/>
              <a:t>Capteurs </a:t>
            </a:r>
            <a:r>
              <a:rPr lang="fr-FR" sz="2800" dirty="0" smtClean="0"/>
              <a:t>: ils détectent un phénomène physique dans son environnement (déplacement, présence, chaleur, lumière, etc.). Ils rendent compte de l’état du système. Les capteurs transforment la variation des grandeurs physiques liées au fonctionnement de l’automatisme en signaux électriques mesurable. </a:t>
            </a: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grpSp>
        <p:nvGrpSpPr>
          <p:cNvPr id="12" name="object 5"/>
          <p:cNvGrpSpPr/>
          <p:nvPr/>
        </p:nvGrpSpPr>
        <p:grpSpPr>
          <a:xfrm>
            <a:off x="381000" y="956371"/>
            <a:ext cx="3307848" cy="697521"/>
            <a:chOff x="702563" y="1511808"/>
            <a:chExt cx="2814803" cy="565403"/>
          </a:xfrm>
        </p:grpSpPr>
        <p:sp>
          <p:nvSpPr>
            <p:cNvPr id="13" name="object 7"/>
            <p:cNvSpPr/>
            <p:nvPr/>
          </p:nvSpPr>
          <p:spPr>
            <a:xfrm>
              <a:off x="702563" y="1511808"/>
              <a:ext cx="1659636" cy="565403"/>
            </a:xfrm>
            <a:prstGeom prst="rect">
              <a:avLst/>
            </a:prstGeom>
            <a:blipFill>
              <a:blip r:embed="rId2" cstate="print"/>
              <a:stretch>
                <a:fillRect/>
              </a:stretch>
            </a:blipFill>
          </p:spPr>
          <p:txBody>
            <a:bodyPr wrap="square" lIns="0" tIns="0" rIns="0" bIns="0" rtlCol="0"/>
            <a:lstStyle/>
            <a:p>
              <a:endParaRPr/>
            </a:p>
          </p:txBody>
        </p:sp>
        <p:sp>
          <p:nvSpPr>
            <p:cNvPr id="14" name="object 8"/>
            <p:cNvSpPr/>
            <p:nvPr/>
          </p:nvSpPr>
          <p:spPr>
            <a:xfrm>
              <a:off x="781024" y="1556753"/>
              <a:ext cx="2736342" cy="369328"/>
            </a:xfrm>
            <a:prstGeom prst="rect">
              <a:avLst/>
            </a:prstGeom>
            <a:blipFill>
              <a:blip r:embed="rId3" cstate="print"/>
              <a:stretch>
                <a:fillRect/>
              </a:stretch>
            </a:blipFill>
          </p:spPr>
          <p:txBody>
            <a:bodyPr wrap="square" lIns="0" tIns="0" rIns="0" bIns="0" rtlCol="0"/>
            <a:lstStyle/>
            <a:p>
              <a:endParaRPr/>
            </a:p>
          </p:txBody>
        </p:sp>
      </p:grpSp>
      <p:sp>
        <p:nvSpPr>
          <p:cNvPr id="15" name="object 9"/>
          <p:cNvSpPr txBox="1"/>
          <p:nvPr/>
        </p:nvSpPr>
        <p:spPr>
          <a:xfrm>
            <a:off x="457200" y="990600"/>
            <a:ext cx="3200400" cy="470000"/>
          </a:xfrm>
          <a:prstGeom prst="rect">
            <a:avLst/>
          </a:prstGeom>
          <a:ln w="9525">
            <a:solidFill>
              <a:srgbClr val="497DBA"/>
            </a:solidFill>
          </a:ln>
        </p:spPr>
        <p:txBody>
          <a:bodyPr vert="horz" wrap="square" lIns="0" tIns="38735" rIns="0" bIns="0" rtlCol="0">
            <a:spAutoFit/>
          </a:bodyPr>
          <a:lstStyle/>
          <a:p>
            <a:r>
              <a:rPr lang="fr-FR" sz="2800" b="1" dirty="0" smtClean="0">
                <a:latin typeface="Times New Roman"/>
                <a:cs typeface="Times New Roman"/>
              </a:rPr>
              <a:t>2. P</a:t>
            </a:r>
            <a:r>
              <a:rPr lang="fr-FR" sz="2800" b="1" dirty="0" smtClean="0"/>
              <a:t>artie opérative</a:t>
            </a:r>
            <a:endParaRPr sz="2800" b="1">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16764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buFont typeface="Wingdings" pitchFamily="2" charset="2"/>
              <a:buChar char="q"/>
            </a:pPr>
            <a:r>
              <a:rPr lang="fr-FR" sz="2800" dirty="0" smtClean="0"/>
              <a:t> Dans la structure fonctionnelle d'un système automatique, les pré-actionneurs et les actionneurs </a:t>
            </a:r>
            <a:r>
              <a:rPr lang="fr-FR" sz="2800" b="1" dirty="0" smtClean="0"/>
              <a:t>se situent dans la partie opérative </a:t>
            </a:r>
            <a:r>
              <a:rPr lang="fr-FR" sz="2800" dirty="0" smtClean="0"/>
              <a:t>(la chaîne d’énergie). </a:t>
            </a:r>
          </a:p>
          <a:p>
            <a:pPr algn="just">
              <a:buFont typeface="Wingdings" pitchFamily="2" charset="2"/>
              <a:buChar char="q"/>
            </a:pPr>
            <a:endParaRPr lang="fr-FR" sz="2800" dirty="0" smtClean="0"/>
          </a:p>
          <a:p>
            <a:pPr algn="just">
              <a:buFont typeface="Wingdings" pitchFamily="2" charset="2"/>
              <a:buChar char="q"/>
            </a:pPr>
            <a:r>
              <a:rPr lang="fr-FR" sz="2800" dirty="0" smtClean="0"/>
              <a:t> Un pré-actionneur permet de </a:t>
            </a:r>
            <a:r>
              <a:rPr lang="fr-FR" sz="2800" b="1" dirty="0" smtClean="0"/>
              <a:t>distribuer</a:t>
            </a:r>
            <a:r>
              <a:rPr lang="fr-FR" sz="2800" dirty="0" smtClean="0"/>
              <a:t>, sur ordre de la partie commande, </a:t>
            </a:r>
            <a:r>
              <a:rPr lang="fr-FR" sz="2800" b="1" dirty="0" smtClean="0"/>
              <a:t>de l’énergie à un actionneur</a:t>
            </a:r>
            <a:r>
              <a:rPr lang="fr-FR" sz="2800" dirty="0" smtClean="0"/>
              <a:t>, ce dernier </a:t>
            </a:r>
            <a:r>
              <a:rPr lang="fr-FR" sz="2800" b="1" dirty="0" smtClean="0"/>
              <a:t>convertissant l’énergie reçue en énergie utile</a:t>
            </a:r>
            <a:r>
              <a:rPr lang="fr-FR" sz="2800" dirty="0" smtClean="0"/>
              <a:t>. </a:t>
            </a:r>
          </a:p>
        </p:txBody>
      </p:sp>
      <p:grpSp>
        <p:nvGrpSpPr>
          <p:cNvPr id="5" name="object 5"/>
          <p:cNvGrpSpPr/>
          <p:nvPr/>
        </p:nvGrpSpPr>
        <p:grpSpPr>
          <a:xfrm>
            <a:off x="-152400" y="956370"/>
            <a:ext cx="5181600" cy="697992"/>
            <a:chOff x="702563" y="1511808"/>
            <a:chExt cx="2853055" cy="565785"/>
          </a:xfrm>
        </p:grpSpPr>
        <p:sp>
          <p:nvSpPr>
            <p:cNvPr id="6" name="object 6"/>
            <p:cNvSpPr/>
            <p:nvPr/>
          </p:nvSpPr>
          <p:spPr>
            <a:xfrm>
              <a:off x="742192" y="1539270"/>
              <a:ext cx="2813294" cy="4449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2563" y="1511808"/>
              <a:ext cx="1659636" cy="5654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1024" y="1556753"/>
              <a:ext cx="2736342" cy="369328"/>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0" y="1039355"/>
            <a:ext cx="4953000" cy="408445"/>
          </a:xfrm>
          <a:prstGeom prst="rect">
            <a:avLst/>
          </a:prstGeom>
          <a:ln w="9525">
            <a:solidFill>
              <a:srgbClr val="497DBA"/>
            </a:solidFill>
          </a:ln>
        </p:spPr>
        <p:txBody>
          <a:bodyPr vert="horz" wrap="square" lIns="0" tIns="38735" rIns="0" bIns="0" rtlCol="0">
            <a:spAutoFit/>
          </a:bodyPr>
          <a:lstStyle/>
          <a:p>
            <a:r>
              <a:rPr lang="fr-FR" sz="2400" b="1" dirty="0" smtClean="0">
                <a:latin typeface="Times New Roman"/>
                <a:cs typeface="Times New Roman"/>
              </a:rPr>
              <a:t>2.1 </a:t>
            </a:r>
            <a:r>
              <a:rPr lang="fr-FR" sz="2400" b="1" dirty="0" smtClean="0"/>
              <a:t>Pré-actionneurs et actionneurs</a:t>
            </a:r>
            <a:endParaRPr sz="2400" b="1">
              <a:latin typeface="Times New Roman"/>
              <a:cs typeface="Times New Roman"/>
            </a:endParaRP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167640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algn="just"/>
            <a:r>
              <a:rPr lang="fr-FR" sz="2600" dirty="0" smtClean="0"/>
              <a:t>Les pré-actionneurs électriques sont généralement :</a:t>
            </a:r>
          </a:p>
          <a:p>
            <a:pPr lvl="1" algn="just">
              <a:buFont typeface="Wingdings" pitchFamily="2" charset="2"/>
              <a:buChar char="§"/>
            </a:pPr>
            <a:r>
              <a:rPr lang="fr-FR" sz="2600" b="1" dirty="0" smtClean="0">
                <a:solidFill>
                  <a:srgbClr val="7030A0"/>
                </a:solidFill>
              </a:rPr>
              <a:t>Les relais; </a:t>
            </a:r>
          </a:p>
          <a:p>
            <a:pPr lvl="1" algn="just">
              <a:buFont typeface="Wingdings" pitchFamily="2" charset="2"/>
              <a:buChar char="§"/>
            </a:pPr>
            <a:r>
              <a:rPr lang="fr-FR" sz="2600" b="1" dirty="0" smtClean="0">
                <a:solidFill>
                  <a:srgbClr val="7030A0"/>
                </a:solidFill>
              </a:rPr>
              <a:t>Les contacteurs;</a:t>
            </a:r>
          </a:p>
          <a:p>
            <a:pPr lvl="1" algn="just">
              <a:buFont typeface="Wingdings" pitchFamily="2" charset="2"/>
              <a:buChar char="§"/>
            </a:pPr>
            <a:r>
              <a:rPr lang="fr-FR" sz="2600" b="1" dirty="0" smtClean="0">
                <a:solidFill>
                  <a:srgbClr val="7030A0"/>
                </a:solidFill>
              </a:rPr>
              <a:t>Les sectionneurs;</a:t>
            </a:r>
          </a:p>
          <a:p>
            <a:pPr lvl="1" algn="just">
              <a:buFont typeface="Wingdings" pitchFamily="2" charset="2"/>
              <a:buChar char="§"/>
            </a:pPr>
            <a:r>
              <a:rPr lang="fr-FR" sz="2600" b="1" dirty="0" smtClean="0">
                <a:solidFill>
                  <a:srgbClr val="7030A0"/>
                </a:solidFill>
              </a:rPr>
              <a:t>Les relais thermiques;</a:t>
            </a:r>
          </a:p>
          <a:p>
            <a:pPr lvl="1" algn="just">
              <a:buFont typeface="Wingdings" pitchFamily="2" charset="2"/>
              <a:buChar char="§"/>
            </a:pPr>
            <a:endParaRPr lang="fr-FR" sz="800" dirty="0" smtClean="0"/>
          </a:p>
          <a:p>
            <a:pPr algn="just"/>
            <a:r>
              <a:rPr lang="fr-FR" sz="2600" b="1" u="sng" dirty="0" smtClean="0"/>
              <a:t>a.1 Le relais</a:t>
            </a:r>
          </a:p>
          <a:p>
            <a:pPr algn="just"/>
            <a:r>
              <a:rPr lang="fr-FR" sz="2600" dirty="0" smtClean="0"/>
              <a:t>C’est composant électrique réalisant </a:t>
            </a:r>
            <a:r>
              <a:rPr lang="fr-FR" sz="2600" b="1" dirty="0" smtClean="0"/>
              <a:t>la fonction d’interfaçage </a:t>
            </a:r>
            <a:r>
              <a:rPr lang="fr-FR" sz="2600" dirty="0" smtClean="0"/>
              <a:t>entre un circuit de commande, généralement bas niveau, et un circuit de puissance alternatif ou continu (Isolation galvanique). </a:t>
            </a:r>
          </a:p>
          <a:p>
            <a:pPr algn="just"/>
            <a:r>
              <a:rPr lang="fr-FR" sz="2600" dirty="0" smtClean="0"/>
              <a:t>On distingue 02 types de relais : le </a:t>
            </a:r>
            <a:r>
              <a:rPr lang="fr-FR" sz="2600" b="1" dirty="0" smtClean="0"/>
              <a:t>relais électromagnétique </a:t>
            </a:r>
            <a:r>
              <a:rPr lang="fr-FR" sz="2600" dirty="0" smtClean="0"/>
              <a:t>et le </a:t>
            </a:r>
            <a:r>
              <a:rPr lang="fr-FR" sz="2600" b="1" dirty="0" smtClean="0"/>
              <a:t>relais statique</a:t>
            </a:r>
            <a:r>
              <a:rPr lang="fr-FR" sz="2600" dirty="0" smtClean="0"/>
              <a:t>. </a:t>
            </a:r>
          </a:p>
        </p:txBody>
      </p:sp>
      <p:grpSp>
        <p:nvGrpSpPr>
          <p:cNvPr id="5" name="object 5"/>
          <p:cNvGrpSpPr/>
          <p:nvPr/>
        </p:nvGrpSpPr>
        <p:grpSpPr>
          <a:xfrm>
            <a:off x="-152400" y="956370"/>
            <a:ext cx="6858000" cy="697992"/>
            <a:chOff x="702563" y="1511808"/>
            <a:chExt cx="2853055" cy="565785"/>
          </a:xfrm>
        </p:grpSpPr>
        <p:sp>
          <p:nvSpPr>
            <p:cNvPr id="6" name="object 6"/>
            <p:cNvSpPr/>
            <p:nvPr/>
          </p:nvSpPr>
          <p:spPr>
            <a:xfrm>
              <a:off x="742192" y="1539270"/>
              <a:ext cx="2813294" cy="444947"/>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702563" y="1511808"/>
              <a:ext cx="1659636" cy="5654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81024" y="1556753"/>
              <a:ext cx="2736342" cy="369328"/>
            </a:xfrm>
            <a:prstGeom prst="rect">
              <a:avLst/>
            </a:prstGeom>
            <a:blipFill>
              <a:blip r:embed="rId4" cstate="print"/>
              <a:stretch>
                <a:fillRect/>
              </a:stretch>
            </a:blipFill>
          </p:spPr>
          <p:txBody>
            <a:bodyPr wrap="square" lIns="0" tIns="0" rIns="0" bIns="0" rtlCol="0"/>
            <a:lstStyle/>
            <a:p>
              <a:endParaRPr/>
            </a:p>
          </p:txBody>
        </p:sp>
      </p:grpSp>
      <p:sp>
        <p:nvSpPr>
          <p:cNvPr id="9" name="object 9"/>
          <p:cNvSpPr txBox="1"/>
          <p:nvPr/>
        </p:nvSpPr>
        <p:spPr>
          <a:xfrm>
            <a:off x="76200" y="1039355"/>
            <a:ext cx="6553200" cy="408445"/>
          </a:xfrm>
          <a:prstGeom prst="rect">
            <a:avLst/>
          </a:prstGeom>
          <a:ln w="9525">
            <a:solidFill>
              <a:srgbClr val="497DBA"/>
            </a:solidFill>
          </a:ln>
        </p:spPr>
        <p:txBody>
          <a:bodyPr vert="horz" wrap="square" lIns="0" tIns="38735" rIns="0" bIns="0" rtlCol="0">
            <a:spAutoFit/>
          </a:bodyPr>
          <a:lstStyle/>
          <a:p>
            <a:r>
              <a:rPr lang="fr-FR" sz="2400" b="1" dirty="0" smtClean="0">
                <a:latin typeface="Times New Roman"/>
                <a:cs typeface="Times New Roman"/>
              </a:rPr>
              <a:t>a. </a:t>
            </a:r>
            <a:r>
              <a:rPr lang="fr-FR" sz="2400" b="1" dirty="0" smtClean="0"/>
              <a:t>Pré-actionneurs et actionneurs électriques  </a:t>
            </a:r>
            <a:endParaRPr sz="2400" b="1">
              <a:latin typeface="Times New Roman"/>
              <a:cs typeface="Times New Roman"/>
            </a:endParaRP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p:nvPr/>
        </p:nvSpPr>
        <p:spPr>
          <a:xfrm>
            <a:off x="239838" y="956370"/>
            <a:ext cx="8675562" cy="4987230"/>
          </a:xfrm>
          <a:custGeom>
            <a:avLst/>
            <a:gdLst/>
            <a:ahLst/>
            <a:cxnLst/>
            <a:rect l="l" t="t" r="r" b="b"/>
            <a:pathLst>
              <a:path w="7777480" h="864235">
                <a:moveTo>
                  <a:pt x="0" y="144017"/>
                </a:moveTo>
                <a:lnTo>
                  <a:pt x="7342" y="98511"/>
                </a:lnTo>
                <a:lnTo>
                  <a:pt x="27786" y="58978"/>
                </a:lnTo>
                <a:lnTo>
                  <a:pt x="58962" y="27797"/>
                </a:lnTo>
                <a:lnTo>
                  <a:pt x="98496" y="7345"/>
                </a:lnTo>
                <a:lnTo>
                  <a:pt x="144018" y="0"/>
                </a:lnTo>
                <a:lnTo>
                  <a:pt x="7632890" y="0"/>
                </a:lnTo>
                <a:lnTo>
                  <a:pt x="7678397" y="7345"/>
                </a:lnTo>
                <a:lnTo>
                  <a:pt x="7717929" y="27797"/>
                </a:lnTo>
                <a:lnTo>
                  <a:pt x="7749110" y="58978"/>
                </a:lnTo>
                <a:lnTo>
                  <a:pt x="7769562" y="98511"/>
                </a:lnTo>
                <a:lnTo>
                  <a:pt x="7776908" y="144017"/>
                </a:lnTo>
                <a:lnTo>
                  <a:pt x="7776908" y="720089"/>
                </a:lnTo>
                <a:lnTo>
                  <a:pt x="7769562" y="765596"/>
                </a:lnTo>
                <a:lnTo>
                  <a:pt x="7749110" y="805129"/>
                </a:lnTo>
                <a:lnTo>
                  <a:pt x="7717929" y="836310"/>
                </a:lnTo>
                <a:lnTo>
                  <a:pt x="7678397" y="856762"/>
                </a:lnTo>
                <a:lnTo>
                  <a:pt x="7632890" y="864107"/>
                </a:lnTo>
                <a:lnTo>
                  <a:pt x="144018" y="864107"/>
                </a:lnTo>
                <a:lnTo>
                  <a:pt x="98496" y="856762"/>
                </a:lnTo>
                <a:lnTo>
                  <a:pt x="58962" y="836310"/>
                </a:lnTo>
                <a:lnTo>
                  <a:pt x="27786" y="805129"/>
                </a:lnTo>
                <a:lnTo>
                  <a:pt x="7342" y="765596"/>
                </a:lnTo>
                <a:lnTo>
                  <a:pt x="0" y="720089"/>
                </a:lnTo>
                <a:lnTo>
                  <a:pt x="0" y="144017"/>
                </a:lnTo>
                <a:close/>
              </a:path>
            </a:pathLst>
          </a:custGeom>
          <a:ln w="25400">
            <a:solidFill>
              <a:schemeClr val="bg1"/>
            </a:solidFill>
          </a:ln>
        </p:spPr>
        <p:txBody>
          <a:bodyPr wrap="square" lIns="0" tIns="0" rIns="0" bIns="0" rtlCol="0"/>
          <a:lstStyle/>
          <a:p>
            <a:pPr lvl="1" algn="just">
              <a:buFont typeface="Wingdings" pitchFamily="2" charset="2"/>
              <a:buChar char="§"/>
            </a:pPr>
            <a:endParaRPr lang="fr-FR" sz="800" dirty="0" smtClean="0"/>
          </a:p>
          <a:p>
            <a:pPr algn="just">
              <a:buFont typeface="Arial" pitchFamily="34" charset="0"/>
              <a:buChar char="•"/>
            </a:pPr>
            <a:r>
              <a:rPr lang="fr-FR" sz="2600" b="1" u="sng" dirty="0" smtClean="0"/>
              <a:t>Relais électromécanique </a:t>
            </a:r>
          </a:p>
          <a:p>
            <a:pPr algn="just"/>
            <a:r>
              <a:rPr lang="fr-FR" sz="2600" dirty="0" smtClean="0"/>
              <a:t>Le relais électromagnétique est réservé pour les faibles puissances. C’est l’équivalent d’un </a:t>
            </a:r>
            <a:r>
              <a:rPr lang="fr-FR" sz="2600" b="1" dirty="0" smtClean="0">
                <a:solidFill>
                  <a:srgbClr val="7030A0"/>
                </a:solidFill>
              </a:rPr>
              <a:t>interrupteur mécanique dont la manœuvre </a:t>
            </a:r>
            <a:r>
              <a:rPr lang="fr-FR" sz="2600" dirty="0" smtClean="0"/>
              <a:t>serait effectuée </a:t>
            </a:r>
            <a:r>
              <a:rPr lang="fr-FR" sz="2600" b="1" dirty="0" smtClean="0">
                <a:solidFill>
                  <a:srgbClr val="7030A0"/>
                </a:solidFill>
              </a:rPr>
              <a:t>en faisant circuler un courant dans la bobine d’excitation </a:t>
            </a:r>
            <a:r>
              <a:rPr lang="fr-FR" sz="2600" dirty="0" smtClean="0"/>
              <a:t>du relais.</a:t>
            </a:r>
          </a:p>
        </p:txBody>
      </p:sp>
      <p:sp>
        <p:nvSpPr>
          <p:cNvPr id="10" name="object 2"/>
          <p:cNvSpPr txBox="1">
            <a:spLocks noGrp="1"/>
          </p:cNvSpPr>
          <p:nvPr>
            <p:ph type="title"/>
          </p:nvPr>
        </p:nvSpPr>
        <p:spPr>
          <a:xfrm>
            <a:off x="2895600" y="152400"/>
            <a:ext cx="3810000" cy="752129"/>
          </a:xfrm>
          <a:prstGeom prst="rect">
            <a:avLst/>
          </a:prstGeom>
        </p:spPr>
        <p:txBody>
          <a:bodyPr vert="horz" wrap="square" lIns="0" tIns="13335" rIns="0" bIns="0" rtlCol="0">
            <a:spAutoFit/>
          </a:bodyPr>
          <a:lstStyle/>
          <a:p>
            <a:pPr marL="12700">
              <a:lnSpc>
                <a:spcPct val="100000"/>
              </a:lnSpc>
              <a:spcBef>
                <a:spcPts val="105"/>
              </a:spcBef>
            </a:pPr>
            <a:r>
              <a:rPr lang="fr-FR" sz="4800" spc="-10" dirty="0" smtClean="0"/>
              <a:t>Automatique</a:t>
            </a:r>
            <a:endParaRPr sz="4800" spc="-10" dirty="0"/>
          </a:p>
        </p:txBody>
      </p:sp>
      <p:pic>
        <p:nvPicPr>
          <p:cNvPr id="1026" name="Picture 2"/>
          <p:cNvPicPr>
            <a:picLocks noChangeAspect="1" noChangeArrowheads="1"/>
          </p:cNvPicPr>
          <p:nvPr/>
        </p:nvPicPr>
        <p:blipFill>
          <a:blip r:embed="rId2"/>
          <a:srcRect/>
          <a:stretch>
            <a:fillRect/>
          </a:stretch>
        </p:blipFill>
        <p:spPr bwMode="auto">
          <a:xfrm>
            <a:off x="228600" y="3276600"/>
            <a:ext cx="1828800" cy="210484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124200" y="3200400"/>
            <a:ext cx="5557837" cy="33422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952</TotalTime>
  <Words>710</Words>
  <Application>Microsoft Office PowerPoint</Application>
  <PresentationFormat>Affichage à l'écran (4:3)</PresentationFormat>
  <Paragraphs>123</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Débit</vt:lpstr>
      <vt:lpstr>Diapositive 1</vt:lpstr>
      <vt:lpstr>Automatique  </vt:lpstr>
      <vt:lpstr>Automatique</vt:lpstr>
      <vt:lpstr>Automatique</vt:lpstr>
      <vt:lpstr>Automatique</vt:lpstr>
      <vt:lpstr>Automatique</vt:lpstr>
      <vt:lpstr>Automatique</vt:lpstr>
      <vt:lpstr>Automatique</vt:lpstr>
      <vt:lpstr>Automatique</vt:lpstr>
      <vt:lpstr>Automatique</vt:lpstr>
      <vt:lpstr>Automatique</vt:lpstr>
      <vt:lpstr>Automatique</vt:lpstr>
      <vt:lpstr>Automatique</vt:lpstr>
      <vt:lpstr>Automatique</vt:lpstr>
      <vt:lpstr>Automatique</vt:lpstr>
      <vt:lpstr>Automatique</vt:lpstr>
      <vt:lpstr>Automatique</vt:lpstr>
      <vt:lpstr>Automatique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Etat de l’art du génie électrique</dc:title>
  <dc:creator>DH</dc:creator>
  <cp:lastModifiedBy>User</cp:lastModifiedBy>
  <cp:revision>230</cp:revision>
  <dcterms:created xsi:type="dcterms:W3CDTF">2021-10-26T08:18:33Z</dcterms:created>
  <dcterms:modified xsi:type="dcterms:W3CDTF">2024-11-09T19:38:30Z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2021-01-28T00:00:00Z</vt:filetime>
  </property>
  <property fmtid="{D5CDD505-2E9C-101B-9397-08002B2CF9AE}" pid="3" name="Creator">
    <vt:lpwstr>Microsoft® PowerPoint® 2010</vt:lpwstr>
  </property>
  <property fmtid="{D5CDD505-2E9C-101B-9397-08002B2CF9AE}" pid="4" name="LastSaved">
    <vt:filetime>2021-10-26T00:00:00Z</vt:filetime>
  </property>
</Properties>
</file>