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1" r:id="rId15"/>
    <p:sldId id="270"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59"/>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2/24/19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2/24/19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2/24/19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nasa.gov/Space-Science/Meteorite-Landings/gh4g-9sf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105B-EE6A-BA46-AB94-A21BAFDD8EEF}"/>
              </a:ext>
            </a:extLst>
          </p:cNvPr>
          <p:cNvSpPr>
            <a:spLocks noGrp="1"/>
          </p:cNvSpPr>
          <p:nvPr>
            <p:ph type="ctrTitle"/>
          </p:nvPr>
        </p:nvSpPr>
        <p:spPr>
          <a:xfrm>
            <a:off x="1263812" y="597504"/>
            <a:ext cx="8825658" cy="2677648"/>
          </a:xfrm>
        </p:spPr>
        <p:txBody>
          <a:bodyPr/>
          <a:lstStyle/>
          <a:p>
            <a:r>
              <a:rPr lang="en-US" dirty="0"/>
              <a:t>Meteorite Landings </a:t>
            </a:r>
          </a:p>
        </p:txBody>
      </p:sp>
      <p:sp>
        <p:nvSpPr>
          <p:cNvPr id="3" name="Subtitle 2">
            <a:extLst>
              <a:ext uri="{FF2B5EF4-FFF2-40B4-BE49-F238E27FC236}">
                <a16:creationId xmlns:a16="http://schemas.microsoft.com/office/drawing/2014/main" id="{8C8363C3-B75E-AD4E-B5E0-3207C8CAFB68}"/>
              </a:ext>
            </a:extLst>
          </p:cNvPr>
          <p:cNvSpPr>
            <a:spLocks noGrp="1"/>
          </p:cNvSpPr>
          <p:nvPr>
            <p:ph type="subTitle" idx="1"/>
          </p:nvPr>
        </p:nvSpPr>
        <p:spPr/>
        <p:txBody>
          <a:bodyPr/>
          <a:lstStyle/>
          <a:p>
            <a:r>
              <a:rPr lang="en-US" dirty="0"/>
              <a:t>Machine learning in space exploration</a:t>
            </a:r>
          </a:p>
          <a:p>
            <a:endParaRPr lang="en-US" dirty="0"/>
          </a:p>
        </p:txBody>
      </p:sp>
      <p:sp>
        <p:nvSpPr>
          <p:cNvPr id="4" name="TextBox 3">
            <a:extLst>
              <a:ext uri="{FF2B5EF4-FFF2-40B4-BE49-F238E27FC236}">
                <a16:creationId xmlns:a16="http://schemas.microsoft.com/office/drawing/2014/main" id="{9B923A40-A885-5D4A-BDB8-77EF66785CCE}"/>
              </a:ext>
            </a:extLst>
          </p:cNvPr>
          <p:cNvSpPr txBox="1"/>
          <p:nvPr/>
        </p:nvSpPr>
        <p:spPr>
          <a:xfrm>
            <a:off x="1817914" y="207917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58885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5F20-BBCD-F245-BCC5-24991FC06E5A}"/>
              </a:ext>
            </a:extLst>
          </p:cNvPr>
          <p:cNvSpPr>
            <a:spLocks noGrp="1"/>
          </p:cNvSpPr>
          <p:nvPr>
            <p:ph type="title"/>
          </p:nvPr>
        </p:nvSpPr>
        <p:spPr/>
        <p:txBody>
          <a:bodyPr/>
          <a:lstStyle/>
          <a:p>
            <a:r>
              <a:rPr lang="en-US" dirty="0"/>
              <a:t>6.2 Data Visualization</a:t>
            </a:r>
          </a:p>
        </p:txBody>
      </p:sp>
      <p:pic>
        <p:nvPicPr>
          <p:cNvPr id="5" name="Content Placeholder 4">
            <a:extLst>
              <a:ext uri="{FF2B5EF4-FFF2-40B4-BE49-F238E27FC236}">
                <a16:creationId xmlns:a16="http://schemas.microsoft.com/office/drawing/2014/main" id="{535BD359-CA90-6546-9491-BAD265746E8F}"/>
              </a:ext>
            </a:extLst>
          </p:cNvPr>
          <p:cNvPicPr>
            <a:picLocks noGrp="1" noChangeAspect="1"/>
          </p:cNvPicPr>
          <p:nvPr>
            <p:ph idx="1"/>
          </p:nvPr>
        </p:nvPicPr>
        <p:blipFill>
          <a:blip r:embed="rId2"/>
          <a:stretch>
            <a:fillRect/>
          </a:stretch>
        </p:blipFill>
        <p:spPr>
          <a:xfrm>
            <a:off x="2097630" y="2603500"/>
            <a:ext cx="6941053" cy="3416300"/>
          </a:xfrm>
        </p:spPr>
      </p:pic>
      <p:sp>
        <p:nvSpPr>
          <p:cNvPr id="6" name="TextBox 5">
            <a:extLst>
              <a:ext uri="{FF2B5EF4-FFF2-40B4-BE49-F238E27FC236}">
                <a16:creationId xmlns:a16="http://schemas.microsoft.com/office/drawing/2014/main" id="{AA86B4AA-A524-E44F-8C64-C01F7EABE8D8}"/>
              </a:ext>
            </a:extLst>
          </p:cNvPr>
          <p:cNvSpPr txBox="1"/>
          <p:nvPr/>
        </p:nvSpPr>
        <p:spPr>
          <a:xfrm>
            <a:off x="2256311" y="2234168"/>
            <a:ext cx="6460177" cy="369332"/>
          </a:xfrm>
          <a:prstGeom prst="rect">
            <a:avLst/>
          </a:prstGeom>
          <a:noFill/>
        </p:spPr>
        <p:txBody>
          <a:bodyPr wrap="square" rtlCol="0">
            <a:spAutoFit/>
          </a:bodyPr>
          <a:lstStyle/>
          <a:p>
            <a:r>
              <a:rPr lang="en-US" dirty="0"/>
              <a:t>        Geographical distribution of the landings </a:t>
            </a:r>
          </a:p>
        </p:txBody>
      </p:sp>
    </p:spTree>
    <p:extLst>
      <p:ext uri="{BB962C8B-B14F-4D97-AF65-F5344CB8AC3E}">
        <p14:creationId xmlns:p14="http://schemas.microsoft.com/office/powerpoint/2010/main" val="3841022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0FD13-9804-024B-B713-49F581E66B9F}"/>
              </a:ext>
            </a:extLst>
          </p:cNvPr>
          <p:cNvSpPr>
            <a:spLocks noGrp="1"/>
          </p:cNvSpPr>
          <p:nvPr>
            <p:ph type="title"/>
          </p:nvPr>
        </p:nvSpPr>
        <p:spPr/>
        <p:txBody>
          <a:bodyPr/>
          <a:lstStyle/>
          <a:p>
            <a:r>
              <a:rPr lang="en-US" dirty="0"/>
              <a:t>6.2 Data Visualization</a:t>
            </a:r>
          </a:p>
        </p:txBody>
      </p:sp>
      <p:pic>
        <p:nvPicPr>
          <p:cNvPr id="5" name="Content Placeholder 4">
            <a:extLst>
              <a:ext uri="{FF2B5EF4-FFF2-40B4-BE49-F238E27FC236}">
                <a16:creationId xmlns:a16="http://schemas.microsoft.com/office/drawing/2014/main" id="{7F7B2F30-CDE4-C94E-A137-BB4A1FEB7069}"/>
              </a:ext>
            </a:extLst>
          </p:cNvPr>
          <p:cNvPicPr>
            <a:picLocks noGrp="1" noChangeAspect="1"/>
          </p:cNvPicPr>
          <p:nvPr>
            <p:ph idx="1"/>
          </p:nvPr>
        </p:nvPicPr>
        <p:blipFill>
          <a:blip r:embed="rId2"/>
          <a:stretch>
            <a:fillRect/>
          </a:stretch>
        </p:blipFill>
        <p:spPr>
          <a:xfrm>
            <a:off x="2265212" y="2603500"/>
            <a:ext cx="6605889" cy="3416300"/>
          </a:xfrm>
        </p:spPr>
      </p:pic>
      <p:sp>
        <p:nvSpPr>
          <p:cNvPr id="6" name="TextBox 5">
            <a:extLst>
              <a:ext uri="{FF2B5EF4-FFF2-40B4-BE49-F238E27FC236}">
                <a16:creationId xmlns:a16="http://schemas.microsoft.com/office/drawing/2014/main" id="{6DE4A1B4-7449-9F4E-B168-ADC3B1A5B444}"/>
              </a:ext>
            </a:extLst>
          </p:cNvPr>
          <p:cNvSpPr txBox="1"/>
          <p:nvPr/>
        </p:nvSpPr>
        <p:spPr>
          <a:xfrm>
            <a:off x="2861953" y="2410691"/>
            <a:ext cx="5569528" cy="369332"/>
          </a:xfrm>
          <a:prstGeom prst="rect">
            <a:avLst/>
          </a:prstGeom>
          <a:noFill/>
        </p:spPr>
        <p:txBody>
          <a:bodyPr wrap="square" rtlCol="0">
            <a:spAutoFit/>
          </a:bodyPr>
          <a:lstStyle/>
          <a:p>
            <a:r>
              <a:rPr lang="en-US" dirty="0"/>
              <a:t>Landing records sine the 9</a:t>
            </a:r>
            <a:r>
              <a:rPr lang="en-US" baseline="30000" dirty="0"/>
              <a:t>th</a:t>
            </a:r>
            <a:r>
              <a:rPr lang="en-US" dirty="0"/>
              <a:t> century</a:t>
            </a:r>
          </a:p>
        </p:txBody>
      </p:sp>
    </p:spTree>
    <p:extLst>
      <p:ext uri="{BB962C8B-B14F-4D97-AF65-F5344CB8AC3E}">
        <p14:creationId xmlns:p14="http://schemas.microsoft.com/office/powerpoint/2010/main" val="4123949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E796-8AAB-114D-BCBD-CCBB39424B1C}"/>
              </a:ext>
            </a:extLst>
          </p:cNvPr>
          <p:cNvSpPr>
            <a:spLocks noGrp="1"/>
          </p:cNvSpPr>
          <p:nvPr>
            <p:ph type="title"/>
          </p:nvPr>
        </p:nvSpPr>
        <p:spPr/>
        <p:txBody>
          <a:bodyPr/>
          <a:lstStyle/>
          <a:p>
            <a:r>
              <a:rPr lang="en-US" dirty="0"/>
              <a:t>6.3 Machine Learning </a:t>
            </a:r>
          </a:p>
        </p:txBody>
      </p:sp>
      <p:sp>
        <p:nvSpPr>
          <p:cNvPr id="3" name="Content Placeholder 2">
            <a:extLst>
              <a:ext uri="{FF2B5EF4-FFF2-40B4-BE49-F238E27FC236}">
                <a16:creationId xmlns:a16="http://schemas.microsoft.com/office/drawing/2014/main" id="{BBA87E7E-FEA3-4A4D-B603-497E94A1CB36}"/>
              </a:ext>
            </a:extLst>
          </p:cNvPr>
          <p:cNvSpPr>
            <a:spLocks noGrp="1"/>
          </p:cNvSpPr>
          <p:nvPr>
            <p:ph idx="1"/>
          </p:nvPr>
        </p:nvSpPr>
        <p:spPr/>
        <p:txBody>
          <a:bodyPr/>
          <a:lstStyle/>
          <a:p>
            <a:endParaRPr lang="en-US" dirty="0"/>
          </a:p>
          <a:p>
            <a:pPr marL="0" indent="0">
              <a:buNone/>
            </a:pPr>
            <a:r>
              <a:rPr lang="en-US" dirty="0"/>
              <a:t>The work I did:</a:t>
            </a:r>
          </a:p>
          <a:p>
            <a:r>
              <a:rPr lang="en-US" dirty="0"/>
              <a:t>Did some Feature Engineering to process the dataset </a:t>
            </a:r>
          </a:p>
          <a:p>
            <a:r>
              <a:rPr lang="en-US" dirty="0"/>
              <a:t>Split the dataset chronologically and used the 6000 most recent columns as a test set</a:t>
            </a:r>
          </a:p>
          <a:p>
            <a:r>
              <a:rPr lang="en-US" dirty="0"/>
              <a:t>Used Random Forest Regressor to predict the emplacement of the landings of those rows</a:t>
            </a:r>
          </a:p>
          <a:p>
            <a:r>
              <a:rPr lang="en-US" dirty="0"/>
              <a:t>Enhanced the model via Grid Search </a:t>
            </a:r>
          </a:p>
          <a:p>
            <a:r>
              <a:rPr lang="en-US" dirty="0"/>
              <a:t>Got around 60% accuracy </a:t>
            </a:r>
          </a:p>
          <a:p>
            <a:endParaRPr lang="en-US" dirty="0"/>
          </a:p>
        </p:txBody>
      </p:sp>
    </p:spTree>
    <p:extLst>
      <p:ext uri="{BB962C8B-B14F-4D97-AF65-F5344CB8AC3E}">
        <p14:creationId xmlns:p14="http://schemas.microsoft.com/office/powerpoint/2010/main" val="751900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3D85-029D-1041-BE22-BE6A9D504E6C}"/>
              </a:ext>
            </a:extLst>
          </p:cNvPr>
          <p:cNvSpPr>
            <a:spLocks noGrp="1"/>
          </p:cNvSpPr>
          <p:nvPr>
            <p:ph type="title"/>
          </p:nvPr>
        </p:nvSpPr>
        <p:spPr/>
        <p:txBody>
          <a:bodyPr/>
          <a:lstStyle/>
          <a:p>
            <a:r>
              <a:rPr lang="en-US" dirty="0"/>
              <a:t>6.3 Machine Learning </a:t>
            </a:r>
          </a:p>
        </p:txBody>
      </p:sp>
      <p:sp>
        <p:nvSpPr>
          <p:cNvPr id="3" name="Content Placeholder 2">
            <a:extLst>
              <a:ext uri="{FF2B5EF4-FFF2-40B4-BE49-F238E27FC236}">
                <a16:creationId xmlns:a16="http://schemas.microsoft.com/office/drawing/2014/main" id="{6D21C9EE-43FD-2E4D-8104-D637E111ABCF}"/>
              </a:ext>
            </a:extLst>
          </p:cNvPr>
          <p:cNvSpPr>
            <a:spLocks noGrp="1"/>
          </p:cNvSpPr>
          <p:nvPr>
            <p:ph idx="1"/>
          </p:nvPr>
        </p:nvSpPr>
        <p:spPr/>
        <p:txBody>
          <a:bodyPr/>
          <a:lstStyle/>
          <a:p>
            <a:endParaRPr lang="en-US" dirty="0"/>
          </a:p>
          <a:p>
            <a:pPr marL="0" indent="0">
              <a:buNone/>
            </a:pPr>
            <a:r>
              <a:rPr lang="en-US" dirty="0"/>
              <a:t>A bit about the model:</a:t>
            </a:r>
          </a:p>
          <a:p>
            <a:r>
              <a:rPr lang="en-US" dirty="0"/>
              <a:t>Dependent variables: Latitude and Longitude </a:t>
            </a:r>
          </a:p>
          <a:p>
            <a:r>
              <a:rPr lang="en-US" dirty="0"/>
              <a:t>Independent variables: meteorites’ mass, class and year of landing</a:t>
            </a:r>
          </a:p>
          <a:p>
            <a:r>
              <a:rPr lang="en-US" dirty="0"/>
              <a:t>Algorithm: Random Forest Regressor </a:t>
            </a:r>
          </a:p>
          <a:p>
            <a:r>
              <a:rPr lang="en-US" dirty="0"/>
              <a:t>Library: </a:t>
            </a:r>
            <a:r>
              <a:rPr lang="en-US" dirty="0" err="1"/>
              <a:t>Scikit</a:t>
            </a:r>
            <a:r>
              <a:rPr lang="en-US" dirty="0"/>
              <a:t>-Learn </a:t>
            </a:r>
          </a:p>
        </p:txBody>
      </p:sp>
    </p:spTree>
    <p:extLst>
      <p:ext uri="{BB962C8B-B14F-4D97-AF65-F5344CB8AC3E}">
        <p14:creationId xmlns:p14="http://schemas.microsoft.com/office/powerpoint/2010/main" val="194643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873EC-D718-624F-A596-F81E62A05115}"/>
              </a:ext>
            </a:extLst>
          </p:cNvPr>
          <p:cNvSpPr>
            <a:spLocks noGrp="1"/>
          </p:cNvSpPr>
          <p:nvPr>
            <p:ph type="title"/>
          </p:nvPr>
        </p:nvSpPr>
        <p:spPr/>
        <p:txBody>
          <a:bodyPr/>
          <a:lstStyle/>
          <a:p>
            <a:r>
              <a:rPr lang="en-US" dirty="0"/>
              <a:t>6.3 Machine Learning </a:t>
            </a:r>
          </a:p>
        </p:txBody>
      </p:sp>
      <p:sp>
        <p:nvSpPr>
          <p:cNvPr id="3" name="Content Placeholder 2">
            <a:extLst>
              <a:ext uri="{FF2B5EF4-FFF2-40B4-BE49-F238E27FC236}">
                <a16:creationId xmlns:a16="http://schemas.microsoft.com/office/drawing/2014/main" id="{8867BB8A-4568-A34E-A8FD-32B8AB657754}"/>
              </a:ext>
            </a:extLst>
          </p:cNvPr>
          <p:cNvSpPr>
            <a:spLocks noGrp="1"/>
          </p:cNvSpPr>
          <p:nvPr>
            <p:ph idx="1"/>
          </p:nvPr>
        </p:nvSpPr>
        <p:spPr/>
        <p:txBody>
          <a:bodyPr/>
          <a:lstStyle/>
          <a:p>
            <a:endParaRPr lang="en-US" dirty="0"/>
          </a:p>
          <a:p>
            <a:pPr marL="0" indent="0">
              <a:buNone/>
            </a:pPr>
            <a:endParaRPr lang="en-US" dirty="0"/>
          </a:p>
        </p:txBody>
      </p:sp>
      <p:pic>
        <p:nvPicPr>
          <p:cNvPr id="5" name="Picture 4">
            <a:extLst>
              <a:ext uri="{FF2B5EF4-FFF2-40B4-BE49-F238E27FC236}">
                <a16:creationId xmlns:a16="http://schemas.microsoft.com/office/drawing/2014/main" id="{29A77DA4-A866-5741-A3AD-58B0B561818F}"/>
              </a:ext>
            </a:extLst>
          </p:cNvPr>
          <p:cNvPicPr>
            <a:picLocks noChangeAspect="1"/>
          </p:cNvPicPr>
          <p:nvPr/>
        </p:nvPicPr>
        <p:blipFill>
          <a:blip r:embed="rId2"/>
          <a:stretch>
            <a:fillRect/>
          </a:stretch>
        </p:blipFill>
        <p:spPr>
          <a:xfrm>
            <a:off x="977816" y="2568066"/>
            <a:ext cx="9115688" cy="3541182"/>
          </a:xfrm>
          <a:prstGeom prst="rect">
            <a:avLst/>
          </a:prstGeom>
        </p:spPr>
      </p:pic>
      <p:sp>
        <p:nvSpPr>
          <p:cNvPr id="7" name="TextBox 6">
            <a:extLst>
              <a:ext uri="{FF2B5EF4-FFF2-40B4-BE49-F238E27FC236}">
                <a16:creationId xmlns:a16="http://schemas.microsoft.com/office/drawing/2014/main" id="{81FE65F6-8BFF-4446-B3B5-D49BCD691122}"/>
              </a:ext>
            </a:extLst>
          </p:cNvPr>
          <p:cNvSpPr txBox="1"/>
          <p:nvPr/>
        </p:nvSpPr>
        <p:spPr>
          <a:xfrm>
            <a:off x="2517568" y="2291312"/>
            <a:ext cx="5237018" cy="369332"/>
          </a:xfrm>
          <a:prstGeom prst="rect">
            <a:avLst/>
          </a:prstGeom>
          <a:noFill/>
        </p:spPr>
        <p:txBody>
          <a:bodyPr wrap="square" rtlCol="0">
            <a:spAutoFit/>
          </a:bodyPr>
          <a:lstStyle/>
          <a:p>
            <a:r>
              <a:rPr lang="en-US" dirty="0"/>
              <a:t>               Very high correlation </a:t>
            </a:r>
          </a:p>
        </p:txBody>
      </p:sp>
    </p:spTree>
    <p:extLst>
      <p:ext uri="{BB962C8B-B14F-4D97-AF65-F5344CB8AC3E}">
        <p14:creationId xmlns:p14="http://schemas.microsoft.com/office/powerpoint/2010/main" val="407790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4A0B-C402-3945-8B34-3D092F63C5E0}"/>
              </a:ext>
            </a:extLst>
          </p:cNvPr>
          <p:cNvSpPr>
            <a:spLocks noGrp="1"/>
          </p:cNvSpPr>
          <p:nvPr>
            <p:ph type="title"/>
          </p:nvPr>
        </p:nvSpPr>
        <p:spPr/>
        <p:txBody>
          <a:bodyPr/>
          <a:lstStyle/>
          <a:p>
            <a:r>
              <a:rPr lang="en-US" dirty="0"/>
              <a:t>6.3 Machine Learning </a:t>
            </a:r>
          </a:p>
        </p:txBody>
      </p:sp>
      <p:sp>
        <p:nvSpPr>
          <p:cNvPr id="3" name="Content Placeholder 2">
            <a:extLst>
              <a:ext uri="{FF2B5EF4-FFF2-40B4-BE49-F238E27FC236}">
                <a16:creationId xmlns:a16="http://schemas.microsoft.com/office/drawing/2014/main" id="{954200F0-B4D0-FE48-8006-57F8A0CCAE58}"/>
              </a:ext>
            </a:extLst>
          </p:cNvPr>
          <p:cNvSpPr>
            <a:spLocks noGrp="1"/>
          </p:cNvSpPr>
          <p:nvPr>
            <p:ph idx="1"/>
          </p:nvPr>
        </p:nvSpPr>
        <p:spPr/>
        <p:txBody>
          <a:bodyPr>
            <a:normAutofit fontScale="92500" lnSpcReduction="10000"/>
          </a:bodyPr>
          <a:lstStyle/>
          <a:p>
            <a:endParaRPr lang="en-US" dirty="0"/>
          </a:p>
          <a:p>
            <a:pPr marL="0" indent="0">
              <a:buNone/>
            </a:pPr>
            <a:r>
              <a:rPr lang="en-US" dirty="0"/>
              <a:t>Conclusion:</a:t>
            </a:r>
          </a:p>
          <a:p>
            <a:r>
              <a:rPr lang="en-US" dirty="0"/>
              <a:t>Splitting the data randomly gave better results </a:t>
            </a:r>
          </a:p>
          <a:p>
            <a:r>
              <a:rPr lang="en-US" dirty="0"/>
              <a:t>The reason why the chronological splitting of the dataset failed was because recently the world has experimented a drastic intensification of meteorite showers </a:t>
            </a:r>
          </a:p>
          <a:p>
            <a:r>
              <a:rPr lang="en-US" dirty="0"/>
              <a:t>Clearly, three independent variables are not enough. The dataset needs more information (like, for example, the chemical composition of each meteorite class)</a:t>
            </a:r>
          </a:p>
          <a:p>
            <a:r>
              <a:rPr lang="en-US" dirty="0"/>
              <a:t>The ‘year’ variable has a gigantic impact on the model, which is a sign that the dataset lacks information</a:t>
            </a:r>
          </a:p>
        </p:txBody>
      </p:sp>
    </p:spTree>
    <p:extLst>
      <p:ext uri="{BB962C8B-B14F-4D97-AF65-F5344CB8AC3E}">
        <p14:creationId xmlns:p14="http://schemas.microsoft.com/office/powerpoint/2010/main" val="353397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779F-1165-9744-A897-F4495931F8C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8D1B6D3-A570-9A46-853E-CEE7E2F8CF3F}"/>
              </a:ext>
            </a:extLst>
          </p:cNvPr>
          <p:cNvSpPr>
            <a:spLocks noGrp="1"/>
          </p:cNvSpPr>
          <p:nvPr>
            <p:ph idx="1"/>
          </p:nvPr>
        </p:nvSpPr>
        <p:spPr>
          <a:xfrm>
            <a:off x="1261832" y="2164112"/>
            <a:ext cx="8825659" cy="4201061"/>
          </a:xfrm>
        </p:spPr>
        <p:txBody>
          <a:bodyPr>
            <a:normAutofit lnSpcReduction="10000"/>
          </a:bodyPr>
          <a:lstStyle/>
          <a:p>
            <a:pPr marL="0" indent="0">
              <a:buNone/>
            </a:pPr>
            <a:endParaRPr lang="en-US" dirty="0"/>
          </a:p>
          <a:p>
            <a:r>
              <a:rPr lang="en-US" dirty="0"/>
              <a:t>The dataset was properly cleaned;</a:t>
            </a:r>
          </a:p>
          <a:p>
            <a:r>
              <a:rPr lang="en-US" dirty="0"/>
              <a:t>The dataset was separated into different segments, each segment having a specific purpose;</a:t>
            </a:r>
          </a:p>
          <a:p>
            <a:r>
              <a:rPr lang="en-US" dirty="0"/>
              <a:t>Important segments were adequately visualized via scatter plots, histograms, box plots and map boxes;</a:t>
            </a:r>
          </a:p>
          <a:p>
            <a:r>
              <a:rPr lang="en-US" dirty="0"/>
              <a:t>Interesting statistical analysis were conducted on the dataset (t-test, EDF, PDF...);</a:t>
            </a:r>
          </a:p>
          <a:p>
            <a:r>
              <a:rPr lang="en-US" dirty="0"/>
              <a:t>The dataset was correctly encoded to be ready for the machine learning part;</a:t>
            </a:r>
          </a:p>
          <a:p>
            <a:r>
              <a:rPr lang="en-US" dirty="0"/>
              <a:t>After experimenting different machine learning algorithms (supervised and unsupervised) and combinations (classification and regression), Random Forest Regressor was always giving satisfying results;</a:t>
            </a:r>
          </a:p>
          <a:p>
            <a:pPr marL="0" indent="0">
              <a:buNone/>
            </a:pPr>
            <a:endParaRPr lang="en-US" dirty="0"/>
          </a:p>
          <a:p>
            <a:endParaRPr lang="en-US" dirty="0"/>
          </a:p>
        </p:txBody>
      </p:sp>
    </p:spTree>
    <p:extLst>
      <p:ext uri="{BB962C8B-B14F-4D97-AF65-F5344CB8AC3E}">
        <p14:creationId xmlns:p14="http://schemas.microsoft.com/office/powerpoint/2010/main" val="3722386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7B5FA-477F-C94B-B564-EB923E380DF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26DDBA2-65FB-6D4D-9E57-753CFFB61BB6}"/>
              </a:ext>
            </a:extLst>
          </p:cNvPr>
          <p:cNvSpPr>
            <a:spLocks noGrp="1"/>
          </p:cNvSpPr>
          <p:nvPr>
            <p:ph idx="1"/>
          </p:nvPr>
        </p:nvSpPr>
        <p:spPr/>
        <p:txBody>
          <a:bodyPr/>
          <a:lstStyle/>
          <a:p>
            <a:r>
              <a:rPr lang="en-US" dirty="0"/>
              <a:t>After a multitude of tests, determining where the next meteorite landings will occur was the most realistic prediction;</a:t>
            </a:r>
          </a:p>
          <a:p>
            <a:r>
              <a:rPr lang="en-US" dirty="0"/>
              <a:t>With only three features that can be observed and determined via telescopes, the algorithm was giving a fair score;</a:t>
            </a:r>
          </a:p>
          <a:p>
            <a:r>
              <a:rPr lang="en-US" dirty="0"/>
              <a:t>A cross validation and a grid search were performed on the dataset to enhance the test score and to reduce over-fitting, successfully;</a:t>
            </a:r>
          </a:p>
          <a:p>
            <a:r>
              <a:rPr lang="en-US" dirty="0"/>
              <a:t>An application of the model was performed and the results were shown on a new </a:t>
            </a:r>
            <a:r>
              <a:rPr lang="en-US" dirty="0" err="1"/>
              <a:t>dataframe</a:t>
            </a:r>
            <a:r>
              <a:rPr lang="en-US" dirty="0"/>
              <a:t>.</a:t>
            </a:r>
          </a:p>
          <a:p>
            <a:endParaRPr lang="en-US" dirty="0"/>
          </a:p>
        </p:txBody>
      </p:sp>
    </p:spTree>
    <p:extLst>
      <p:ext uri="{BB962C8B-B14F-4D97-AF65-F5344CB8AC3E}">
        <p14:creationId xmlns:p14="http://schemas.microsoft.com/office/powerpoint/2010/main" val="1066879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59B2-BBBF-C14D-864C-B6CF81A3D484}"/>
              </a:ext>
            </a:extLst>
          </p:cNvPr>
          <p:cNvSpPr>
            <a:spLocks noGrp="1"/>
          </p:cNvSpPr>
          <p:nvPr>
            <p:ph type="title"/>
          </p:nvPr>
        </p:nvSpPr>
        <p:spPr/>
        <p:txBody>
          <a:bodyPr/>
          <a:lstStyle/>
          <a:p>
            <a:r>
              <a:rPr lang="en-US" dirty="0"/>
              <a:t>Prospective</a:t>
            </a:r>
          </a:p>
        </p:txBody>
      </p:sp>
      <p:sp>
        <p:nvSpPr>
          <p:cNvPr id="3" name="Content Placeholder 2">
            <a:extLst>
              <a:ext uri="{FF2B5EF4-FFF2-40B4-BE49-F238E27FC236}">
                <a16:creationId xmlns:a16="http://schemas.microsoft.com/office/drawing/2014/main" id="{8B1A489A-B3EB-CE4E-978A-C9E0508ECA15}"/>
              </a:ext>
            </a:extLst>
          </p:cNvPr>
          <p:cNvSpPr>
            <a:spLocks noGrp="1"/>
          </p:cNvSpPr>
          <p:nvPr>
            <p:ph idx="1"/>
          </p:nvPr>
        </p:nvSpPr>
        <p:spPr/>
        <p:txBody>
          <a:bodyPr/>
          <a:lstStyle/>
          <a:p>
            <a:endParaRPr lang="en-US" dirty="0"/>
          </a:p>
          <a:p>
            <a:pPr marL="0" indent="0">
              <a:buNone/>
            </a:pPr>
            <a:r>
              <a:rPr lang="en-US" dirty="0"/>
              <a:t>The dataset was indeed very interesting to explore. However, the lack of information prevented me to obtain concrete results via the machine learning model that I built. I would encourage anyone who has more information about meteorites to continue the work and potentially to ameliorate the score on the test set.</a:t>
            </a:r>
            <a:br>
              <a:rPr lang="en-US" dirty="0"/>
            </a:br>
            <a:endParaRPr lang="en-US" dirty="0"/>
          </a:p>
        </p:txBody>
      </p:sp>
    </p:spTree>
    <p:extLst>
      <p:ext uri="{BB962C8B-B14F-4D97-AF65-F5344CB8AC3E}">
        <p14:creationId xmlns:p14="http://schemas.microsoft.com/office/powerpoint/2010/main" val="1157998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6E3B-576D-744A-A913-4C2E0A9A8E7D}"/>
              </a:ext>
            </a:extLst>
          </p:cNvPr>
          <p:cNvSpPr>
            <a:spLocks noGrp="1"/>
          </p:cNvSpPr>
          <p:nvPr>
            <p:ph type="title"/>
          </p:nvPr>
        </p:nvSpPr>
        <p:spPr/>
        <p:txBody>
          <a:bodyPr/>
          <a:lstStyle/>
          <a:p>
            <a:r>
              <a:rPr lang="en-US" dirty="0"/>
              <a:t>Notebook</a:t>
            </a:r>
          </a:p>
        </p:txBody>
      </p:sp>
      <p:sp>
        <p:nvSpPr>
          <p:cNvPr id="3" name="Content Placeholder 2">
            <a:extLst>
              <a:ext uri="{FF2B5EF4-FFF2-40B4-BE49-F238E27FC236}">
                <a16:creationId xmlns:a16="http://schemas.microsoft.com/office/drawing/2014/main" id="{85B2ED75-A41E-404C-A234-A1DEA26F7539}"/>
              </a:ext>
            </a:extLst>
          </p:cNvPr>
          <p:cNvSpPr>
            <a:spLocks noGrp="1"/>
          </p:cNvSpPr>
          <p:nvPr>
            <p:ph idx="1"/>
          </p:nvPr>
        </p:nvSpPr>
        <p:spPr/>
        <p:txBody>
          <a:bodyPr/>
          <a:lstStyle/>
          <a:p>
            <a:endParaRPr lang="en-US" dirty="0"/>
          </a:p>
          <a:p>
            <a:endParaRPr lang="en-US" dirty="0"/>
          </a:p>
          <a:p>
            <a:endParaRPr lang="en-US" dirty="0"/>
          </a:p>
          <a:p>
            <a:pPr marL="0" indent="0">
              <a:buNone/>
            </a:pPr>
            <a:r>
              <a:rPr lang="en-US" dirty="0"/>
              <a:t>https://</a:t>
            </a:r>
            <a:r>
              <a:rPr lang="en-US" dirty="0" err="1"/>
              <a:t>github.com</a:t>
            </a:r>
            <a:r>
              <a:rPr lang="en-US" dirty="0"/>
              <a:t>/</a:t>
            </a:r>
            <a:r>
              <a:rPr lang="en-US" dirty="0" err="1"/>
              <a:t>youcefjd</a:t>
            </a:r>
            <a:r>
              <a:rPr lang="en-US" dirty="0"/>
              <a:t>/Capstone-Final-V1.0/blob/master/Capstone-Project-1-Version-1.2.ipynb</a:t>
            </a:r>
          </a:p>
        </p:txBody>
      </p:sp>
    </p:spTree>
    <p:extLst>
      <p:ext uri="{BB962C8B-B14F-4D97-AF65-F5344CB8AC3E}">
        <p14:creationId xmlns:p14="http://schemas.microsoft.com/office/powerpoint/2010/main" val="142812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CDD6-114B-0241-9787-E4A98CA144D1}"/>
              </a:ext>
            </a:extLst>
          </p:cNvPr>
          <p:cNvSpPr>
            <a:spLocks noGrp="1"/>
          </p:cNvSpPr>
          <p:nvPr>
            <p:ph type="title"/>
          </p:nvPr>
        </p:nvSpPr>
        <p:spPr/>
        <p:txBody>
          <a:bodyPr/>
          <a:lstStyle/>
          <a:p>
            <a:r>
              <a:rPr lang="en-US" dirty="0"/>
              <a:t>1. What is this about?</a:t>
            </a:r>
          </a:p>
        </p:txBody>
      </p:sp>
      <p:sp>
        <p:nvSpPr>
          <p:cNvPr id="3" name="Content Placeholder 2">
            <a:extLst>
              <a:ext uri="{FF2B5EF4-FFF2-40B4-BE49-F238E27FC236}">
                <a16:creationId xmlns:a16="http://schemas.microsoft.com/office/drawing/2014/main" id="{F0B67D9C-0292-5F4B-ACB4-D64581C48845}"/>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This project is, unsurprisingly, about meteorites. The main purpose of this analysis is to try to alleviate some of the ambiguity engendered by those fascinating space rocks, via the panoply of tools that data science offers. </a:t>
            </a:r>
          </a:p>
        </p:txBody>
      </p:sp>
    </p:spTree>
    <p:extLst>
      <p:ext uri="{BB962C8B-B14F-4D97-AF65-F5344CB8AC3E}">
        <p14:creationId xmlns:p14="http://schemas.microsoft.com/office/powerpoint/2010/main" val="14882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CFE1-36D0-C24D-9905-AC6653B65D72}"/>
              </a:ext>
            </a:extLst>
          </p:cNvPr>
          <p:cNvSpPr>
            <a:spLocks noGrp="1"/>
          </p:cNvSpPr>
          <p:nvPr>
            <p:ph type="title"/>
          </p:nvPr>
        </p:nvSpPr>
        <p:spPr/>
        <p:txBody>
          <a:bodyPr/>
          <a:lstStyle/>
          <a:p>
            <a:r>
              <a:rPr lang="en-US" dirty="0"/>
              <a:t>2. Objectives</a:t>
            </a:r>
          </a:p>
        </p:txBody>
      </p:sp>
      <p:sp>
        <p:nvSpPr>
          <p:cNvPr id="3" name="Content Placeholder 2">
            <a:extLst>
              <a:ext uri="{FF2B5EF4-FFF2-40B4-BE49-F238E27FC236}">
                <a16:creationId xmlns:a16="http://schemas.microsoft.com/office/drawing/2014/main" id="{828D23AD-FDD4-534A-9BC5-B77FE0034B69}"/>
              </a:ext>
            </a:extLst>
          </p:cNvPr>
          <p:cNvSpPr>
            <a:spLocks noGrp="1"/>
          </p:cNvSpPr>
          <p:nvPr>
            <p:ph idx="1"/>
          </p:nvPr>
        </p:nvSpPr>
        <p:spPr/>
        <p:txBody>
          <a:bodyPr/>
          <a:lstStyle/>
          <a:p>
            <a:pPr marL="0" indent="0">
              <a:buNone/>
            </a:pPr>
            <a:endParaRPr lang="en-US" dirty="0"/>
          </a:p>
          <a:p>
            <a:pPr marL="0" indent="0">
              <a:buNone/>
            </a:pPr>
            <a:r>
              <a:rPr lang="en-US" dirty="0"/>
              <a:t>A few words about the purpose of this project:</a:t>
            </a:r>
          </a:p>
          <a:p>
            <a:r>
              <a:rPr lang="en-US" dirty="0"/>
              <a:t>Collect a reasonably large dataset about meteorites </a:t>
            </a:r>
          </a:p>
          <a:p>
            <a:r>
              <a:rPr lang="en-US" dirty="0"/>
              <a:t>Clean it and try to understand it </a:t>
            </a:r>
          </a:p>
          <a:p>
            <a:r>
              <a:rPr lang="en-US" dirty="0"/>
              <a:t>Visualize it, plot it and explore it further </a:t>
            </a:r>
          </a:p>
          <a:p>
            <a:r>
              <a:rPr lang="en-US" dirty="0"/>
              <a:t>Build a coherent machine learning model </a:t>
            </a:r>
          </a:p>
          <a:p>
            <a:r>
              <a:rPr lang="en-US" dirty="0"/>
              <a:t>Apply its results in real world situations </a:t>
            </a:r>
          </a:p>
          <a:p>
            <a:endParaRPr lang="en-US" dirty="0"/>
          </a:p>
        </p:txBody>
      </p:sp>
    </p:spTree>
    <p:extLst>
      <p:ext uri="{BB962C8B-B14F-4D97-AF65-F5344CB8AC3E}">
        <p14:creationId xmlns:p14="http://schemas.microsoft.com/office/powerpoint/2010/main" val="99392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5C0-14FF-2242-9E5F-147F0F971CDB}"/>
              </a:ext>
            </a:extLst>
          </p:cNvPr>
          <p:cNvSpPr>
            <a:spLocks noGrp="1"/>
          </p:cNvSpPr>
          <p:nvPr>
            <p:ph type="title"/>
          </p:nvPr>
        </p:nvSpPr>
        <p:spPr/>
        <p:txBody>
          <a:bodyPr/>
          <a:lstStyle/>
          <a:p>
            <a:r>
              <a:rPr lang="en-US" dirty="0"/>
              <a:t>3. Who is concerned?</a:t>
            </a:r>
          </a:p>
        </p:txBody>
      </p:sp>
      <p:sp>
        <p:nvSpPr>
          <p:cNvPr id="3" name="Content Placeholder 2">
            <a:extLst>
              <a:ext uri="{FF2B5EF4-FFF2-40B4-BE49-F238E27FC236}">
                <a16:creationId xmlns:a16="http://schemas.microsoft.com/office/drawing/2014/main" id="{687F98AF-BBA6-E84D-ABE0-711981A1A9C5}"/>
              </a:ext>
            </a:extLst>
          </p:cNvPr>
          <p:cNvSpPr>
            <a:spLocks noGrp="1"/>
          </p:cNvSpPr>
          <p:nvPr>
            <p:ph idx="1"/>
          </p:nvPr>
        </p:nvSpPr>
        <p:spPr/>
        <p:txBody>
          <a:bodyPr/>
          <a:lstStyle/>
          <a:p>
            <a:pPr marL="0" indent="0">
              <a:buNone/>
            </a:pPr>
            <a:endParaRPr lang="en-US" dirty="0"/>
          </a:p>
          <a:p>
            <a:pPr marL="0" indent="0">
              <a:buNone/>
            </a:pPr>
            <a:r>
              <a:rPr lang="en-US" dirty="0"/>
              <a:t>I chose to work on this project because I have a personal interest in space exploration. Unfortunately, when it comes to this particular area the choice is very restricted; indeed, very few datasets were available. I was lucky enough to find a relatively large meteorite dataset on the NASA’s website. </a:t>
            </a:r>
          </a:p>
          <a:p>
            <a:pPr marL="0" indent="0">
              <a:buNone/>
            </a:pPr>
            <a:r>
              <a:rPr lang="en-US" dirty="0"/>
              <a:t>This analysis should be interesting to astrophysicists and to everyone who is fascinated by the mysteries that surround us. </a:t>
            </a:r>
          </a:p>
        </p:txBody>
      </p:sp>
    </p:spTree>
    <p:extLst>
      <p:ext uri="{BB962C8B-B14F-4D97-AF65-F5344CB8AC3E}">
        <p14:creationId xmlns:p14="http://schemas.microsoft.com/office/powerpoint/2010/main" val="418625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BD522-3378-A849-B55E-2293CDC953E8}"/>
              </a:ext>
            </a:extLst>
          </p:cNvPr>
          <p:cNvSpPr>
            <a:spLocks noGrp="1"/>
          </p:cNvSpPr>
          <p:nvPr>
            <p:ph type="title"/>
          </p:nvPr>
        </p:nvSpPr>
        <p:spPr/>
        <p:txBody>
          <a:bodyPr/>
          <a:lstStyle/>
          <a:p>
            <a:r>
              <a:rPr lang="en-US" dirty="0"/>
              <a:t>4. Dataset </a:t>
            </a:r>
          </a:p>
        </p:txBody>
      </p:sp>
      <p:sp>
        <p:nvSpPr>
          <p:cNvPr id="3" name="Content Placeholder 2">
            <a:extLst>
              <a:ext uri="{FF2B5EF4-FFF2-40B4-BE49-F238E27FC236}">
                <a16:creationId xmlns:a16="http://schemas.microsoft.com/office/drawing/2014/main" id="{CE736C5B-5EF3-F349-86A3-100EEDA2FE3B}"/>
              </a:ext>
            </a:extLst>
          </p:cNvPr>
          <p:cNvSpPr>
            <a:spLocks noGrp="1"/>
          </p:cNvSpPr>
          <p:nvPr>
            <p:ph idx="1"/>
          </p:nvPr>
        </p:nvSpPr>
        <p:spPr/>
        <p:txBody>
          <a:bodyPr/>
          <a:lstStyle/>
          <a:p>
            <a:pPr marL="0" indent="0">
              <a:buNone/>
            </a:pPr>
            <a:endParaRPr lang="en-US" dirty="0"/>
          </a:p>
          <a:p>
            <a:pPr marL="0" indent="0">
              <a:buNone/>
            </a:pPr>
            <a:r>
              <a:rPr lang="en-US" dirty="0"/>
              <a:t>A few words about the dataset: </a:t>
            </a:r>
          </a:p>
          <a:p>
            <a:pPr marL="0" indent="0">
              <a:buNone/>
            </a:pPr>
            <a:r>
              <a:rPr lang="en-US" dirty="0"/>
              <a:t>I have chosen to work on an interesting dataset that I found on the NASA’s website (</a:t>
            </a:r>
            <a:r>
              <a:rPr lang="en-US" u="sng" dirty="0">
                <a:hlinkClick r:id="rId2"/>
              </a:rPr>
              <a:t>https://data.nasa.gov/Space-Science/Meteorite-Landings/gh4g-9sfh)</a:t>
            </a:r>
            <a:r>
              <a:rPr lang="en-US" dirty="0"/>
              <a:t>, encompassing the complete list of around 45000 meteorite landings on earth since the year 601. Each meteorite is further described by 10 features, including its class, its mass, its year of landing…etc. </a:t>
            </a:r>
          </a:p>
        </p:txBody>
      </p:sp>
    </p:spTree>
    <p:extLst>
      <p:ext uri="{BB962C8B-B14F-4D97-AF65-F5344CB8AC3E}">
        <p14:creationId xmlns:p14="http://schemas.microsoft.com/office/powerpoint/2010/main" val="167552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B4F3-8B1A-F641-98CE-29CD825A34A4}"/>
              </a:ext>
            </a:extLst>
          </p:cNvPr>
          <p:cNvSpPr>
            <a:spLocks noGrp="1"/>
          </p:cNvSpPr>
          <p:nvPr>
            <p:ph type="title"/>
          </p:nvPr>
        </p:nvSpPr>
        <p:spPr/>
        <p:txBody>
          <a:bodyPr/>
          <a:lstStyle/>
          <a:p>
            <a:r>
              <a:rPr lang="en-US" dirty="0"/>
              <a:t>5. Tools/Programming Language</a:t>
            </a:r>
          </a:p>
        </p:txBody>
      </p:sp>
      <p:sp>
        <p:nvSpPr>
          <p:cNvPr id="3" name="Content Placeholder 2">
            <a:extLst>
              <a:ext uri="{FF2B5EF4-FFF2-40B4-BE49-F238E27FC236}">
                <a16:creationId xmlns:a16="http://schemas.microsoft.com/office/drawing/2014/main" id="{0F6A667F-565D-4E43-84D4-44414D8BABC4}"/>
              </a:ext>
            </a:extLst>
          </p:cNvPr>
          <p:cNvSpPr>
            <a:spLocks noGrp="1"/>
          </p:cNvSpPr>
          <p:nvPr>
            <p:ph idx="1"/>
          </p:nvPr>
        </p:nvSpPr>
        <p:spPr/>
        <p:txBody>
          <a:bodyPr/>
          <a:lstStyle/>
          <a:p>
            <a:pPr marL="0" indent="0">
              <a:buNone/>
            </a:pPr>
            <a:endParaRPr lang="en-US" dirty="0"/>
          </a:p>
          <a:p>
            <a:pPr marL="0" indent="0">
              <a:buNone/>
            </a:pPr>
            <a:r>
              <a:rPr lang="en-US" dirty="0"/>
              <a:t>I have used Python to conduct this analysis. R would have been quite useful as well but I have a personal preference for Python (mainly because I think Python has more interesting ML and DL libraries). </a:t>
            </a:r>
          </a:p>
          <a:p>
            <a:pPr marL="0" indent="0">
              <a:buNone/>
            </a:pPr>
            <a:r>
              <a:rPr lang="en-US" dirty="0"/>
              <a:t>Python comes with a multitude of powerful libraries, including Pandas, Matplotlib, Seaborn, </a:t>
            </a:r>
            <a:r>
              <a:rPr lang="en-US" dirty="0" err="1"/>
              <a:t>Scipy</a:t>
            </a:r>
            <a:r>
              <a:rPr lang="en-US" dirty="0"/>
              <a:t>, </a:t>
            </a:r>
            <a:r>
              <a:rPr lang="en-US" dirty="0" err="1"/>
              <a:t>Numpy</a:t>
            </a:r>
            <a:r>
              <a:rPr lang="en-US" dirty="0"/>
              <a:t> and </a:t>
            </a:r>
            <a:r>
              <a:rPr lang="en-US" dirty="0" err="1"/>
              <a:t>Scikit</a:t>
            </a:r>
            <a:r>
              <a:rPr lang="en-US" dirty="0"/>
              <a:t> Learn. All have been extremely useful in this particular project. </a:t>
            </a:r>
          </a:p>
        </p:txBody>
      </p:sp>
    </p:spTree>
    <p:extLst>
      <p:ext uri="{BB962C8B-B14F-4D97-AF65-F5344CB8AC3E}">
        <p14:creationId xmlns:p14="http://schemas.microsoft.com/office/powerpoint/2010/main" val="1944541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50BA-6903-B540-973B-09D0BE592271}"/>
              </a:ext>
            </a:extLst>
          </p:cNvPr>
          <p:cNvSpPr>
            <a:spLocks noGrp="1"/>
          </p:cNvSpPr>
          <p:nvPr>
            <p:ph type="title"/>
          </p:nvPr>
        </p:nvSpPr>
        <p:spPr/>
        <p:txBody>
          <a:bodyPr/>
          <a:lstStyle/>
          <a:p>
            <a:r>
              <a:rPr lang="en-US" dirty="0"/>
              <a:t>6. Structure </a:t>
            </a:r>
          </a:p>
        </p:txBody>
      </p:sp>
      <p:sp>
        <p:nvSpPr>
          <p:cNvPr id="3" name="Content Placeholder 2">
            <a:extLst>
              <a:ext uri="{FF2B5EF4-FFF2-40B4-BE49-F238E27FC236}">
                <a16:creationId xmlns:a16="http://schemas.microsoft.com/office/drawing/2014/main" id="{C9CAFBF2-4CAD-9543-9A04-62A82A335A49}"/>
              </a:ext>
            </a:extLst>
          </p:cNvPr>
          <p:cNvSpPr>
            <a:spLocks noGrp="1"/>
          </p:cNvSpPr>
          <p:nvPr>
            <p:ph idx="1"/>
          </p:nvPr>
        </p:nvSpPr>
        <p:spPr/>
        <p:txBody>
          <a:bodyPr/>
          <a:lstStyle/>
          <a:p>
            <a:pPr marL="0" indent="0">
              <a:buNone/>
            </a:pPr>
            <a:endParaRPr lang="en-US" dirty="0"/>
          </a:p>
          <a:p>
            <a:pPr marL="0" indent="0">
              <a:buNone/>
            </a:pPr>
            <a:r>
              <a:rPr lang="en-US" dirty="0"/>
              <a:t>The project is segmented into four main sections: </a:t>
            </a:r>
          </a:p>
          <a:p>
            <a:r>
              <a:rPr lang="en-US" b="1" dirty="0"/>
              <a:t>Exploratory Data Analysis: </a:t>
            </a:r>
            <a:r>
              <a:rPr lang="en-US" dirty="0"/>
              <a:t>I used Pandas and </a:t>
            </a:r>
            <a:r>
              <a:rPr lang="en-US" dirty="0" err="1"/>
              <a:t>Numpy</a:t>
            </a:r>
            <a:r>
              <a:rPr lang="en-US" dirty="0"/>
              <a:t> to visualize, understand, clean and wrangle, via different data structures, the dataset</a:t>
            </a:r>
          </a:p>
          <a:p>
            <a:r>
              <a:rPr lang="en-US" b="1" dirty="0"/>
              <a:t>Data Visualization: </a:t>
            </a:r>
            <a:r>
              <a:rPr lang="en-US" dirty="0"/>
              <a:t>I have plotted different aspects of the dataset that were the most relevant to me, using Matplotlib, Seaborn and </a:t>
            </a:r>
            <a:r>
              <a:rPr lang="en-US" dirty="0" err="1"/>
              <a:t>Plotly</a:t>
            </a:r>
            <a:endParaRPr lang="en-US" dirty="0"/>
          </a:p>
          <a:p>
            <a:r>
              <a:rPr lang="en-US" b="1" dirty="0"/>
              <a:t>Statistical Thinking:</a:t>
            </a:r>
            <a:r>
              <a:rPr lang="en-US" dirty="0"/>
              <a:t> I have used </a:t>
            </a:r>
            <a:r>
              <a:rPr lang="en-US" dirty="0" err="1"/>
              <a:t>Scipy</a:t>
            </a:r>
            <a:r>
              <a:rPr lang="en-US" dirty="0"/>
              <a:t> for statistical inference </a:t>
            </a:r>
            <a:endParaRPr lang="en-US" b="1" dirty="0"/>
          </a:p>
          <a:p>
            <a:r>
              <a:rPr lang="en-US" b="1" dirty="0"/>
              <a:t>Machine Learning: </a:t>
            </a:r>
            <a:r>
              <a:rPr lang="en-US" dirty="0"/>
              <a:t>I built a relatively accurate ML model to predict where the next meteorite landings will occur </a:t>
            </a:r>
            <a:endParaRPr lang="en-US" b="1" dirty="0"/>
          </a:p>
        </p:txBody>
      </p:sp>
    </p:spTree>
    <p:extLst>
      <p:ext uri="{BB962C8B-B14F-4D97-AF65-F5344CB8AC3E}">
        <p14:creationId xmlns:p14="http://schemas.microsoft.com/office/powerpoint/2010/main" val="87773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D3CC-2B71-074C-AE0E-28B1E92BD208}"/>
              </a:ext>
            </a:extLst>
          </p:cNvPr>
          <p:cNvSpPr>
            <a:spLocks noGrp="1"/>
          </p:cNvSpPr>
          <p:nvPr>
            <p:ph type="title"/>
          </p:nvPr>
        </p:nvSpPr>
        <p:spPr/>
        <p:txBody>
          <a:bodyPr/>
          <a:lstStyle/>
          <a:p>
            <a:r>
              <a:rPr lang="en-US" dirty="0"/>
              <a:t>6.1 Exploratory Data Analysis</a:t>
            </a:r>
          </a:p>
        </p:txBody>
      </p:sp>
      <p:sp>
        <p:nvSpPr>
          <p:cNvPr id="3" name="Content Placeholder 2">
            <a:extLst>
              <a:ext uri="{FF2B5EF4-FFF2-40B4-BE49-F238E27FC236}">
                <a16:creationId xmlns:a16="http://schemas.microsoft.com/office/drawing/2014/main" id="{DD518DE8-0B1D-024E-9133-B959B8B495D6}"/>
              </a:ext>
            </a:extLst>
          </p:cNvPr>
          <p:cNvSpPr>
            <a:spLocks noGrp="1"/>
          </p:cNvSpPr>
          <p:nvPr>
            <p:ph idx="1"/>
          </p:nvPr>
        </p:nvSpPr>
        <p:spPr/>
        <p:txBody>
          <a:bodyPr/>
          <a:lstStyle/>
          <a:p>
            <a:pPr marL="0" indent="0">
              <a:buNone/>
            </a:pPr>
            <a:endParaRPr lang="en-US" dirty="0"/>
          </a:p>
          <a:p>
            <a:pPr marL="0" indent="0">
              <a:buNone/>
            </a:pPr>
            <a:r>
              <a:rPr lang="en-US" dirty="0"/>
              <a:t>What I learnt:</a:t>
            </a:r>
          </a:p>
          <a:p>
            <a:r>
              <a:rPr lang="en-US" dirty="0"/>
              <a:t>There are 45000 rows and 10 columns </a:t>
            </a:r>
          </a:p>
          <a:p>
            <a:r>
              <a:rPr lang="en-US" dirty="0"/>
              <a:t>A non negligible number of missing values exists </a:t>
            </a:r>
          </a:p>
          <a:p>
            <a:r>
              <a:rPr lang="en-US" dirty="0"/>
              <a:t>There are 422 different meteorite classes but only 10 of which encompass about 80% of the meteorites – the analysis will be axed on those top 10 classes</a:t>
            </a:r>
          </a:p>
          <a:p>
            <a:pPr marL="0" indent="0">
              <a:buNone/>
            </a:pPr>
            <a:endParaRPr lang="en-US" dirty="0"/>
          </a:p>
          <a:p>
            <a:endParaRPr lang="en-US" dirty="0"/>
          </a:p>
        </p:txBody>
      </p:sp>
    </p:spTree>
    <p:extLst>
      <p:ext uri="{BB962C8B-B14F-4D97-AF65-F5344CB8AC3E}">
        <p14:creationId xmlns:p14="http://schemas.microsoft.com/office/powerpoint/2010/main" val="3845511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E4D6-1F43-8547-85E0-1FBCC028854D}"/>
              </a:ext>
            </a:extLst>
          </p:cNvPr>
          <p:cNvSpPr>
            <a:spLocks noGrp="1"/>
          </p:cNvSpPr>
          <p:nvPr>
            <p:ph type="title"/>
          </p:nvPr>
        </p:nvSpPr>
        <p:spPr/>
        <p:txBody>
          <a:bodyPr/>
          <a:lstStyle/>
          <a:p>
            <a:r>
              <a:rPr lang="en-US" dirty="0"/>
              <a:t>6.2 Data Visualization</a:t>
            </a:r>
          </a:p>
        </p:txBody>
      </p:sp>
      <p:sp>
        <p:nvSpPr>
          <p:cNvPr id="3" name="Content Placeholder 2">
            <a:extLst>
              <a:ext uri="{FF2B5EF4-FFF2-40B4-BE49-F238E27FC236}">
                <a16:creationId xmlns:a16="http://schemas.microsoft.com/office/drawing/2014/main" id="{BB453754-4F8F-8147-B8E8-145AC1A86398}"/>
              </a:ext>
            </a:extLst>
          </p:cNvPr>
          <p:cNvSpPr>
            <a:spLocks noGrp="1"/>
          </p:cNvSpPr>
          <p:nvPr>
            <p:ph idx="1"/>
          </p:nvPr>
        </p:nvSpPr>
        <p:spPr/>
        <p:txBody>
          <a:bodyPr>
            <a:normAutofit lnSpcReduction="10000"/>
          </a:bodyPr>
          <a:lstStyle/>
          <a:p>
            <a:endParaRPr lang="en-US" dirty="0"/>
          </a:p>
          <a:p>
            <a:pPr marL="0" indent="0">
              <a:buNone/>
            </a:pPr>
            <a:r>
              <a:rPr lang="en-US" dirty="0"/>
              <a:t>What I learnt:</a:t>
            </a:r>
          </a:p>
          <a:p>
            <a:r>
              <a:rPr lang="en-US" dirty="0"/>
              <a:t>The heaviest meteorite belongs to the H5 class (60 tons)</a:t>
            </a:r>
          </a:p>
          <a:p>
            <a:r>
              <a:rPr lang="en-US" dirty="0"/>
              <a:t>The class L6 is more homogenous</a:t>
            </a:r>
          </a:p>
          <a:p>
            <a:r>
              <a:rPr lang="en-US" dirty="0"/>
              <a:t>The class CM2 has the lightest meteorites</a:t>
            </a:r>
          </a:p>
          <a:p>
            <a:r>
              <a:rPr lang="en-US" dirty="0"/>
              <a:t>Accurate landing records really started in the 19th century</a:t>
            </a:r>
          </a:p>
          <a:p>
            <a:r>
              <a:rPr lang="en-US" dirty="0"/>
              <a:t>Recent meteorites seem to be heavier </a:t>
            </a:r>
          </a:p>
          <a:p>
            <a:r>
              <a:rPr lang="en-US" dirty="0"/>
              <a:t>Surprisingly, most of the meteorites didn’t land on the sea/ocean but on the ground</a:t>
            </a:r>
          </a:p>
          <a:p>
            <a:endParaRPr lang="en-US" dirty="0"/>
          </a:p>
          <a:p>
            <a:endParaRPr lang="en-US" dirty="0"/>
          </a:p>
          <a:p>
            <a:endParaRPr lang="en-US" dirty="0"/>
          </a:p>
        </p:txBody>
      </p:sp>
    </p:spTree>
    <p:extLst>
      <p:ext uri="{BB962C8B-B14F-4D97-AF65-F5344CB8AC3E}">
        <p14:creationId xmlns:p14="http://schemas.microsoft.com/office/powerpoint/2010/main" val="4207035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5792</TotalTime>
  <Words>987</Words>
  <Application>Microsoft Macintosh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Meteorite Landings </vt:lpstr>
      <vt:lpstr>1. What is this about?</vt:lpstr>
      <vt:lpstr>2. Objectives</vt:lpstr>
      <vt:lpstr>3. Who is concerned?</vt:lpstr>
      <vt:lpstr>4. Dataset </vt:lpstr>
      <vt:lpstr>5. Tools/Programming Language</vt:lpstr>
      <vt:lpstr>6. Structure </vt:lpstr>
      <vt:lpstr>6.1 Exploratory Data Analysis</vt:lpstr>
      <vt:lpstr>6.2 Data Visualization</vt:lpstr>
      <vt:lpstr>6.2 Data Visualization</vt:lpstr>
      <vt:lpstr>6.2 Data Visualization</vt:lpstr>
      <vt:lpstr>6.3 Machine Learning </vt:lpstr>
      <vt:lpstr>6.3 Machine Learning </vt:lpstr>
      <vt:lpstr>6.3 Machine Learning </vt:lpstr>
      <vt:lpstr>6.3 Machine Learning </vt:lpstr>
      <vt:lpstr>Summary</vt:lpstr>
      <vt:lpstr>Summary</vt:lpstr>
      <vt:lpstr>Prospective</vt:lpstr>
      <vt:lpstr>Notebook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Meteorite Landings </dc:title>
  <dc:creator>Youcef Djeddar</dc:creator>
  <cp:lastModifiedBy>Youcef Djeddar</cp:lastModifiedBy>
  <cp:revision>11</cp:revision>
  <dcterms:created xsi:type="dcterms:W3CDTF">2018-12-18T16:59:08Z</dcterms:created>
  <dcterms:modified xsi:type="dcterms:W3CDTF">2019-02-24T12:21:37Z</dcterms:modified>
</cp:coreProperties>
</file>