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9" r:id="rId5"/>
    <p:sldId id="264" r:id="rId6"/>
    <p:sldId id="266" r:id="rId7"/>
    <p:sldId id="271" r:id="rId8"/>
    <p:sldId id="272" r:id="rId9"/>
    <p:sldId id="265" r:id="rId10"/>
    <p:sldId id="276" r:id="rId11"/>
    <p:sldId id="258" r:id="rId12"/>
    <p:sldId id="259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2A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 varScale="1">
        <p:scale>
          <a:sx n="26" d="100"/>
          <a:sy n="26" d="100"/>
        </p:scale>
        <p:origin x="17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30/09/2022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1763688" y="404664"/>
            <a:ext cx="56886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UNIVERSITE DES SCIENCES  ET  DE LA TECHNOLOGIE</a:t>
            </a:r>
            <a:endParaRPr kumimoji="0" lang="fr-FR" sz="1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‹‹ HOUARI BOUMEDDIENE ››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fr-FR" b="1" dirty="0">
                <a:latin typeface="Calibri" pitchFamily="34" charset="0"/>
                <a:cs typeface="Arial" pitchFamily="34" charset="0"/>
              </a:rPr>
              <a:t>U.S.T.H.B</a:t>
            </a:r>
            <a:endParaRPr kumimoji="0" lang="fr-FR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6" descr="Description : logo USTHB bleu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1315358" cy="123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 descr="Description : logo USTHB bleu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224136" cy="12350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67544" y="4437112"/>
            <a:ext cx="8064896" cy="1338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0">
              <a:lnSpc>
                <a:spcPct val="150000"/>
              </a:lnSpc>
            </a:pPr>
            <a:r>
              <a:rPr lang="fr-FR" b="1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LICENCE 2 en géographie et aménagement de territoire-SEMESTRE 3</a:t>
            </a:r>
          </a:p>
          <a:p>
            <a:pPr algn="ctr" defTabSz="0">
              <a:lnSpc>
                <a:spcPct val="150000"/>
              </a:lnSpc>
            </a:pPr>
            <a:endParaRPr lang="fr-FR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 defTabSz="0">
              <a:lnSpc>
                <a:spcPct val="150000"/>
              </a:lnSpc>
            </a:pPr>
            <a:r>
              <a:rPr lang="fr-FR" b="1" spc="50" dirty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ANNÉE UNIVERSITAIRE 2015/2016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544" y="2492896"/>
            <a:ext cx="8208912" cy="1338828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scene3d>
            <a:camera prst="obliqueTop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fr-FR" sz="54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Analyse</a:t>
            </a:r>
            <a:r>
              <a:rPr lang="en-US" sz="54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54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démographique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83768" y="5949280"/>
            <a:ext cx="230425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Mme : HAMALI . 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54868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Natalité = </a:t>
            </a:r>
            <a:r>
              <a:rPr lang="fr-FR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(Structure ; fécondité)</a:t>
            </a:r>
            <a:endParaRPr lang="fr-F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115616" y="12687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Territoire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TBN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ISF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187624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Territoire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TBN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ISF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71600" y="256490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proportion des femmes en âge d'avoir des enfants dans la population totale est plus élevée en territoire A qu'en territoire B.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544522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taux bruts sont équivalents car la part des femmes en âge d'avoir des enfants dans la population totale est plus élevée au territoire C.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1452563"/>
            <a:ext cx="81153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260648"/>
            <a:ext cx="846043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Les explications de la baisse de la fécondité 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CA" dirty="0"/>
              <a:t>le passage d’une société rurale à une société urbaine et post-urbaine;</a:t>
            </a:r>
            <a:br>
              <a:rPr lang="fr-CA" dirty="0"/>
            </a:br>
            <a:r>
              <a:rPr lang="fr-CA" dirty="0"/>
              <a:t>2. l’urbanisation : en milieu urbain ( dans les pays en voie de développement), les enfants sont à la charge entière de leurs parents ;</a:t>
            </a:r>
            <a:br>
              <a:rPr lang="fr-CA" dirty="0"/>
            </a:br>
            <a:r>
              <a:rPr lang="fr-CA" dirty="0"/>
              <a:t>3. l’éducation: mécanisme important de transformation des mentalités dont des changements importants dans le rôle et le statut de la femme dans les sociétés;</a:t>
            </a:r>
            <a:br>
              <a:rPr lang="fr-CA" dirty="0"/>
            </a:br>
            <a:r>
              <a:rPr lang="fr-CA" dirty="0"/>
              <a:t>4. l’individualisme : réalisation des aspirations individuelles dans les sociétés industrialisées et postindustrielles ;</a:t>
            </a:r>
            <a:br>
              <a:rPr lang="fr-CA" dirty="0"/>
            </a:br>
            <a:r>
              <a:rPr lang="fr-CA" dirty="0"/>
              <a:t>5. le recul des valeurs religieuses dans plusieurs pays;</a:t>
            </a:r>
            <a:br>
              <a:rPr lang="fr-CA" dirty="0"/>
            </a:br>
            <a:r>
              <a:rPr lang="fr-CA" dirty="0"/>
              <a:t>6. maitrise de la fécondité par la femme ;</a:t>
            </a:r>
          </a:p>
          <a:p>
            <a:pPr marL="342900" indent="-342900">
              <a:lnSpc>
                <a:spcPct val="150000"/>
              </a:lnSpc>
            </a:pPr>
            <a:r>
              <a:rPr lang="fr-CA" dirty="0"/>
              <a:t>       7. les crises économique</a:t>
            </a:r>
          </a:p>
          <a:p>
            <a:pPr>
              <a:lnSpc>
                <a:spcPct val="150000"/>
              </a:lnSpc>
            </a:pPr>
            <a:r>
              <a:rPr lang="fr-FR" dirty="0"/>
              <a:t>       8. dans une promotion des mariages il y a toujours une proportion des unions ou l’âge des femmes dépasse les limites de la période de procréation (15-49 ans)</a:t>
            </a:r>
          </a:p>
          <a:p>
            <a:pPr>
              <a:lnSpc>
                <a:spcPct val="150000"/>
              </a:lnSpc>
            </a:pPr>
            <a:r>
              <a:rPr lang="fr-FR" dirty="0"/>
              <a:t>       9.les mariages tardifs pourraient être moins féconds que ceux conclus aux âges plus jeunes.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8"/>
          <p:cNvSpPr>
            <a:spLocks noChangeArrowheads="1" noChangeShapeType="1" noTextEdit="1"/>
          </p:cNvSpPr>
          <p:nvPr/>
        </p:nvSpPr>
        <p:spPr bwMode="auto">
          <a:xfrm>
            <a:off x="755576" y="4005064"/>
            <a:ext cx="7704856" cy="1153344"/>
          </a:xfrm>
          <a:prstGeom prst="rect">
            <a:avLst/>
          </a:prstGeom>
          <a:noFill/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3600" b="1" kern="10" spc="50" dirty="0">
                <a:ln w="12700" cmpd="sng">
                  <a:solidFill>
                    <a:srgbClr val="00B0F0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60000" dist="60007" dir="5400000" sy="-100000" algn="bl" rotWithShape="0"/>
                </a:effectLst>
                <a:latin typeface="Monotype Corsiva"/>
              </a:rPr>
              <a:t>MERCI   POUR  VOTRE ATTENTION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xit" presetSubtype="0" repeatCount="indefinite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0" accel="10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916832"/>
            <a:ext cx="7992888" cy="3831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</a:rPr>
              <a:t>rappel: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la démographie, c’est </a:t>
            </a:r>
            <a:r>
              <a:rPr lang="fr-FR" b="1" dirty="0"/>
              <a:t>l’étude des phénomènes démographiques </a:t>
            </a:r>
            <a:r>
              <a:rPr lang="fr-FR" dirty="0"/>
              <a:t>sachant qu’un phénomène démographique se manifeste par un </a:t>
            </a:r>
            <a:r>
              <a:rPr lang="fr-FR" b="1" dirty="0"/>
              <a:t>événement démographique.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Exemples :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Evénement démographique :            </a:t>
            </a:r>
            <a:r>
              <a:rPr lang="fr-FR" dirty="0"/>
              <a:t>naissance            -   décès   -     mariage  - divorce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Phénomène démographique</a:t>
            </a:r>
            <a:r>
              <a:rPr lang="fr-FR" dirty="0"/>
              <a:t>: Fécondité, Natalité - Mortalité - Nuptialité - Divortialité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27584" y="4766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Cours N°:03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95536" y="1230524"/>
            <a:ext cx="8136904" cy="461665"/>
          </a:xfrm>
          <a:prstGeom prst="rect">
            <a:avLst/>
          </a:prstGeom>
          <a:solidFill>
            <a:srgbClr val="EDF22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all" normalizeH="0" baseline="0" dirty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Algerian" pitchFamily="82" charset="0"/>
                <a:ea typeface="Times New Roman" pitchFamily="18" charset="0"/>
                <a:cs typeface="Arial" pitchFamily="34" charset="0"/>
              </a:rPr>
              <a:t>Ii- Les </a:t>
            </a:r>
            <a:r>
              <a:rPr kumimoji="0" lang="fr-FR" sz="2400" b="1" i="0" u="none" strike="noStrike" cap="all" normalizeH="0" baseline="0" dirty="0" err="1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Algerian" pitchFamily="82" charset="0"/>
                <a:ea typeface="Times New Roman" pitchFamily="18" charset="0"/>
                <a:cs typeface="Arial" pitchFamily="34" charset="0"/>
              </a:rPr>
              <a:t>phénomenes</a:t>
            </a:r>
            <a:r>
              <a:rPr kumimoji="0" lang="fr-FR" sz="2400" b="1" i="0" u="none" strike="noStrike" cap="all" normalizeH="0" baseline="0" dirty="0">
                <a:ln w="90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Algerian" pitchFamily="82" charset="0"/>
                <a:ea typeface="Times New Roman" pitchFamily="18" charset="0"/>
                <a:cs typeface="Arial" pitchFamily="34" charset="0"/>
              </a:rPr>
              <a:t> démographiques</a:t>
            </a:r>
            <a:endParaRPr kumimoji="0" lang="fr-FR" sz="2400" b="1" i="0" u="none" strike="noStrike" cap="all" normalizeH="0" baseline="0" dirty="0">
              <a:ln w="90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764704"/>
            <a:ext cx="8532440" cy="49859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Fécondité vs Natalité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Natalité : </a:t>
            </a:r>
            <a:r>
              <a:rPr lang="fr-CA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c’est le nombre de naissances au cours d’une année</a:t>
            </a:r>
            <a:endParaRPr lang="fr-F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/>
              <a:t>étude des naissances en les référant à l’ensemble de la population 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combine la structure par âge et niveau intrinsèque de fécondité </a:t>
            </a:r>
            <a:endParaRPr lang="fr-CA" dirty="0">
              <a:solidFill>
                <a:schemeClr val="tx1"/>
              </a:solidFill>
              <a:latin typeface="Times New Roman" pitchFamily="18" charset="0"/>
            </a:endParaRPr>
          </a:p>
          <a:p>
            <a:pPr marL="274320" lvl="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fr-CA" b="1" dirty="0">
                <a:solidFill>
                  <a:schemeClr val="tx1"/>
                </a:solidFill>
                <a:latin typeface="Times New Roman" pitchFamily="18" charset="0"/>
              </a:rPr>
              <a:t>Taux brut de natalité</a:t>
            </a:r>
            <a:r>
              <a:rPr lang="fr-CA" dirty="0">
                <a:solidFill>
                  <a:schemeClr val="tx1"/>
                </a:solidFill>
                <a:latin typeface="Times New Roman" pitchFamily="18" charset="0"/>
              </a:rPr>
              <a:t> : le rapport entre le nombre de naissances et la population moyenne </a:t>
            </a:r>
          </a:p>
          <a:p>
            <a:pPr marL="274320" lvl="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fr-CA" dirty="0">
                <a:solidFill>
                  <a:schemeClr val="tx1"/>
                </a:solidFill>
                <a:latin typeface="Times New Roman" pitchFamily="18" charset="0"/>
              </a:rPr>
              <a:t>le taux est exprimé pour mille (</a:t>
            </a:r>
            <a:r>
              <a:rPr lang="fr-C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‰) ;</a:t>
            </a:r>
          </a:p>
          <a:p>
            <a:pPr marL="274320" lvl="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fr-CA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T.N</a:t>
            </a:r>
            <a:r>
              <a:rPr lang="fr-C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(nb. Naissances / population moyenne) * 1000</a:t>
            </a:r>
          </a:p>
          <a:p>
            <a:pPr marL="274320" lvl="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fr-C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C’est un </a:t>
            </a:r>
            <a:r>
              <a:rPr lang="fr-CA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taux brut </a:t>
            </a:r>
            <a:r>
              <a:rPr lang="fr-C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parce que le dénominateur comprend la population totale sans distinction de l’âge et du sexe ;</a:t>
            </a:r>
          </a:p>
          <a:p>
            <a:pPr marL="274320" lvl="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fr-C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CA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T.N. </a:t>
            </a:r>
            <a:r>
              <a:rPr lang="fr-C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 influencé  par la composition de la population;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412776"/>
            <a:ext cx="8064896" cy="4446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Fécondité :</a:t>
            </a:r>
            <a:r>
              <a:rPr lang="fr-CA" dirty="0"/>
              <a:t>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la procréation effective qui concerne la population féminine en âge de procréer;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fr-FR" dirty="0"/>
              <a:t>propension des individus à procréer (différent de </a:t>
            </a:r>
            <a:r>
              <a:rPr lang="fr-FR" dirty="0">
                <a:solidFill>
                  <a:srgbClr val="0070C0"/>
                </a:solidFill>
              </a:rPr>
              <a:t>fertilité</a:t>
            </a:r>
            <a:r>
              <a:rPr lang="fr-FR" dirty="0"/>
              <a:t>)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fr-FR" dirty="0"/>
              <a:t>associe les naissances aux individus qui procréent</a:t>
            </a:r>
          </a:p>
          <a:p>
            <a:pPr>
              <a:lnSpc>
                <a:spcPct val="200000"/>
              </a:lnSpc>
            </a:pPr>
            <a:r>
              <a:rPr lang="fr-FR" dirty="0"/>
              <a:t>Taux de </a:t>
            </a:r>
            <a:r>
              <a:rPr lang="fr-FR" b="1" dirty="0"/>
              <a:t>fécondité </a:t>
            </a:r>
            <a:r>
              <a:rPr lang="fr-FR" dirty="0"/>
              <a:t>par âge </a:t>
            </a:r>
            <a:r>
              <a:rPr lang="fr-FR" b="1" dirty="0"/>
              <a:t>: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fx =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Nx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Fx </a:t>
            </a:r>
          </a:p>
          <a:p>
            <a:pPr>
              <a:lnSpc>
                <a:spcPct val="200000"/>
              </a:lnSpc>
            </a:pPr>
            <a:r>
              <a:rPr lang="fr-FR" i="1" dirty="0" err="1"/>
              <a:t>Nx</a:t>
            </a:r>
            <a:r>
              <a:rPr lang="fr-FR" i="1" dirty="0"/>
              <a:t>  : Naissances eus par les femmes d’âges x </a:t>
            </a:r>
          </a:p>
          <a:p>
            <a:pPr>
              <a:lnSpc>
                <a:spcPct val="200000"/>
              </a:lnSpc>
            </a:pPr>
            <a:r>
              <a:rPr lang="fr-FR" i="1" dirty="0"/>
              <a:t>Fx  : Nombre moyen de femmes d’âge x</a:t>
            </a:r>
          </a:p>
          <a:p>
            <a:pPr>
              <a:lnSpc>
                <a:spcPct val="200000"/>
              </a:lnSpc>
            </a:pPr>
            <a:r>
              <a:rPr lang="fr-CA" b="1" dirty="0">
                <a:solidFill>
                  <a:srgbClr val="0070C0"/>
                </a:solidFill>
              </a:rPr>
              <a:t>Fertilité</a:t>
            </a:r>
            <a:r>
              <a:rPr lang="fr-CA" b="1" dirty="0"/>
              <a:t> : </a:t>
            </a:r>
            <a:r>
              <a:rPr lang="fr-CA" dirty="0"/>
              <a:t>c’est la capacité de procréer ; la stérilité est son contraire</a:t>
            </a:r>
            <a:endParaRPr lang="fr-FR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560" y="1484784"/>
            <a:ext cx="7992888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A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Taux globale de fécondité générale :</a:t>
            </a:r>
            <a:r>
              <a:rPr lang="fr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fr-CA" dirty="0">
                <a:latin typeface="Times New Roman" pitchFamily="18" charset="0"/>
              </a:rPr>
              <a:t>c’est le rapport du nombre de  naissances ( vivantes) d’une année divisée par la population féminine moyenne âgée de 15-49 ans : ce taux est calcul pour mille (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‰) </a:t>
            </a:r>
            <a:br>
              <a:rPr lang="fr-CA" dirty="0">
                <a:latin typeface="Times New Roman" pitchFamily="18" charset="0"/>
                <a:cs typeface="Times New Roman" pitchFamily="18" charset="0"/>
              </a:rPr>
            </a:br>
            <a:br>
              <a:rPr lang="fr-CA" dirty="0">
                <a:latin typeface="Times New Roman" pitchFamily="18" charset="0"/>
                <a:cs typeface="Times New Roman" pitchFamily="18" charset="0"/>
              </a:rPr>
            </a:br>
            <a:r>
              <a:rPr lang="fr-CA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T.G.F.</a:t>
            </a:r>
            <a:r>
              <a:rPr lang="fr-CA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( nombre de naissances / population féminine en âgée de 15-49 ans) * 1000</a:t>
            </a:r>
            <a:br>
              <a:rPr lang="fr-CA" dirty="0">
                <a:latin typeface="Times New Roman" pitchFamily="18" charset="0"/>
                <a:cs typeface="Times New Roman" pitchFamily="18" charset="0"/>
              </a:rPr>
            </a:br>
            <a:br>
              <a:rPr lang="fr-CA" dirty="0">
                <a:latin typeface="Times New Roman" pitchFamily="18" charset="0"/>
                <a:cs typeface="Times New Roman" pitchFamily="18" charset="0"/>
              </a:rPr>
            </a:br>
            <a:r>
              <a:rPr lang="fr-CA" dirty="0">
                <a:latin typeface="Times New Roman" pitchFamily="18" charset="0"/>
                <a:cs typeface="Times New Roman" pitchFamily="18" charset="0"/>
              </a:rPr>
              <a:t>Le principal avantage de cet indice est de réduire d’une façon significative les effets de la structure d’âge mais demeure sensible aux différences de nuptialité.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836712"/>
            <a:ext cx="8352928" cy="5078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Taux de fécondité par âge ou par groupe d’âge de 5 ans :</a:t>
            </a:r>
            <a:r>
              <a:rPr lang="fr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fr-CA" dirty="0"/>
            </a:br>
            <a:r>
              <a:rPr lang="fr-CA" dirty="0"/>
              <a:t>c’est le rapport du nombre de naissance ( vivantes) d’une année divisée par la population féminine moyenne âgée de ‘x’ années ou d’un groupe d’âge ;</a:t>
            </a:r>
            <a:br>
              <a:rPr lang="fr-CA" dirty="0"/>
            </a:br>
            <a:br>
              <a:rPr lang="fr-CA" dirty="0"/>
            </a:br>
            <a:r>
              <a:rPr lang="fr-C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T.F.A</a:t>
            </a:r>
            <a:r>
              <a:rPr lang="fr-C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.= (</a:t>
            </a:r>
            <a:r>
              <a:rPr lang="fr-CA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nombre de naissances des femmes âges de ‘x’ années ou d’un    groupe d’âge / ¨population féminine moyenne âgée de ‘x’ années ou d’un groupe d’âge ) * 1000</a:t>
            </a:r>
            <a:br>
              <a:rPr lang="fr-CA" dirty="0"/>
            </a:br>
            <a:br>
              <a:rPr lang="fr-CA" dirty="0"/>
            </a:br>
            <a:r>
              <a:rPr lang="fr-CA" dirty="0"/>
              <a:t>Ce taux est calculé généralement par groupe d’âge de 5 ans : 15-19 ans, 20-24 ans, 25 29 ans, 30-34 ans, 35-39 ans, 40-44 ans et 45-49 ans ;b</a:t>
            </a:r>
          </a:p>
          <a:p>
            <a:pPr>
              <a:lnSpc>
                <a:spcPct val="150000"/>
              </a:lnSpc>
            </a:pPr>
            <a:br>
              <a:rPr lang="fr-CA" dirty="0"/>
            </a:br>
            <a:r>
              <a:rPr lang="fr-CA" dirty="0"/>
              <a:t>Le </a:t>
            </a:r>
            <a:r>
              <a:rPr lang="fr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T.F.A</a:t>
            </a:r>
            <a:r>
              <a:rPr lang="fr-CA" b="1" dirty="0"/>
              <a:t>. </a:t>
            </a:r>
            <a:r>
              <a:rPr lang="fr-CA" dirty="0"/>
              <a:t>élimine complètement l’influence de la structure par âge.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980728"/>
            <a:ext cx="8352928" cy="43242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CA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 synthétique de fécondité :</a:t>
            </a:r>
            <a:r>
              <a:rPr lang="fr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Descendance finale </a:t>
            </a:r>
          </a:p>
          <a:p>
            <a:pPr>
              <a:lnSpc>
                <a:spcPct val="150000"/>
              </a:lnSpc>
            </a:pPr>
            <a:endParaRPr lang="fr-CA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fr-CA" dirty="0"/>
              <a:t>c’est un indice global de fécondité qui est le résultat de la somme des taux de fécondité par âge ou par groupe d’âge ;</a:t>
            </a:r>
            <a:br>
              <a:rPr lang="fr-CA" dirty="0"/>
            </a:br>
            <a:br>
              <a:rPr lang="fr-CA" dirty="0"/>
            </a:br>
            <a:r>
              <a:rPr lang="fr-CA" dirty="0"/>
              <a:t>quand l’indice est basé sur des groupes d’âge de 5 ans , il faut multiplier le  résultat par 5 ;</a:t>
            </a:r>
          </a:p>
          <a:p>
            <a:br>
              <a:rPr lang="fr-CA" dirty="0"/>
            </a:b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fr-CA" dirty="0"/>
              <a:t>l’</a:t>
            </a:r>
            <a:r>
              <a:rPr lang="fr-CA" b="1" dirty="0">
                <a:solidFill>
                  <a:srgbClr val="FF0000"/>
                </a:solidFill>
              </a:rPr>
              <a:t>ISF</a:t>
            </a:r>
            <a:r>
              <a:rPr lang="fr-CA" dirty="0"/>
              <a:t> est le nombre d’enfants qu’aurait </a:t>
            </a:r>
            <a:r>
              <a:rPr lang="fr-FR" dirty="0"/>
              <a:t>une génération fictive de femmes  </a:t>
            </a:r>
            <a:r>
              <a:rPr lang="fr-CA" dirty="0"/>
              <a:t>au cours de leurs vie si toutes les femmes vivaient jusqu’à 49 ans ; </a:t>
            </a:r>
            <a:br>
              <a:rPr lang="fr-CA" dirty="0"/>
            </a:br>
            <a:br>
              <a:rPr lang="fr-CA" dirty="0"/>
            </a:br>
            <a:r>
              <a:rPr lang="fr-CA" dirty="0"/>
              <a:t>ISF = (</a:t>
            </a:r>
            <a:r>
              <a:rPr lang="el-GR" dirty="0">
                <a:cs typeface="Times New Roman" pitchFamily="18" charset="0"/>
              </a:rPr>
              <a:t>Σ</a:t>
            </a:r>
            <a:r>
              <a:rPr lang="fr-CA" dirty="0">
                <a:cs typeface="Times New Roman" pitchFamily="18" charset="0"/>
              </a:rPr>
              <a:t> T.F.A * 5) /1000</a:t>
            </a:r>
            <a:endParaRPr lang="fr-FR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764704"/>
            <a:ext cx="8064896" cy="458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Calcul du taux de fécondité par groupe d’âge et indice synthétique de fécondité</a:t>
            </a:r>
          </a:p>
        </p:txBody>
      </p:sp>
      <p:graphicFrame>
        <p:nvGraphicFramePr>
          <p:cNvPr id="3" name="Group 80"/>
          <p:cNvGraphicFramePr>
            <a:graphicFrameLocks noGrp="1"/>
          </p:cNvGraphicFramePr>
          <p:nvPr>
            <p:ph idx="1"/>
          </p:nvPr>
        </p:nvGraphicFramePr>
        <p:xfrm>
          <a:off x="1258888" y="1989138"/>
          <a:ext cx="6768876" cy="3594426"/>
        </p:xfrm>
        <a:graphic>
          <a:graphicData uri="http://schemas.openxmlformats.org/drawingml/2006/table">
            <a:tbl>
              <a:tblPr/>
              <a:tblGrid>
                <a:gridCol w="165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Groupe d’âge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Pop. Fém.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Nb. naissances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Taux fécondité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15-19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257,0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3,705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20-24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314,9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24,120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37,119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30-34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281,9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17,735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35-39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257,4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4,404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40-44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206,5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0,512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45-49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168,3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0,015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4797152"/>
            <a:ext cx="806489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ISF = (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T.F.A * 5) /1000  =  </a:t>
            </a:r>
            <a:r>
              <a:rPr lang="fr-CA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292,44  * 5  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  1,47 enfant par femme</a:t>
            </a:r>
          </a:p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      1000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Group 80"/>
          <p:cNvGraphicFramePr>
            <a:graphicFrameLocks noGrp="1"/>
          </p:cNvGraphicFramePr>
          <p:nvPr>
            <p:ph idx="1"/>
          </p:nvPr>
        </p:nvGraphicFramePr>
        <p:xfrm>
          <a:off x="1259632" y="836712"/>
          <a:ext cx="6768876" cy="3594426"/>
        </p:xfrm>
        <a:graphic>
          <a:graphicData uri="http://schemas.openxmlformats.org/drawingml/2006/table">
            <a:tbl>
              <a:tblPr/>
              <a:tblGrid>
                <a:gridCol w="165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Groupe d’âge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Pop. Fém.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Nb. naissances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Taux fécondité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15-19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257,0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3,705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14,42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20-24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314,9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24,120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76,59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37,119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118,86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30-34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281,9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17,735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62,91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35-39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257,4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4,404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17,10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40-44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206,5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0,512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2,47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45-49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168,3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0,015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0,89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Σ</a:t>
                      </a:r>
                      <a:r>
                        <a:rPr kumimoji="0" lang="fr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= 292,44</a:t>
                      </a:r>
                      <a:endParaRPr kumimoji="0" lang="el-G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3644</TotalTime>
  <Words>978</Words>
  <Application>Microsoft Office PowerPoint</Application>
  <PresentationFormat>Affichage à l'écran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Calibri</vt:lpstr>
      <vt:lpstr>Constantia</vt:lpstr>
      <vt:lpstr>Monotype Corsiva</vt:lpstr>
      <vt:lpstr>Times New Roman</vt:lpstr>
      <vt:lpstr>Wingdings</vt:lpstr>
      <vt:lpstr>Wingdings 2</vt:lpstr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Kahina</dc:creator>
  <cp:lastModifiedBy>IFTA</cp:lastModifiedBy>
  <cp:revision>160</cp:revision>
  <dcterms:created xsi:type="dcterms:W3CDTF">2015-10-09T08:28:06Z</dcterms:created>
  <dcterms:modified xsi:type="dcterms:W3CDTF">2022-09-30T22:20:44Z</dcterms:modified>
</cp:coreProperties>
</file>