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69" r:id="rId5"/>
    <p:sldId id="271" r:id="rId6"/>
    <p:sldId id="277" r:id="rId7"/>
    <p:sldId id="264" r:id="rId8"/>
    <p:sldId id="266" r:id="rId9"/>
    <p:sldId id="272" r:id="rId10"/>
    <p:sldId id="265" r:id="rId11"/>
    <p:sldId id="276" r:id="rId12"/>
    <p:sldId id="273"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EDF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p:cViewPr varScale="1">
        <p:scale>
          <a:sx n="26" d="100"/>
          <a:sy n="26" d="100"/>
        </p:scale>
        <p:origin x="17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30/09/2022</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309A6D-C09C-4548-B29A-6CF363A7E532}" type="datetimeFigureOut">
              <a:rPr lang="fr-FR" smtClean="0"/>
              <a:pPr/>
              <a:t>30/09/2022</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6"/>
          <p:cNvSpPr>
            <a:spLocks noChangeArrowheads="1"/>
          </p:cNvSpPr>
          <p:nvPr/>
        </p:nvSpPr>
        <p:spPr bwMode="auto">
          <a:xfrm>
            <a:off x="1763688" y="404664"/>
            <a:ext cx="5688632"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fr-FR" sz="1800" b="1" i="0" u="none" strike="noStrike" cap="none" normalizeH="0" baseline="0" dirty="0">
                <a:ln>
                  <a:noFill/>
                </a:ln>
                <a:effectLst/>
                <a:latin typeface="Calibri" pitchFamily="34" charset="0"/>
                <a:ea typeface="Arial" pitchFamily="34" charset="0"/>
                <a:cs typeface="Arial" pitchFamily="34" charset="0"/>
              </a:rPr>
              <a:t>UNIVERSITE DES SCIENCES  ET  DE LA TECHNOLOGIE</a:t>
            </a:r>
            <a:endParaRPr kumimoji="0" lang="fr-FR" sz="1200" b="0" i="0" u="none" strike="noStrike" cap="none" normalizeH="0" baseline="0" dirty="0">
              <a:ln>
                <a:noFill/>
              </a:ln>
              <a:effectLst/>
              <a:latin typeface="Times New Roman" pitchFamily="18" charset="0"/>
              <a:ea typeface="Arial" pitchFamily="34" charset="0"/>
              <a:cs typeface="Arial" pitchFamily="34" charset="0"/>
            </a:endParaRPr>
          </a:p>
          <a:p>
            <a:pPr marL="0" marR="0" lvl="0" indent="0" algn="ctr" defTabSz="914400" rtl="0" eaLnBrk="1" fontAlgn="base" latinLnBrk="0" hangingPunct="1">
              <a:lnSpc>
                <a:spcPct val="100000"/>
              </a:lnSpc>
              <a:spcBef>
                <a:spcPts val="500"/>
              </a:spcBef>
              <a:spcAft>
                <a:spcPts val="500"/>
              </a:spcAft>
              <a:buClrTx/>
              <a:buSzTx/>
              <a:buFontTx/>
              <a:buNone/>
              <a:tabLst/>
            </a:pPr>
            <a:r>
              <a:rPr kumimoji="0" lang="fr-FR" sz="1800" b="1" i="0" u="none" strike="noStrike" cap="none" normalizeH="0" baseline="0" dirty="0">
                <a:ln>
                  <a:noFill/>
                </a:ln>
                <a:effectLst/>
                <a:latin typeface="Calibri" pitchFamily="34" charset="0"/>
                <a:ea typeface="Arial" pitchFamily="34" charset="0"/>
                <a:cs typeface="Arial" pitchFamily="34" charset="0"/>
              </a:rPr>
              <a:t>‹‹ HOUARI BOUMEDDIENE ››</a:t>
            </a:r>
          </a:p>
          <a:p>
            <a:pPr marL="0" marR="0" lvl="0" indent="0" algn="ctr" defTabSz="914400" rtl="0" eaLnBrk="1" fontAlgn="base" latinLnBrk="0" hangingPunct="1">
              <a:lnSpc>
                <a:spcPct val="100000"/>
              </a:lnSpc>
              <a:spcBef>
                <a:spcPts val="500"/>
              </a:spcBef>
              <a:spcAft>
                <a:spcPts val="500"/>
              </a:spcAft>
              <a:buClrTx/>
              <a:buSzTx/>
              <a:buFontTx/>
              <a:buNone/>
              <a:tabLst/>
            </a:pPr>
            <a:r>
              <a:rPr lang="fr-FR" b="1" dirty="0">
                <a:latin typeface="Calibri" pitchFamily="34" charset="0"/>
                <a:cs typeface="Arial" pitchFamily="34" charset="0"/>
              </a:rPr>
              <a:t>U.S.T.H.B</a:t>
            </a:r>
            <a:endParaRPr kumimoji="0" lang="fr-FR" sz="1800" b="0" i="0" u="none" strike="noStrike" cap="none" normalizeH="0" baseline="0" dirty="0">
              <a:ln>
                <a:noFill/>
              </a:ln>
              <a:effectLst/>
              <a:latin typeface="Arial" pitchFamily="34" charset="0"/>
              <a:cs typeface="Arial" pitchFamily="34" charset="0"/>
            </a:endParaRPr>
          </a:p>
        </p:txBody>
      </p:sp>
      <p:pic>
        <p:nvPicPr>
          <p:cNvPr id="5" name="Picture 6" descr="Description : logo USTHB ble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60648"/>
            <a:ext cx="1315358" cy="1235034"/>
          </a:xfrm>
          <a:prstGeom prst="rect">
            <a:avLst/>
          </a:prstGeom>
          <a:noFill/>
          <a:ln>
            <a:noFill/>
          </a:ln>
        </p:spPr>
      </p:pic>
      <p:pic>
        <p:nvPicPr>
          <p:cNvPr id="6" name="Picture 6" descr="Description : logo USTHB ble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188640"/>
            <a:ext cx="1224136" cy="1235034"/>
          </a:xfrm>
          <a:prstGeom prst="rect">
            <a:avLst/>
          </a:prstGeom>
          <a:noFill/>
          <a:ln>
            <a:noFill/>
          </a:ln>
        </p:spPr>
      </p:pic>
      <p:sp>
        <p:nvSpPr>
          <p:cNvPr id="8" name="Rectangle 7"/>
          <p:cNvSpPr/>
          <p:nvPr/>
        </p:nvSpPr>
        <p:spPr>
          <a:xfrm>
            <a:off x="467544" y="4437112"/>
            <a:ext cx="8064896" cy="1338828"/>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0">
              <a:lnSpc>
                <a:spcPct val="150000"/>
              </a:lnSpc>
            </a:pPr>
            <a:r>
              <a:rPr lang="fr-FR" b="1" spc="50" dirty="0">
                <a:ln w="11430"/>
                <a:solidFill>
                  <a:srgbClr val="7030A0"/>
                </a:solidFill>
                <a:effectLst>
                  <a:outerShdw blurRad="76200" dist="50800" dir="5400000" algn="tl" rotWithShape="0">
                    <a:srgbClr val="000000">
                      <a:alpha val="65000"/>
                    </a:srgbClr>
                  </a:outerShdw>
                </a:effectLst>
              </a:rPr>
              <a:t> LICENCE 2 en géographie et aménagement de territoire-SEMESTRE 3</a:t>
            </a:r>
          </a:p>
          <a:p>
            <a:pPr algn="ctr" defTabSz="0">
              <a:lnSpc>
                <a:spcPct val="150000"/>
              </a:lnSpc>
            </a:pPr>
            <a:endParaRPr lang="fr-FR" b="1" spc="50" dirty="0">
              <a:ln w="11430"/>
              <a:solidFill>
                <a:srgbClr val="7030A0"/>
              </a:solidFill>
              <a:effectLst>
                <a:outerShdw blurRad="76200" dist="50800" dir="5400000" algn="tl" rotWithShape="0">
                  <a:srgbClr val="000000">
                    <a:alpha val="65000"/>
                  </a:srgbClr>
                </a:outerShdw>
              </a:effectLst>
            </a:endParaRPr>
          </a:p>
          <a:p>
            <a:pPr algn="ctr" defTabSz="0">
              <a:lnSpc>
                <a:spcPct val="150000"/>
              </a:lnSpc>
            </a:pPr>
            <a:r>
              <a:rPr lang="fr-FR" b="1" spc="50" dirty="0">
                <a:ln w="11430"/>
                <a:solidFill>
                  <a:srgbClr val="7030A0"/>
                </a:solidFill>
                <a:effectLst>
                  <a:outerShdw blurRad="76200" dist="50800" dir="5400000" algn="tl" rotWithShape="0">
                    <a:srgbClr val="000000">
                      <a:alpha val="65000"/>
                    </a:srgbClr>
                  </a:outerShdw>
                </a:effectLst>
              </a:rPr>
              <a:t>ANNÉE UNIVERSITAIRE 2015/2016</a:t>
            </a:r>
          </a:p>
        </p:txBody>
      </p:sp>
      <p:sp>
        <p:nvSpPr>
          <p:cNvPr id="11" name="Rectangle 10"/>
          <p:cNvSpPr/>
          <p:nvPr/>
        </p:nvSpPr>
        <p:spPr>
          <a:xfrm>
            <a:off x="467544" y="2492896"/>
            <a:ext cx="8208912" cy="1338828"/>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50000" t="50000" r="50000" b="50000"/>
            </a:path>
            <a:tileRect/>
          </a:gradFill>
          <a:scene3d>
            <a:camera prst="obliqueTopRigh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pPr>
            <a:r>
              <a:rPr lang="fr-FR" sz="5400" b="1" dirty="0">
                <a:ln w="11430"/>
                <a:solidFill>
                  <a:srgbClr val="002060"/>
                </a:solidFill>
                <a:effectLst>
                  <a:outerShdw blurRad="50800" dist="39000" dir="5460000" algn="tl">
                    <a:srgbClr val="000000">
                      <a:alpha val="38000"/>
                    </a:srgbClr>
                  </a:outerShdw>
                </a:effectLst>
              </a:rPr>
              <a:t>Analyse</a:t>
            </a:r>
            <a:r>
              <a:rPr lang="en-US" sz="5400" b="1" dirty="0">
                <a:ln w="11430"/>
                <a:solidFill>
                  <a:srgbClr val="002060"/>
                </a:solidFill>
                <a:effectLst>
                  <a:outerShdw blurRad="50800" dist="39000" dir="5460000" algn="tl">
                    <a:srgbClr val="000000">
                      <a:alpha val="38000"/>
                    </a:srgbClr>
                  </a:outerShdw>
                </a:effectLst>
              </a:rPr>
              <a:t> </a:t>
            </a:r>
            <a:r>
              <a:rPr lang="fr-FR" sz="5400" b="1" dirty="0">
                <a:ln w="11430"/>
                <a:solidFill>
                  <a:srgbClr val="002060"/>
                </a:solidFill>
                <a:effectLst>
                  <a:outerShdw blurRad="50800" dist="39000" dir="5460000" algn="tl">
                    <a:srgbClr val="000000">
                      <a:alpha val="38000"/>
                    </a:srgbClr>
                  </a:outerShdw>
                </a:effectLst>
              </a:rPr>
              <a:t>démographique</a:t>
            </a:r>
          </a:p>
        </p:txBody>
      </p:sp>
      <p:sp>
        <p:nvSpPr>
          <p:cNvPr id="9" name="ZoneTexte 8"/>
          <p:cNvSpPr txBox="1"/>
          <p:nvPr/>
        </p:nvSpPr>
        <p:spPr>
          <a:xfrm>
            <a:off x="2483768" y="5949280"/>
            <a:ext cx="2304256" cy="369332"/>
          </a:xfrm>
          <a:prstGeom prst="rect">
            <a:avLst/>
          </a:prstGeom>
          <a:solidFill>
            <a:schemeClr val="accent4">
              <a:lumMod val="60000"/>
              <a:lumOff val="40000"/>
            </a:schemeClr>
          </a:solidFill>
          <a:ln w="12700">
            <a:solidFill>
              <a:schemeClr val="bg2"/>
            </a:solidFill>
          </a:ln>
        </p:spPr>
        <p:txBody>
          <a:bodyPr wrap="square" rtlCol="0">
            <a:spAutoFit/>
          </a:bodyPr>
          <a:lstStyle/>
          <a:p>
            <a:r>
              <a:rPr lang="fr-FR" b="1" dirty="0">
                <a:ln w="10160">
                  <a:solidFill>
                    <a:schemeClr val="accent1"/>
                  </a:solidFill>
                  <a:prstDash val="solid"/>
                </a:ln>
                <a:solidFill>
                  <a:srgbClr val="FF0000"/>
                </a:solidFill>
                <a:effectLst>
                  <a:outerShdw blurRad="38100" dist="32000" dir="5400000" algn="tl">
                    <a:srgbClr val="000000">
                      <a:alpha val="30000"/>
                    </a:srgbClr>
                  </a:outerShdw>
                </a:effectLst>
              </a:rPr>
              <a:t>Mme : HAMALI .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9552" y="692696"/>
            <a:ext cx="8064896" cy="5035353"/>
          </a:xfrm>
          <a:prstGeom prst="rect">
            <a:avLst/>
          </a:prstGeom>
        </p:spPr>
        <p:txBody>
          <a:bodyPr wrap="square">
            <a:spAutoFit/>
          </a:bodyPr>
          <a:lstStyle/>
          <a:p>
            <a:pPr algn="just">
              <a:lnSpc>
                <a:spcPct val="150000"/>
              </a:lnSpc>
            </a:pPr>
            <a:r>
              <a:rPr lang="fr-FR" b="1" dirty="0">
                <a:solidFill>
                  <a:srgbClr val="FF0000"/>
                </a:solidFill>
              </a:rPr>
              <a:t>Le taux de célibat définitif</a:t>
            </a:r>
          </a:p>
          <a:p>
            <a:pPr algn="just">
              <a:lnSpc>
                <a:spcPct val="150000"/>
              </a:lnSpc>
            </a:pPr>
            <a:r>
              <a:rPr lang="fr-FR" dirty="0"/>
              <a:t>Les données représentant les taux de célibat à 50 ans révèlent que le mariage est universel aussi bien pour les hommes que pour les femmes puisque le célibat définitif reste un état exceptionnel, particulièrement pour les femmes. Très peu de personnes restent célibataires à 50 ans. Par milieu de résidence, le taux de célibat définitif est relativement plus important en milieu urbain qu’en milieu rural surtout pour les hommes</a:t>
            </a:r>
          </a:p>
          <a:p>
            <a:pPr algn="just">
              <a:lnSpc>
                <a:spcPct val="150000"/>
              </a:lnSpc>
            </a:pPr>
            <a:r>
              <a:rPr lang="fr-FR" b="1" dirty="0">
                <a:solidFill>
                  <a:srgbClr val="FF0000"/>
                </a:solidFill>
              </a:rPr>
              <a:t>L’âge moyen au premier mariage</a:t>
            </a:r>
          </a:p>
          <a:p>
            <a:pPr algn="just">
              <a:lnSpc>
                <a:spcPct val="150000"/>
              </a:lnSpc>
            </a:pPr>
            <a:r>
              <a:rPr lang="fr-FR" dirty="0"/>
              <a:t>Le recul de l’âge au premier mariage est lié d’une part à l’allongement de la période de scolarisation, l’entrée dans la vie active, particulièrement pour les femmes, et d’autre part aux effets du développement socio-économique tels que l’augmentation du chômage ou la crise du logement.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11560" y="620688"/>
            <a:ext cx="7992888" cy="4247317"/>
          </a:xfrm>
          <a:prstGeom prst="rect">
            <a:avLst/>
          </a:prstGeom>
        </p:spPr>
        <p:txBody>
          <a:bodyPr wrap="square">
            <a:spAutoFit/>
          </a:bodyPr>
          <a:lstStyle/>
          <a:p>
            <a:pPr algn="just">
              <a:lnSpc>
                <a:spcPct val="150000"/>
              </a:lnSpc>
            </a:pPr>
            <a:r>
              <a:rPr lang="fr-FR" b="1" dirty="0">
                <a:solidFill>
                  <a:srgbClr val="FF0000"/>
                </a:solidFill>
              </a:rPr>
              <a:t>Le remariage </a:t>
            </a:r>
            <a:r>
              <a:rPr lang="fr-FR" dirty="0"/>
              <a:t>La proportion de remariage est en baisse par rapport à ce qui a été observé dans le passé. Par milieu de résidence, la fréquence des remariages est plus élevée en milieu rural qu’en milieu urbain.</a:t>
            </a:r>
          </a:p>
          <a:p>
            <a:pPr algn="just">
              <a:lnSpc>
                <a:spcPct val="150000"/>
              </a:lnSpc>
            </a:pPr>
            <a:r>
              <a:rPr lang="fr-FR" b="1" dirty="0">
                <a:solidFill>
                  <a:srgbClr val="FF0000"/>
                </a:solidFill>
              </a:rPr>
              <a:t>Le taux de divorce et de veuvage</a:t>
            </a:r>
            <a:endParaRPr lang="fr-FR" dirty="0">
              <a:solidFill>
                <a:srgbClr val="FF0000"/>
              </a:solidFill>
            </a:endParaRPr>
          </a:p>
          <a:p>
            <a:pPr algn="just">
              <a:lnSpc>
                <a:spcPct val="150000"/>
              </a:lnSpc>
            </a:pPr>
            <a:r>
              <a:rPr lang="fr-FR" dirty="0"/>
              <a:t>les ruptures d’union à la fois par divorce et veuvage sont légèrement supérieures en milieu urbain relativement au milieu rural</a:t>
            </a:r>
          </a:p>
          <a:p>
            <a:pPr algn="just">
              <a:lnSpc>
                <a:spcPct val="150000"/>
              </a:lnSpc>
            </a:pPr>
            <a:r>
              <a:rPr lang="fr-FR" b="1" dirty="0">
                <a:solidFill>
                  <a:srgbClr val="FF0000"/>
                </a:solidFill>
              </a:rPr>
              <a:t>La polygamie</a:t>
            </a:r>
            <a:endParaRPr lang="fr-FR" dirty="0">
              <a:solidFill>
                <a:srgbClr val="FF0000"/>
              </a:solidFill>
            </a:endParaRPr>
          </a:p>
          <a:p>
            <a:pPr algn="just">
              <a:lnSpc>
                <a:spcPct val="150000"/>
              </a:lnSpc>
            </a:pPr>
            <a:r>
              <a:rPr lang="fr-FR" dirty="0"/>
              <a:t>Les proportions d’unions polygames sont identiques aussi bien milieu urbain qu’en milieu rural. Les différences  régionales, par contre, sont assez significatives. L’oriental à les proportions les plus élevées,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WordArt 8"/>
          <p:cNvSpPr>
            <a:spLocks noChangeArrowheads="1" noChangeShapeType="1" noTextEdit="1"/>
          </p:cNvSpPr>
          <p:nvPr/>
        </p:nvSpPr>
        <p:spPr bwMode="auto">
          <a:xfrm>
            <a:off x="755576" y="4005064"/>
            <a:ext cx="7704856" cy="1153344"/>
          </a:xfrm>
          <a:prstGeom prst="rect">
            <a:avLst/>
          </a:prstGeom>
          <a:noFill/>
        </p:spPr>
        <p:txBody>
          <a:bodyPr wrap="none" fromWordArt="1">
            <a:prstTxWarp prst="textPlain">
              <a:avLst>
                <a:gd name="adj" fmla="val 50000"/>
              </a:avLst>
            </a:prstTxWarp>
            <a:scene3d>
              <a:camera prst="perspectiveRelaxedModerately"/>
              <a:lightRig rig="threePt" dir="t"/>
            </a:scene3d>
            <a:sp3d extrusionH="57150">
              <a:bevelT w="82550" h="38100" prst="coolSlant"/>
            </a:sp3d>
          </a:bodyPr>
          <a:lstStyle/>
          <a:p>
            <a:pPr algn="ctr"/>
            <a:r>
              <a:rPr lang="fr-FR" sz="3600" b="1" kern="10" spc="50" dirty="0">
                <a:ln w="12700" cmpd="sng">
                  <a:solidFill>
                    <a:srgbClr val="00B0F0"/>
                  </a:solidFill>
                  <a:prstDash val="solid"/>
                </a:ln>
                <a:solidFill>
                  <a:srgbClr val="FF0000"/>
                </a:solidFill>
                <a:effectLst>
                  <a:glow rad="139700">
                    <a:schemeClr val="accent5">
                      <a:satMod val="175000"/>
                      <a:alpha val="40000"/>
                    </a:schemeClr>
                  </a:glow>
                  <a:outerShdw blurRad="50800" dist="38100" dir="5400000" algn="t" rotWithShape="0">
                    <a:prstClr val="black">
                      <a:alpha val="40000"/>
                    </a:prstClr>
                  </a:outerShdw>
                  <a:reflection blurRad="6350" stA="60000" endA="900" endPos="60000" dist="60007" dir="5400000" sy="-100000" algn="bl" rotWithShape="0"/>
                </a:effectLst>
                <a:latin typeface="Monotype Corsiva"/>
              </a:rPr>
              <a:t>MERCI   POUR  VOTRE ATTENTION</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par>
                                <p:cTn id="11" presetID="37" presetClass="exit" presetSubtype="0" repeatCount="indefinite" grpId="1" nodeType="withEffect">
                                  <p:stCondLst>
                                    <p:cond delay="4000"/>
                                  </p:stCondLst>
                                  <p:childTnLst>
                                    <p:animEffect transition="out" filter="fade">
                                      <p:cBhvr>
                                        <p:cTn id="12" dur="5000"/>
                                        <p:tgtEl>
                                          <p:spTgt spid="4"/>
                                        </p:tgtEl>
                                      </p:cBhvr>
                                    </p:animEffect>
                                    <p:anim calcmode="lin" valueType="num">
                                      <p:cBhvr>
                                        <p:cTn id="13" dur="5000"/>
                                        <p:tgtEl>
                                          <p:spTgt spid="4"/>
                                        </p:tgtEl>
                                        <p:attrNameLst>
                                          <p:attrName>ppt_x</p:attrName>
                                        </p:attrNameLst>
                                      </p:cBhvr>
                                      <p:tavLst>
                                        <p:tav tm="0">
                                          <p:val>
                                            <p:strVal val="ppt_x"/>
                                          </p:val>
                                        </p:tav>
                                        <p:tav tm="100000">
                                          <p:val>
                                            <p:strVal val="ppt_x"/>
                                          </p:val>
                                        </p:tav>
                                      </p:tavLst>
                                    </p:anim>
                                    <p:anim calcmode="lin" valueType="num">
                                      <p:cBhvr>
                                        <p:cTn id="14" dur="500" decel="100000"/>
                                        <p:tgtEl>
                                          <p:spTgt spid="4"/>
                                        </p:tgtEl>
                                        <p:attrNameLst>
                                          <p:attrName>ppt_y</p:attrName>
                                        </p:attrNameLst>
                                      </p:cBhvr>
                                      <p:tavLst>
                                        <p:tav tm="0">
                                          <p:val>
                                            <p:strVal val="ppt_y"/>
                                          </p:val>
                                        </p:tav>
                                        <p:tav tm="100000">
                                          <p:val>
                                            <p:strVal val="ppt_y-.03"/>
                                          </p:val>
                                        </p:tav>
                                      </p:tavLst>
                                    </p:anim>
                                    <p:anim calcmode="lin" valueType="num">
                                      <p:cBhvr>
                                        <p:cTn id="15" dur="4500" accel="100000">
                                          <p:stCondLst>
                                            <p:cond delay="500"/>
                                          </p:stCondLst>
                                        </p:cTn>
                                        <p:tgtEl>
                                          <p:spTgt spid="4"/>
                                        </p:tgtEl>
                                        <p:attrNameLst>
                                          <p:attrName>ppt_y</p:attrName>
                                        </p:attrNameLst>
                                      </p:cBhvr>
                                      <p:tavLst>
                                        <p:tav tm="0">
                                          <p:val>
                                            <p:strVal val="ppt_y"/>
                                          </p:val>
                                        </p:tav>
                                        <p:tav tm="100000">
                                          <p:val>
                                            <p:strVal val="ppt_y+1"/>
                                          </p:val>
                                        </p:tav>
                                      </p:tavLst>
                                    </p:anim>
                                    <p:set>
                                      <p:cBhvr>
                                        <p:cTn id="16" dur="1" fill="hold">
                                          <p:stCondLst>
                                            <p:cond delay="4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916832"/>
            <a:ext cx="7992888" cy="38318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50000"/>
              </a:lnSpc>
            </a:pPr>
            <a:r>
              <a:rPr lang="fr-FR" b="1" dirty="0">
                <a:solidFill>
                  <a:srgbClr val="FF0000"/>
                </a:solidFill>
              </a:rPr>
              <a:t>rappel:</a:t>
            </a:r>
          </a:p>
          <a:p>
            <a:pPr algn="just">
              <a:lnSpc>
                <a:spcPct val="150000"/>
              </a:lnSpc>
            </a:pPr>
            <a:r>
              <a:rPr lang="fr-FR" dirty="0"/>
              <a:t>la démographie, c’est </a:t>
            </a:r>
            <a:r>
              <a:rPr lang="fr-FR" b="1" dirty="0"/>
              <a:t>l’étude des phénomènes démographiques </a:t>
            </a:r>
            <a:r>
              <a:rPr lang="fr-FR" dirty="0"/>
              <a:t>sachant qu’un phénomène démographique se manifeste par un </a:t>
            </a:r>
            <a:r>
              <a:rPr lang="fr-FR" b="1" dirty="0"/>
              <a:t>événement démographique.</a:t>
            </a:r>
          </a:p>
          <a:p>
            <a:pPr algn="just">
              <a:lnSpc>
                <a:spcPct val="150000"/>
              </a:lnSpc>
            </a:pPr>
            <a:r>
              <a:rPr lang="fr-FR" dirty="0"/>
              <a:t>Exemples :</a:t>
            </a:r>
          </a:p>
          <a:p>
            <a:pPr algn="just">
              <a:lnSpc>
                <a:spcPct val="150000"/>
              </a:lnSpc>
            </a:pPr>
            <a:r>
              <a:rPr lang="fr-FR" dirty="0"/>
              <a:t> </a:t>
            </a:r>
            <a:r>
              <a:rPr lang="fr-FR" b="1" dirty="0">
                <a:solidFill>
                  <a:srgbClr val="FF0000"/>
                </a:solidFill>
              </a:rPr>
              <a:t>Evénement démographique :            </a:t>
            </a:r>
            <a:r>
              <a:rPr lang="fr-FR" dirty="0"/>
              <a:t>naissance            -   décès   -     mariage  - divorce</a:t>
            </a:r>
          </a:p>
          <a:p>
            <a:pPr algn="just">
              <a:lnSpc>
                <a:spcPct val="150000"/>
              </a:lnSpc>
            </a:pPr>
            <a:r>
              <a:rPr lang="fr-FR" dirty="0"/>
              <a:t> </a:t>
            </a:r>
            <a:r>
              <a:rPr lang="fr-FR" b="1" dirty="0">
                <a:solidFill>
                  <a:srgbClr val="FF0000"/>
                </a:solidFill>
              </a:rPr>
              <a:t>Phénomène démographique</a:t>
            </a:r>
            <a:r>
              <a:rPr lang="fr-FR" dirty="0"/>
              <a:t>: Fécondité, Natalité - Mortalité - Nuptialité - Divortialité</a:t>
            </a:r>
          </a:p>
        </p:txBody>
      </p:sp>
      <p:sp>
        <p:nvSpPr>
          <p:cNvPr id="5" name="ZoneTexte 4"/>
          <p:cNvSpPr txBox="1"/>
          <p:nvPr/>
        </p:nvSpPr>
        <p:spPr>
          <a:xfrm>
            <a:off x="827584" y="476672"/>
            <a:ext cx="1512168" cy="369332"/>
          </a:xfrm>
          <a:prstGeom prst="rect">
            <a:avLst/>
          </a:prstGeom>
          <a:noFill/>
        </p:spPr>
        <p:txBody>
          <a:bodyPr wrap="square" rtlCol="0">
            <a:spAutoFit/>
          </a:bodyPr>
          <a:lstStyle/>
          <a:p>
            <a:r>
              <a:rPr lang="fr-FR" dirty="0">
                <a:solidFill>
                  <a:srgbClr val="FF0000"/>
                </a:solidFill>
              </a:rPr>
              <a:t>Cours N°:04</a:t>
            </a:r>
          </a:p>
        </p:txBody>
      </p:sp>
      <p:sp>
        <p:nvSpPr>
          <p:cNvPr id="16385" name="Rectangle 1"/>
          <p:cNvSpPr>
            <a:spLocks noChangeArrowheads="1"/>
          </p:cNvSpPr>
          <p:nvPr/>
        </p:nvSpPr>
        <p:spPr bwMode="auto">
          <a:xfrm>
            <a:off x="395536" y="1230524"/>
            <a:ext cx="8136904" cy="461665"/>
          </a:xfrm>
          <a:prstGeom prst="rect">
            <a:avLst/>
          </a:prstGeom>
          <a:solidFill>
            <a:srgbClr val="EDF22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400" b="1" i="0" u="none" strike="noStrike" cap="all" normalizeH="0" baseline="0" dirty="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lgerian" pitchFamily="82" charset="0"/>
                <a:ea typeface="Times New Roman" pitchFamily="18" charset="0"/>
                <a:cs typeface="Arial" pitchFamily="34" charset="0"/>
              </a:rPr>
              <a:t>Ii- Les </a:t>
            </a:r>
            <a:r>
              <a:rPr kumimoji="0" lang="fr-FR" sz="2400" b="1" i="0" u="none" strike="noStrike" cap="all" normalizeH="0" baseline="0" dirty="0" err="1">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lgerian" pitchFamily="82" charset="0"/>
                <a:ea typeface="Times New Roman" pitchFamily="18" charset="0"/>
                <a:cs typeface="Arial" pitchFamily="34" charset="0"/>
              </a:rPr>
              <a:t>phénomenes</a:t>
            </a:r>
            <a:r>
              <a:rPr kumimoji="0" lang="fr-FR" sz="2400" b="1" i="0" u="none" strike="noStrike" cap="all" normalizeH="0" baseline="0" dirty="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lgerian" pitchFamily="82" charset="0"/>
                <a:ea typeface="Times New Roman" pitchFamily="18" charset="0"/>
                <a:cs typeface="Arial" pitchFamily="34" charset="0"/>
              </a:rPr>
              <a:t> démographiques</a:t>
            </a:r>
            <a:endParaRPr kumimoji="0" lang="fr-FR" sz="2400" b="1" i="0" u="none" strike="noStrike" cap="all" normalizeH="0" baseline="0" dirty="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3">
                    <a:satMod val="175000"/>
                    <a:alpha val="40000"/>
                  </a:schemeClr>
                </a:glow>
                <a:reflection blurRad="12700" stA="28000" endPos="45000" dist="1000" dir="5400000" sy="-100000" algn="bl" rotWithShape="0"/>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4"/>
            <a:ext cx="8640960" cy="448135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50000"/>
              </a:lnSpc>
            </a:pPr>
            <a:r>
              <a:rPr lang="fr-FR" sz="2400" b="1" dirty="0">
                <a:solidFill>
                  <a:srgbClr val="7030A0"/>
                </a:solidFill>
                <a:effectLst>
                  <a:outerShdw blurRad="38100" dist="38100" dir="2700000" algn="tl">
                    <a:srgbClr val="000000">
                      <a:alpha val="43137"/>
                    </a:srgbClr>
                  </a:outerShdw>
                </a:effectLst>
              </a:rPr>
              <a:t>                                     </a:t>
            </a:r>
            <a:r>
              <a:rPr lang="fr-FR" sz="2800" b="1" dirty="0">
                <a:solidFill>
                  <a:srgbClr val="7030A0"/>
                </a:solidFill>
              </a:rPr>
              <a:t>Nuptialité vs Divortialité</a:t>
            </a:r>
            <a:endParaRPr lang="fr-FR" sz="2800" b="1" dirty="0">
              <a:solidFill>
                <a:srgbClr val="7030A0"/>
              </a:solidFill>
              <a:effectLst>
                <a:outerShdw blurRad="38100" dist="38100" dir="2700000" algn="tl">
                  <a:srgbClr val="000000">
                    <a:alpha val="43137"/>
                  </a:srgbClr>
                </a:outerShdw>
              </a:effectLst>
            </a:endParaRPr>
          </a:p>
          <a:p>
            <a:pPr algn="just">
              <a:lnSpc>
                <a:spcPct val="150000"/>
              </a:lnSpc>
            </a:pPr>
            <a:r>
              <a:rPr lang="fr-FR" sz="2000" b="1" dirty="0">
                <a:solidFill>
                  <a:srgbClr val="33CC33"/>
                </a:solidFill>
                <a:effectLst>
                  <a:outerShdw blurRad="38100" dist="38100" dir="2700000" algn="tl">
                    <a:srgbClr val="000000">
                      <a:alpha val="43137"/>
                    </a:srgbClr>
                  </a:outerShdw>
                </a:effectLst>
              </a:rPr>
              <a:t> </a:t>
            </a:r>
            <a:r>
              <a:rPr lang="fr-FR" b="1" dirty="0">
                <a:solidFill>
                  <a:srgbClr val="33CC33"/>
                </a:solidFill>
                <a:effectLst>
                  <a:outerShdw blurRad="38100" dist="38100" dir="2700000" algn="tl">
                    <a:srgbClr val="000000">
                      <a:alpha val="43137"/>
                    </a:srgbClr>
                  </a:outerShdw>
                </a:effectLst>
              </a:rPr>
              <a:t>La nuptialité et Divortialité : </a:t>
            </a:r>
            <a:r>
              <a:rPr lang="fr-FR" dirty="0"/>
              <a:t>constituent des </a:t>
            </a:r>
            <a:r>
              <a:rPr lang="fr-FR" dirty="0">
                <a:effectLst>
                  <a:outerShdw blurRad="38100" dist="38100" dir="2700000" algn="tl">
                    <a:srgbClr val="000000">
                      <a:alpha val="43137"/>
                    </a:srgbClr>
                  </a:outerShdw>
                </a:effectLst>
              </a:rPr>
              <a:t>phénomènes démographiques </a:t>
            </a:r>
            <a:r>
              <a:rPr lang="fr-FR" dirty="0"/>
              <a:t>de la plus haute importance. </a:t>
            </a:r>
          </a:p>
          <a:p>
            <a:pPr algn="just">
              <a:lnSpc>
                <a:spcPct val="150000"/>
              </a:lnSpc>
            </a:pPr>
            <a:r>
              <a:rPr lang="fr-FR" dirty="0"/>
              <a:t>L’attitude de la population à </a:t>
            </a:r>
            <a:r>
              <a:rPr lang="fr-FR" dirty="0">
                <a:effectLst>
                  <a:outerShdw blurRad="38100" dist="38100" dir="2700000" algn="tl">
                    <a:srgbClr val="000000">
                      <a:alpha val="43137"/>
                    </a:srgbClr>
                  </a:outerShdw>
                </a:effectLst>
              </a:rPr>
              <a:t>l’égard du mariage, les dissolutions d’union, et les remariages </a:t>
            </a:r>
            <a:r>
              <a:rPr lang="fr-FR" dirty="0"/>
              <a:t>sont conséquents de tout un ensemble de causes socio-économiques, jouent un </a:t>
            </a:r>
            <a:r>
              <a:rPr lang="fr-FR" dirty="0">
                <a:effectLst>
                  <a:outerShdw blurRad="38100" dist="38100" dir="2700000" algn="tl">
                    <a:srgbClr val="000000">
                      <a:alpha val="43137"/>
                    </a:srgbClr>
                  </a:outerShdw>
                </a:effectLst>
              </a:rPr>
              <a:t>rôle déterminant sur l’exposition au risque de grossesse et donc sur le niveau de la fécondité</a:t>
            </a:r>
            <a:r>
              <a:rPr lang="fr-FR" dirty="0"/>
              <a:t>. Il s’agit essentiellement de </a:t>
            </a:r>
            <a:r>
              <a:rPr lang="fr-FR" dirty="0">
                <a:solidFill>
                  <a:srgbClr val="0070C0"/>
                </a:solidFill>
                <a:effectLst>
                  <a:outerShdw blurRad="38100" dist="38100" dir="2700000" algn="tl">
                    <a:srgbClr val="000000">
                      <a:alpha val="43137"/>
                    </a:srgbClr>
                  </a:outerShdw>
                </a:effectLst>
              </a:rPr>
              <a:t>la nuptialité </a:t>
            </a:r>
            <a:r>
              <a:rPr lang="fr-FR" dirty="0"/>
              <a:t>et de l’activité sexuelle.</a:t>
            </a:r>
          </a:p>
          <a:p>
            <a:pPr algn="just">
              <a:lnSpc>
                <a:spcPct val="150000"/>
              </a:lnSpc>
              <a:buFont typeface="Wingdings" pitchFamily="2" charset="2"/>
              <a:buChar char="Ø"/>
            </a:pPr>
            <a:r>
              <a:rPr lang="fr-FR" dirty="0">
                <a:solidFill>
                  <a:srgbClr val="C00000"/>
                </a:solidFill>
                <a:effectLst>
                  <a:outerShdw blurRad="38100" dist="38100" dir="2700000" algn="tl">
                    <a:srgbClr val="000000">
                      <a:alpha val="43137"/>
                    </a:srgbClr>
                  </a:outerShdw>
                </a:effectLst>
              </a:rPr>
              <a:t>l’évolution de l’état matrimonial (conjugal) </a:t>
            </a:r>
            <a:r>
              <a:rPr lang="fr-FR" dirty="0"/>
              <a:t>d’un individu est sa position par rapport au mariage ou union, à une date donnée.</a:t>
            </a:r>
          </a:p>
          <a:p>
            <a:pPr algn="just">
              <a:lnSpc>
                <a:spcPct val="150000"/>
              </a:lnSpc>
              <a:buFont typeface="Wingdings" pitchFamily="2" charset="2"/>
              <a:buChar char="Ø"/>
            </a:pPr>
            <a:r>
              <a:rPr lang="fr-FR" dirty="0"/>
              <a:t>L’individu peut être célibataire, en union, divorcé ou veuf.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620688"/>
            <a:ext cx="8280920" cy="581697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ct val="150000"/>
              </a:lnSpc>
            </a:pPr>
            <a:r>
              <a:rPr lang="fr-FR" sz="2000" b="1" dirty="0">
                <a:solidFill>
                  <a:srgbClr val="FF0000"/>
                </a:solidFill>
                <a:effectLst>
                  <a:outerShdw blurRad="38100" dist="38100" dir="2700000" algn="tl">
                    <a:srgbClr val="000000">
                      <a:alpha val="43137"/>
                    </a:srgbClr>
                  </a:outerShdw>
                </a:effectLst>
              </a:rPr>
              <a:t>Taux Brut de Nuptialité (‰) </a:t>
            </a:r>
            <a:r>
              <a:rPr lang="fr-FR" b="1" dirty="0"/>
              <a:t>:</a:t>
            </a:r>
            <a:r>
              <a:rPr lang="fr-FR" dirty="0"/>
              <a:t>C’est l’indice le plus élémentaire de mesure de la nuptialité. Il indique le nombre de mariages par 1000 personnes de la population totale durant une année donnée. </a:t>
            </a:r>
          </a:p>
          <a:p>
            <a:pPr algn="just">
              <a:lnSpc>
                <a:spcPct val="150000"/>
              </a:lnSpc>
            </a:pPr>
            <a:r>
              <a:rPr lang="fr-FR" dirty="0"/>
              <a:t>Ce taux est calculé en rapportant les mariages (M) de l’année à la population</a:t>
            </a:r>
          </a:p>
          <a:p>
            <a:pPr algn="just">
              <a:lnSpc>
                <a:spcPct val="150000"/>
              </a:lnSpc>
            </a:pPr>
            <a:r>
              <a:rPr lang="fr-FR" dirty="0"/>
              <a:t>moyenne de la même année</a:t>
            </a:r>
            <a:r>
              <a:rPr lang="fr-FR" b="1" dirty="0"/>
              <a:t>, </a:t>
            </a:r>
          </a:p>
          <a:p>
            <a:pPr algn="just">
              <a:lnSpc>
                <a:spcPct val="150000"/>
              </a:lnSpc>
            </a:pPr>
            <a:endParaRPr lang="fr-FR" b="1" dirty="0"/>
          </a:p>
          <a:p>
            <a:pPr algn="just">
              <a:lnSpc>
                <a:spcPct val="150000"/>
              </a:lnSpc>
            </a:pPr>
            <a:r>
              <a:rPr lang="pl-PL" sz="2000" b="1" dirty="0">
                <a:solidFill>
                  <a:srgbClr val="0070C0"/>
                </a:solidFill>
                <a:effectLst>
                  <a:outerShdw blurRad="38100" dist="38100" dir="2700000" algn="tl">
                    <a:srgbClr val="000000">
                      <a:alpha val="43137"/>
                    </a:srgbClr>
                  </a:outerShdw>
                </a:effectLst>
              </a:rPr>
              <a:t>TBN </a:t>
            </a:r>
            <a:r>
              <a:rPr lang="fr-CA" sz="2000" b="1" dirty="0">
                <a:solidFill>
                  <a:srgbClr val="0070C0"/>
                </a:solidFill>
                <a:effectLst>
                  <a:outerShdw blurRad="38100" dist="38100" dir="2700000" algn="tl">
                    <a:srgbClr val="000000">
                      <a:alpha val="43137"/>
                    </a:srgbClr>
                  </a:outerShdw>
                </a:effectLst>
                <a:cs typeface="Times New Roman" pitchFamily="18" charset="0"/>
              </a:rPr>
              <a:t>= (nb. Mariages / population moyenne) * 1000</a:t>
            </a:r>
          </a:p>
          <a:p>
            <a:pPr algn="just">
              <a:lnSpc>
                <a:spcPct val="150000"/>
              </a:lnSpc>
            </a:pPr>
            <a:r>
              <a:rPr lang="fr-FR" sz="2000" b="1" dirty="0">
                <a:solidFill>
                  <a:srgbClr val="FF0000"/>
                </a:solidFill>
              </a:rPr>
              <a:t>Taux Brut de Divortialité(‰) </a:t>
            </a:r>
            <a:r>
              <a:rPr lang="fr-FR" sz="2000" b="1" dirty="0"/>
              <a:t>: </a:t>
            </a:r>
            <a:r>
              <a:rPr lang="fr-FR" sz="2000" dirty="0"/>
              <a:t>indique le nombre de divorces par 1000 personnes durant une année donnée. </a:t>
            </a:r>
          </a:p>
          <a:p>
            <a:pPr algn="just">
              <a:lnSpc>
                <a:spcPct val="150000"/>
              </a:lnSpc>
            </a:pPr>
            <a:r>
              <a:rPr lang="fr-FR" sz="2000" dirty="0"/>
              <a:t>Ce taux est établi en fonction du nombre de divorces et non pas du nombre de divorcés.</a:t>
            </a:r>
          </a:p>
          <a:p>
            <a:pPr algn="just">
              <a:lnSpc>
                <a:spcPct val="150000"/>
              </a:lnSpc>
            </a:pPr>
            <a:r>
              <a:rPr lang="fr-FR" sz="2000" b="1" dirty="0">
                <a:solidFill>
                  <a:srgbClr val="0070C0"/>
                </a:solidFill>
                <a:effectLst>
                  <a:outerShdw blurRad="38100" dist="38100" dir="2700000" algn="tl">
                    <a:srgbClr val="000000">
                      <a:alpha val="43137"/>
                    </a:srgbClr>
                  </a:outerShdw>
                </a:effectLst>
              </a:rPr>
              <a:t>TBD = (nombre de divorces/ population moyenne) </a:t>
            </a:r>
            <a:r>
              <a:rPr lang="fr-CA" sz="2000" b="1" dirty="0">
                <a:solidFill>
                  <a:srgbClr val="0070C0"/>
                </a:solidFill>
                <a:effectLst>
                  <a:outerShdw blurRad="38100" dist="38100" dir="2700000" algn="tl">
                    <a:srgbClr val="000000">
                      <a:alpha val="43137"/>
                    </a:srgbClr>
                  </a:outerShdw>
                </a:effectLst>
                <a:cs typeface="Times New Roman" pitchFamily="18" charset="0"/>
              </a:rPr>
              <a:t> * 1000</a:t>
            </a:r>
            <a:endParaRPr lang="fr-FR" sz="2000" b="1" dirty="0">
              <a:solidFill>
                <a:srgbClr val="0070C0"/>
              </a:solidFill>
              <a:effectLst>
                <a:outerShdw blurRad="38100" dist="38100" dir="2700000" algn="tl">
                  <a:srgbClr val="000000">
                    <a:alpha val="43137"/>
                  </a:srgbClr>
                </a:outerShdw>
              </a:effectLst>
            </a:endParaRPr>
          </a:p>
          <a:p>
            <a:pPr algn="just">
              <a:lnSpc>
                <a:spcPct val="150000"/>
              </a:lnSpc>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980728"/>
            <a:ext cx="8352928" cy="5122941"/>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50000"/>
              </a:lnSpc>
            </a:pPr>
            <a:r>
              <a:rPr lang="fr-FR" sz="2000" b="1" dirty="0">
                <a:solidFill>
                  <a:srgbClr val="33CC33"/>
                </a:solidFill>
                <a:effectLst>
                  <a:outerShdw blurRad="38100" dist="38100" dir="2700000" algn="tl">
                    <a:srgbClr val="000000">
                      <a:alpha val="43137"/>
                    </a:srgbClr>
                  </a:outerShdw>
                </a:effectLst>
              </a:rPr>
              <a:t>Les indicateurs de nuptialité sélectionnés pour le suivi de la politique de population</a:t>
            </a:r>
          </a:p>
          <a:p>
            <a:pPr algn="just">
              <a:lnSpc>
                <a:spcPct val="150000"/>
              </a:lnSpc>
            </a:pPr>
            <a:r>
              <a:rPr lang="fr-FR" sz="2000" dirty="0"/>
              <a:t>Les indicateurs de nuptialité jugés plus pertinents pour procéder à l’évaluation et au suivi de la politique de population sont les suivants :</a:t>
            </a:r>
          </a:p>
          <a:p>
            <a:pPr algn="just">
              <a:lnSpc>
                <a:spcPct val="150000"/>
              </a:lnSpc>
            </a:pPr>
            <a:r>
              <a:rPr lang="fr-FR" sz="2000" dirty="0"/>
              <a:t>• </a:t>
            </a:r>
            <a:r>
              <a:rPr lang="fr-FR" sz="2000" b="1" dirty="0">
                <a:solidFill>
                  <a:srgbClr val="EDF22A"/>
                </a:solidFill>
                <a:effectLst>
                  <a:outerShdw blurRad="38100" dist="38100" dir="2700000" algn="tl">
                    <a:srgbClr val="000000">
                      <a:alpha val="43137"/>
                    </a:srgbClr>
                  </a:outerShdw>
                </a:effectLst>
              </a:rPr>
              <a:t>Répartition de la population selon l’état matrimonial ;</a:t>
            </a:r>
          </a:p>
          <a:p>
            <a:pPr algn="just">
              <a:lnSpc>
                <a:spcPct val="150000"/>
              </a:lnSpc>
            </a:pPr>
            <a:r>
              <a:rPr lang="fr-FR" sz="2000" b="1" dirty="0">
                <a:solidFill>
                  <a:srgbClr val="EDF22A"/>
                </a:solidFill>
                <a:effectLst>
                  <a:outerShdw blurRad="38100" dist="38100" dir="2700000" algn="tl">
                    <a:srgbClr val="000000">
                      <a:alpha val="43137"/>
                    </a:srgbClr>
                  </a:outerShdw>
                </a:effectLst>
              </a:rPr>
              <a:t>• Age moyen au premier mariage ;</a:t>
            </a:r>
          </a:p>
          <a:p>
            <a:pPr algn="just">
              <a:lnSpc>
                <a:spcPct val="150000"/>
              </a:lnSpc>
            </a:pPr>
            <a:r>
              <a:rPr lang="fr-FR" sz="2000" b="1" dirty="0">
                <a:solidFill>
                  <a:srgbClr val="EDF22A"/>
                </a:solidFill>
                <a:effectLst>
                  <a:outerShdw blurRad="38100" dist="38100" dir="2700000" algn="tl">
                    <a:srgbClr val="000000">
                      <a:alpha val="43137"/>
                    </a:srgbClr>
                  </a:outerShdw>
                </a:effectLst>
              </a:rPr>
              <a:t>• Taux de célibat définitif ;</a:t>
            </a:r>
          </a:p>
          <a:p>
            <a:pPr algn="just">
              <a:lnSpc>
                <a:spcPct val="150000"/>
              </a:lnSpc>
            </a:pPr>
            <a:r>
              <a:rPr lang="fr-FR" sz="2000" b="1" dirty="0">
                <a:solidFill>
                  <a:srgbClr val="EDF22A"/>
                </a:solidFill>
                <a:effectLst>
                  <a:outerShdw blurRad="38100" dist="38100" dir="2700000" algn="tl">
                    <a:srgbClr val="000000">
                      <a:alpha val="43137"/>
                    </a:srgbClr>
                  </a:outerShdw>
                </a:effectLst>
              </a:rPr>
              <a:t>• Taux de divorce ;</a:t>
            </a:r>
          </a:p>
          <a:p>
            <a:pPr algn="just">
              <a:lnSpc>
                <a:spcPct val="150000"/>
              </a:lnSpc>
            </a:pPr>
            <a:r>
              <a:rPr lang="fr-FR" sz="2000" b="1" dirty="0">
                <a:solidFill>
                  <a:srgbClr val="EDF22A"/>
                </a:solidFill>
                <a:effectLst>
                  <a:outerShdw blurRad="38100" dist="38100" dir="2700000" algn="tl">
                    <a:srgbClr val="000000">
                      <a:alpha val="43137"/>
                    </a:srgbClr>
                  </a:outerShdw>
                </a:effectLst>
              </a:rPr>
              <a:t>• Taux de veuvage ;</a:t>
            </a:r>
          </a:p>
          <a:p>
            <a:pPr algn="just">
              <a:lnSpc>
                <a:spcPct val="150000"/>
              </a:lnSpc>
            </a:pPr>
            <a:r>
              <a:rPr lang="fr-FR" sz="2000" b="1" dirty="0">
                <a:solidFill>
                  <a:srgbClr val="EDF22A"/>
                </a:solidFill>
                <a:effectLst>
                  <a:outerShdw blurRad="38100" dist="38100" dir="2700000" algn="tl">
                    <a:srgbClr val="000000">
                      <a:alpha val="43137"/>
                    </a:srgbClr>
                  </a:outerShdw>
                </a:effectLst>
              </a:rPr>
              <a:t>• Taux de remariage ;</a:t>
            </a:r>
          </a:p>
          <a:p>
            <a:pPr algn="just">
              <a:lnSpc>
                <a:spcPct val="150000"/>
              </a:lnSpc>
            </a:pPr>
            <a:r>
              <a:rPr lang="fr-FR" sz="2000" b="1" dirty="0">
                <a:solidFill>
                  <a:srgbClr val="EDF22A"/>
                </a:solidFill>
                <a:effectLst>
                  <a:outerShdw blurRad="38100" dist="38100" dir="2700000" algn="tl">
                    <a:srgbClr val="000000">
                      <a:alpha val="43137"/>
                    </a:srgbClr>
                  </a:outerShdw>
                </a:effectLst>
              </a:rPr>
              <a:t>• Taux de polygamie.</a:t>
            </a:r>
            <a:endParaRPr lang="fr-FR" b="1" dirty="0">
              <a:solidFill>
                <a:srgbClr val="EDF22A"/>
              </a:solidFill>
              <a:effectLst>
                <a:outerShdw blurRad="38100" dist="38100" dir="2700000" algn="tl">
                  <a:srgbClr val="000000">
                    <a:alpha val="43137"/>
                  </a:srgbClr>
                </a:outerShdw>
              </a:effectLst>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1028343"/>
            <a:ext cx="7992888" cy="3831818"/>
          </a:xfrm>
          <a:prstGeom prst="rect">
            <a:avLst/>
          </a:prstGeom>
        </p:spPr>
        <p:txBody>
          <a:bodyPr wrap="square">
            <a:spAutoFit/>
          </a:bodyPr>
          <a:lstStyle/>
          <a:p>
            <a:pPr algn="just">
              <a:lnSpc>
                <a:spcPct val="150000"/>
              </a:lnSpc>
            </a:pPr>
            <a:r>
              <a:rPr lang="fr-FR" b="1" dirty="0">
                <a:solidFill>
                  <a:srgbClr val="FF0000"/>
                </a:solidFill>
              </a:rPr>
              <a:t>1- Répartition de la population selon l’état matrimonial</a:t>
            </a:r>
          </a:p>
          <a:p>
            <a:pPr algn="just">
              <a:lnSpc>
                <a:spcPct val="150000"/>
              </a:lnSpc>
            </a:pPr>
            <a:r>
              <a:rPr lang="fr-FR" dirty="0"/>
              <a:t>C’est la population en pourcentage de célibataires, mariés, divorcés et veufs dans la population totale âgée de 15 ans et plus à un instant donné.</a:t>
            </a:r>
          </a:p>
          <a:p>
            <a:pPr algn="just">
              <a:lnSpc>
                <a:spcPct val="150000"/>
              </a:lnSpc>
            </a:pPr>
            <a:endParaRPr lang="fr-FR" dirty="0"/>
          </a:p>
          <a:p>
            <a:pPr algn="just">
              <a:lnSpc>
                <a:spcPct val="150000"/>
              </a:lnSpc>
            </a:pPr>
            <a:r>
              <a:rPr lang="fr-FR" b="1" dirty="0">
                <a:solidFill>
                  <a:srgbClr val="FF0000"/>
                </a:solidFill>
              </a:rPr>
              <a:t>2- Taux de célibat définitif </a:t>
            </a:r>
            <a:r>
              <a:rPr lang="fr-FR" b="1" dirty="0"/>
              <a:t>: </a:t>
            </a:r>
            <a:r>
              <a:rPr lang="fr-FR" dirty="0"/>
              <a:t>est la proportion de personnes encore célibataires à l’âge de 50 ans.</a:t>
            </a:r>
          </a:p>
          <a:p>
            <a:pPr algn="just">
              <a:lnSpc>
                <a:spcPct val="150000"/>
              </a:lnSpc>
            </a:pPr>
            <a:endParaRPr lang="fr-FR" dirty="0"/>
          </a:p>
          <a:p>
            <a:pPr algn="just">
              <a:lnSpc>
                <a:spcPct val="150000"/>
              </a:lnSpc>
            </a:pPr>
            <a:r>
              <a:rPr lang="fr-FR" b="1" dirty="0">
                <a:solidFill>
                  <a:srgbClr val="FF0000"/>
                </a:solidFill>
              </a:rPr>
              <a:t>3- Age moyen au premier mariage </a:t>
            </a:r>
            <a:r>
              <a:rPr lang="fr-FR" b="1" dirty="0"/>
              <a:t>: </a:t>
            </a:r>
            <a:r>
              <a:rPr lang="fr-FR" dirty="0"/>
              <a:t>est défini comme étant l’âge moyen auquel un individu peut contracter son premier mariage.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9552" y="1988840"/>
            <a:ext cx="7992888" cy="3323987"/>
          </a:xfrm>
          <a:prstGeom prst="rect">
            <a:avLst/>
          </a:prstGeom>
        </p:spPr>
        <p:txBody>
          <a:bodyPr wrap="square">
            <a:spAutoFit/>
          </a:bodyPr>
          <a:lstStyle/>
          <a:p>
            <a:pPr algn="just">
              <a:lnSpc>
                <a:spcPct val="150000"/>
              </a:lnSpc>
            </a:pPr>
            <a:r>
              <a:rPr lang="fr-FR" sz="2000" dirty="0">
                <a:solidFill>
                  <a:srgbClr val="FF0000"/>
                </a:solidFill>
              </a:rPr>
              <a:t>• </a:t>
            </a:r>
            <a:r>
              <a:rPr lang="fr-FR" sz="2000" b="1" dirty="0">
                <a:solidFill>
                  <a:srgbClr val="FF0000"/>
                </a:solidFill>
              </a:rPr>
              <a:t>Taux de divorce (en %) </a:t>
            </a:r>
            <a:r>
              <a:rPr lang="fr-FR" sz="2000" b="1" dirty="0"/>
              <a:t>: </a:t>
            </a:r>
            <a:r>
              <a:rPr lang="fr-FR" sz="2000" dirty="0"/>
              <a:t>rapport des divorces durant une année aux mariages enregistrés durant cette année </a:t>
            </a:r>
          </a:p>
          <a:p>
            <a:pPr algn="just">
              <a:lnSpc>
                <a:spcPct val="150000"/>
              </a:lnSpc>
            </a:pPr>
            <a:r>
              <a:rPr lang="fr-FR" sz="2000" b="1" dirty="0">
                <a:solidFill>
                  <a:srgbClr val="0070C0"/>
                </a:solidFill>
                <a:effectLst>
                  <a:outerShdw blurRad="38100" dist="38100" dir="2700000" algn="tl">
                    <a:srgbClr val="000000">
                      <a:alpha val="43137"/>
                    </a:srgbClr>
                  </a:outerShdw>
                </a:effectLst>
              </a:rPr>
              <a:t>TD= (nombre de divorces/ nombre de mariages ) </a:t>
            </a:r>
            <a:r>
              <a:rPr lang="fr-CA" sz="2000" b="1" dirty="0">
                <a:solidFill>
                  <a:srgbClr val="0070C0"/>
                </a:solidFill>
                <a:effectLst>
                  <a:outerShdw blurRad="38100" dist="38100" dir="2700000" algn="tl">
                    <a:srgbClr val="000000">
                      <a:alpha val="43137"/>
                    </a:srgbClr>
                  </a:outerShdw>
                </a:effectLst>
                <a:cs typeface="Times New Roman" pitchFamily="18" charset="0"/>
              </a:rPr>
              <a:t>* 100</a:t>
            </a:r>
          </a:p>
          <a:p>
            <a:pPr algn="just">
              <a:lnSpc>
                <a:spcPct val="150000"/>
              </a:lnSpc>
            </a:pPr>
            <a:endParaRPr lang="fr-CA" sz="2000" b="1" dirty="0">
              <a:solidFill>
                <a:srgbClr val="0070C0"/>
              </a:solidFill>
              <a:effectLst>
                <a:outerShdw blurRad="38100" dist="38100" dir="2700000" algn="tl">
                  <a:srgbClr val="000000">
                    <a:alpha val="43137"/>
                  </a:srgbClr>
                </a:outerShdw>
              </a:effectLst>
              <a:cs typeface="Times New Roman" pitchFamily="18" charset="0"/>
            </a:endParaRPr>
          </a:p>
          <a:p>
            <a:pPr>
              <a:lnSpc>
                <a:spcPct val="150000"/>
              </a:lnSpc>
            </a:pPr>
            <a:r>
              <a:rPr lang="fr-FR" sz="2000" b="1" dirty="0">
                <a:solidFill>
                  <a:srgbClr val="FF0000"/>
                </a:solidFill>
              </a:rPr>
              <a:t>Taux de veuvage </a:t>
            </a:r>
            <a:r>
              <a:rPr lang="fr-FR" sz="2000" b="1" dirty="0"/>
              <a:t>: </a:t>
            </a:r>
            <a:r>
              <a:rPr lang="fr-FR" sz="2000" dirty="0"/>
              <a:t>indique le nombre de veufs par 1000 personnes durant une année donnée.</a:t>
            </a:r>
          </a:p>
          <a:p>
            <a:pPr>
              <a:lnSpc>
                <a:spcPct val="150000"/>
              </a:lnSpc>
            </a:pPr>
            <a:r>
              <a:rPr lang="fr-FR" sz="2000" b="1" dirty="0">
                <a:solidFill>
                  <a:srgbClr val="0070C0"/>
                </a:solidFill>
                <a:effectLst>
                  <a:outerShdw blurRad="38100" dist="38100" dir="2700000" algn="tl">
                    <a:srgbClr val="000000">
                      <a:alpha val="43137"/>
                    </a:srgbClr>
                  </a:outerShdw>
                </a:effectLst>
              </a:rPr>
              <a:t>TV = (nombre de Veufs/ population moyenne) </a:t>
            </a:r>
            <a:r>
              <a:rPr lang="fr-CA" sz="2000" b="1" dirty="0">
                <a:solidFill>
                  <a:srgbClr val="0070C0"/>
                </a:solidFill>
                <a:effectLst>
                  <a:outerShdw blurRad="38100" dist="38100" dir="2700000" algn="tl">
                    <a:srgbClr val="000000">
                      <a:alpha val="43137"/>
                    </a:srgbClr>
                  </a:outerShdw>
                </a:effectLst>
                <a:cs typeface="Times New Roman" pitchFamily="18" charset="0"/>
              </a:rPr>
              <a:t> * 1000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76672"/>
            <a:ext cx="8352928" cy="59093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50000"/>
              </a:lnSpc>
            </a:pPr>
            <a:r>
              <a:rPr lang="fr-FR" b="1" dirty="0">
                <a:solidFill>
                  <a:srgbClr val="FF0000"/>
                </a:solidFill>
              </a:rPr>
              <a:t>Taux de remariage </a:t>
            </a:r>
            <a:r>
              <a:rPr lang="fr-FR" b="1" dirty="0"/>
              <a:t>: </a:t>
            </a:r>
            <a:r>
              <a:rPr lang="fr-FR" dirty="0"/>
              <a:t>est le nombre de remariages (c’est à dire à partir du deuxième) par 1000 personnes alors divorcées ou veuves.</a:t>
            </a:r>
          </a:p>
          <a:p>
            <a:pPr algn="just">
              <a:lnSpc>
                <a:spcPct val="150000"/>
              </a:lnSpc>
            </a:pPr>
            <a:endParaRPr lang="fr-FR" dirty="0"/>
          </a:p>
          <a:p>
            <a:pPr algn="just">
              <a:lnSpc>
                <a:spcPct val="150000"/>
              </a:lnSpc>
            </a:pPr>
            <a:r>
              <a:rPr lang="fr-FR" b="1" dirty="0">
                <a:solidFill>
                  <a:srgbClr val="0070C0"/>
                </a:solidFill>
                <a:effectLst>
                  <a:outerShdw blurRad="38100" dist="38100" dir="2700000" algn="tl">
                    <a:srgbClr val="000000">
                      <a:alpha val="43137"/>
                    </a:srgbClr>
                  </a:outerShdw>
                </a:effectLst>
              </a:rPr>
              <a:t>TR =  (nombre de remariages / population divorcées ou veuves ) </a:t>
            </a:r>
            <a:r>
              <a:rPr lang="fr-CA" b="1" dirty="0">
                <a:solidFill>
                  <a:srgbClr val="0070C0"/>
                </a:solidFill>
                <a:effectLst>
                  <a:outerShdw blurRad="38100" dist="38100" dir="2700000" algn="tl">
                    <a:srgbClr val="000000">
                      <a:alpha val="43137"/>
                    </a:srgbClr>
                  </a:outerShdw>
                </a:effectLst>
                <a:cs typeface="Times New Roman" pitchFamily="18" charset="0"/>
              </a:rPr>
              <a:t>* 100</a:t>
            </a:r>
            <a:endParaRPr lang="fr-FR" b="1" dirty="0">
              <a:solidFill>
                <a:srgbClr val="0070C0"/>
              </a:solidFill>
              <a:effectLst>
                <a:outerShdw blurRad="38100" dist="38100" dir="2700000" algn="tl">
                  <a:srgbClr val="000000">
                    <a:alpha val="43137"/>
                  </a:srgbClr>
                </a:outerShdw>
              </a:effectLst>
            </a:endParaRPr>
          </a:p>
          <a:p>
            <a:pPr algn="just">
              <a:lnSpc>
                <a:spcPct val="150000"/>
              </a:lnSpc>
            </a:pPr>
            <a:endParaRPr lang="fr-FR" b="1" dirty="0"/>
          </a:p>
          <a:p>
            <a:pPr algn="just">
              <a:lnSpc>
                <a:spcPct val="150000"/>
              </a:lnSpc>
            </a:pPr>
            <a:r>
              <a:rPr lang="fr-FR" b="1" dirty="0">
                <a:solidFill>
                  <a:srgbClr val="FF0000"/>
                </a:solidFill>
              </a:rPr>
              <a:t>Polygamie</a:t>
            </a:r>
          </a:p>
          <a:p>
            <a:pPr algn="just">
              <a:lnSpc>
                <a:spcPct val="150000"/>
              </a:lnSpc>
            </a:pPr>
            <a:r>
              <a:rPr lang="fr-FR" dirty="0"/>
              <a:t>L’union polygame désigne le fait pour une femme mariée d’être une coépouse. </a:t>
            </a:r>
          </a:p>
          <a:p>
            <a:pPr algn="just">
              <a:lnSpc>
                <a:spcPct val="150000"/>
              </a:lnSpc>
            </a:pPr>
            <a:r>
              <a:rPr lang="fr-FR" dirty="0"/>
              <a:t>La polygamie est évaluée par la proportion de femmes mariées en union polygame, calculée en rapportant le nombre de femmes mariées en union polygame sur l’ensemble des femmes mariées pendant une année donnée.</a:t>
            </a:r>
          </a:p>
          <a:p>
            <a:pPr algn="just">
              <a:lnSpc>
                <a:spcPct val="150000"/>
              </a:lnSpc>
            </a:pPr>
            <a:endParaRPr lang="fr-FR" dirty="0"/>
          </a:p>
          <a:p>
            <a:pPr algn="just">
              <a:lnSpc>
                <a:spcPct val="150000"/>
              </a:lnSpc>
            </a:pPr>
            <a:r>
              <a:rPr lang="fr-FR" dirty="0">
                <a:solidFill>
                  <a:srgbClr val="0070C0"/>
                </a:solidFill>
                <a:effectLst>
                  <a:outerShdw blurRad="38100" dist="38100" dir="2700000" algn="tl">
                    <a:srgbClr val="000000">
                      <a:alpha val="43137"/>
                    </a:srgbClr>
                  </a:outerShdw>
                </a:effectLst>
              </a:rPr>
              <a:t>TPG = (nombre de femmes mariées en union polygame / population féminine mariées)  </a:t>
            </a:r>
            <a:r>
              <a:rPr lang="fr-CA" dirty="0">
                <a:solidFill>
                  <a:srgbClr val="0070C0"/>
                </a:solidFill>
                <a:effectLst>
                  <a:outerShdw blurRad="38100" dist="38100" dir="2700000" algn="tl">
                    <a:srgbClr val="000000">
                      <a:alpha val="43137"/>
                    </a:srgbClr>
                  </a:outerShdw>
                </a:effectLst>
                <a:cs typeface="Times New Roman" pitchFamily="18" charset="0"/>
              </a:rPr>
              <a:t>* 100</a:t>
            </a:r>
            <a:endParaRPr lang="fr-FR" dirty="0">
              <a:solidFill>
                <a:srgbClr val="0070C0"/>
              </a:solidFill>
            </a:endParaRPr>
          </a:p>
          <a:p>
            <a:pPr algn="just">
              <a:lnSpc>
                <a:spcPct val="150000"/>
              </a:lnSpc>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3528" y="1484784"/>
            <a:ext cx="8208912" cy="3831818"/>
          </a:xfrm>
          <a:prstGeom prst="rect">
            <a:avLst/>
          </a:prstGeom>
        </p:spPr>
        <p:txBody>
          <a:bodyPr wrap="square">
            <a:spAutoFit/>
          </a:bodyPr>
          <a:lstStyle/>
          <a:p>
            <a:pPr algn="just">
              <a:lnSpc>
                <a:spcPct val="150000"/>
              </a:lnSpc>
            </a:pPr>
            <a:r>
              <a:rPr lang="fr-FR" b="1" dirty="0">
                <a:solidFill>
                  <a:srgbClr val="33CC33"/>
                </a:solidFill>
                <a:effectLst>
                  <a:outerShdw blurRad="38100" dist="38100" dir="2700000" algn="tl">
                    <a:srgbClr val="000000">
                      <a:alpha val="43137"/>
                    </a:srgbClr>
                  </a:outerShdw>
                </a:effectLst>
              </a:rPr>
              <a:t>Niveaux et tendances des indicateurs de nuptialité</a:t>
            </a:r>
          </a:p>
          <a:p>
            <a:pPr algn="just">
              <a:lnSpc>
                <a:spcPct val="150000"/>
              </a:lnSpc>
            </a:pPr>
            <a:r>
              <a:rPr lang="fr-FR" b="1" dirty="0">
                <a:solidFill>
                  <a:srgbClr val="FF0000"/>
                </a:solidFill>
              </a:rPr>
              <a:t>1-Répartition de la population selon l’état matrimonial</a:t>
            </a:r>
          </a:p>
          <a:p>
            <a:pPr algn="just">
              <a:lnSpc>
                <a:spcPct val="150000"/>
              </a:lnSpc>
            </a:pPr>
            <a:r>
              <a:rPr lang="fr-FR" dirty="0"/>
              <a:t>Les données sur la répartition de la population par état matrimonial mettent en évidence l’importance des proportions des hommes et des femmes mariés suivies des célibataires. Autrement dit, </a:t>
            </a:r>
            <a:r>
              <a:rPr lang="fr-FR" dirty="0">
                <a:effectLst>
                  <a:outerShdw blurRad="38100" dist="38100" dir="2700000" algn="tl">
                    <a:srgbClr val="000000">
                      <a:alpha val="43137"/>
                    </a:srgbClr>
                  </a:outerShdw>
                </a:effectLst>
              </a:rPr>
              <a:t>plus d’hommes célibataires que de femmes célibataires</a:t>
            </a:r>
            <a:r>
              <a:rPr lang="fr-FR" dirty="0"/>
              <a:t>. Ce constat est dû au décalage d’âge au premier mariage entre les deux sexes, à la surmortalité masculine, à la polygamie et à la différence de structure par âge et sexe en raison de la migration internationale qui concerne beaucoup plus les hommes que les femmes.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3854</TotalTime>
  <Words>987</Words>
  <Application>Microsoft Office PowerPoint</Application>
  <PresentationFormat>Affichage à l'écran (4:3)</PresentationFormat>
  <Paragraphs>70</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Algerian</vt:lpstr>
      <vt:lpstr>Arial</vt:lpstr>
      <vt:lpstr>Calibri</vt:lpstr>
      <vt:lpstr>Constantia</vt:lpstr>
      <vt:lpstr>Monotype Corsiva</vt:lpstr>
      <vt:lpstr>Times New Roman</vt:lpstr>
      <vt:lpstr>Wingdings</vt:lpstr>
      <vt:lpstr>Wingdings 2</vt:lpstr>
      <vt:lpstr>Débit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Kahina</dc:creator>
  <cp:lastModifiedBy>IFTA</cp:lastModifiedBy>
  <cp:revision>180</cp:revision>
  <dcterms:created xsi:type="dcterms:W3CDTF">2015-10-09T08:28:06Z</dcterms:created>
  <dcterms:modified xsi:type="dcterms:W3CDTF">2022-09-30T22:21:22Z</dcterms:modified>
</cp:coreProperties>
</file>