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69" r:id="rId5"/>
    <p:sldId id="264" r:id="rId6"/>
    <p:sldId id="266" r:id="rId7"/>
    <p:sldId id="271" r:id="rId8"/>
    <p:sldId id="272" r:id="rId9"/>
    <p:sldId id="265" r:id="rId10"/>
    <p:sldId id="258" r:id="rId11"/>
    <p:sldId id="259" r:id="rId12"/>
    <p:sldId id="267" r:id="rId13"/>
    <p:sldId id="268" r:id="rId14"/>
    <p:sldId id="260" r:id="rId15"/>
    <p:sldId id="261" r:id="rId16"/>
    <p:sldId id="262" r:id="rId17"/>
    <p:sldId id="274" r:id="rId18"/>
    <p:sldId id="275" r:id="rId19"/>
    <p:sldId id="273" r:id="rId2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22A"/>
    <a:srgbClr val="00FF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6" d="100"/>
          <a:sy n="26" d="100"/>
        </p:scale>
        <p:origin x="170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AA309A6D-C09C-4548-B29A-6CF363A7E532}" type="datetimeFigureOut">
              <a:rPr lang="fr-FR" smtClean="0"/>
              <a:pPr/>
              <a:t>30/09/2022</a:t>
            </a:fld>
            <a:endParaRPr lang="fr-BE" dirty="0"/>
          </a:p>
        </p:txBody>
      </p:sp>
      <p:sp>
        <p:nvSpPr>
          <p:cNvPr id="19" name="Espace réservé du pied de page 18"/>
          <p:cNvSpPr>
            <a:spLocks noGrp="1"/>
          </p:cNvSpPr>
          <p:nvPr>
            <p:ph type="ftr" sz="quarter" idx="11"/>
          </p:nvPr>
        </p:nvSpPr>
        <p:spPr/>
        <p:txBody>
          <a:bodyPr/>
          <a:lstStyle/>
          <a:p>
            <a:endParaRPr lang="fr-BE" dirty="0"/>
          </a:p>
        </p:txBody>
      </p:sp>
      <p:sp>
        <p:nvSpPr>
          <p:cNvPr id="27" name="Espace réservé du numéro de diapositive 2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30/09/2022</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30/09/2022</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30/09/2022</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30/09/2022</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30/09/2022</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p>
            <a:fld id="{AA309A6D-C09C-4548-B29A-6CF363A7E532}" type="datetimeFigureOut">
              <a:rPr lang="fr-FR" smtClean="0"/>
              <a:pPr/>
              <a:t>30/09/2022</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pPr/>
              <a:t>30/09/2022</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30/09/2022</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30/09/2022</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30/09/2022</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a:xfrm>
            <a:off x="8077200" y="6356350"/>
            <a:ext cx="609600" cy="365125"/>
          </a:xfrm>
        </p:spPr>
        <p:txBody>
          <a:bodyPr/>
          <a:lstStyle/>
          <a:p>
            <a:fld id="{CF4668DC-857F-487D-BFFA-8C0CA5037977}" type="slidenum">
              <a:rPr lang="fr-BE" smtClean="0"/>
              <a:pPr/>
              <a:t>‹N°›</a:t>
            </a:fld>
            <a:endParaRPr lang="fr-BE" dirty="0"/>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A309A6D-C09C-4548-B29A-6CF363A7E532}" type="datetimeFigureOut">
              <a:rPr lang="fr-FR" smtClean="0"/>
              <a:pPr/>
              <a:t>30/09/2022</a:t>
            </a:fld>
            <a:endParaRPr lang="fr-BE" dirty="0"/>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BE" dirty="0"/>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4668DC-857F-487D-BFFA-8C0CA5037977}" type="slidenum">
              <a:rPr lang="fr-BE" smtClean="0"/>
              <a:pPr/>
              <a:t>‹N°›</a:t>
            </a:fld>
            <a:endParaRPr lang="fr-BE" dirty="0"/>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6"/>
          <p:cNvSpPr>
            <a:spLocks noChangeArrowheads="1"/>
          </p:cNvSpPr>
          <p:nvPr/>
        </p:nvSpPr>
        <p:spPr bwMode="auto">
          <a:xfrm>
            <a:off x="1763688" y="404664"/>
            <a:ext cx="5688632"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500"/>
              </a:spcBef>
              <a:spcAft>
                <a:spcPts val="500"/>
              </a:spcAft>
              <a:buClrTx/>
              <a:buSzTx/>
              <a:buFontTx/>
              <a:buNone/>
              <a:tabLst/>
            </a:pPr>
            <a:r>
              <a:rPr kumimoji="0" lang="fr-FR" sz="1800" b="1" i="0" u="none" strike="noStrike" cap="none" normalizeH="0" baseline="0" dirty="0">
                <a:ln>
                  <a:noFill/>
                </a:ln>
                <a:effectLst/>
                <a:latin typeface="Calibri" pitchFamily="34" charset="0"/>
                <a:ea typeface="Arial" pitchFamily="34" charset="0"/>
                <a:cs typeface="Arial" pitchFamily="34" charset="0"/>
              </a:rPr>
              <a:t>UNIVERSITE DES SCIENCES  ET  DE LA TECHNOLOGIE</a:t>
            </a:r>
            <a:endParaRPr kumimoji="0" lang="fr-FR" sz="1200" b="0" i="0" u="none" strike="noStrike" cap="none" normalizeH="0" baseline="0" dirty="0">
              <a:ln>
                <a:noFill/>
              </a:ln>
              <a:effectLst/>
              <a:latin typeface="Times New Roman" pitchFamily="18" charset="0"/>
              <a:ea typeface="Arial" pitchFamily="34" charset="0"/>
              <a:cs typeface="Arial" pitchFamily="34" charset="0"/>
            </a:endParaRPr>
          </a:p>
          <a:p>
            <a:pPr marL="0" marR="0" lvl="0" indent="0" algn="ctr" defTabSz="914400" rtl="0" eaLnBrk="1" fontAlgn="base" latinLnBrk="0" hangingPunct="1">
              <a:lnSpc>
                <a:spcPct val="100000"/>
              </a:lnSpc>
              <a:spcBef>
                <a:spcPts val="500"/>
              </a:spcBef>
              <a:spcAft>
                <a:spcPts val="500"/>
              </a:spcAft>
              <a:buClrTx/>
              <a:buSzTx/>
              <a:buFontTx/>
              <a:buNone/>
              <a:tabLst/>
            </a:pPr>
            <a:r>
              <a:rPr kumimoji="0" lang="fr-FR" sz="1800" b="1" i="0" u="none" strike="noStrike" cap="none" normalizeH="0" baseline="0" dirty="0">
                <a:ln>
                  <a:noFill/>
                </a:ln>
                <a:effectLst/>
                <a:latin typeface="Calibri" pitchFamily="34" charset="0"/>
                <a:ea typeface="Arial" pitchFamily="34" charset="0"/>
                <a:cs typeface="Arial" pitchFamily="34" charset="0"/>
              </a:rPr>
              <a:t>‹‹ HOUARI BOUMEDDIENE ››</a:t>
            </a:r>
          </a:p>
          <a:p>
            <a:pPr marL="0" marR="0" lvl="0" indent="0" algn="ctr" defTabSz="914400" rtl="0" eaLnBrk="1" fontAlgn="base" latinLnBrk="0" hangingPunct="1">
              <a:lnSpc>
                <a:spcPct val="100000"/>
              </a:lnSpc>
              <a:spcBef>
                <a:spcPts val="500"/>
              </a:spcBef>
              <a:spcAft>
                <a:spcPts val="500"/>
              </a:spcAft>
              <a:buClrTx/>
              <a:buSzTx/>
              <a:buFontTx/>
              <a:buNone/>
              <a:tabLst/>
            </a:pPr>
            <a:r>
              <a:rPr lang="fr-FR" b="1" dirty="0">
                <a:latin typeface="Calibri" pitchFamily="34" charset="0"/>
                <a:cs typeface="Arial" pitchFamily="34" charset="0"/>
              </a:rPr>
              <a:t>U.S.T.H.B</a:t>
            </a:r>
            <a:endParaRPr kumimoji="0" lang="fr-FR" sz="1800" b="0" i="0" u="none" strike="noStrike" cap="none" normalizeH="0" baseline="0" dirty="0">
              <a:ln>
                <a:noFill/>
              </a:ln>
              <a:effectLst/>
              <a:latin typeface="Arial" pitchFamily="34" charset="0"/>
              <a:cs typeface="Arial" pitchFamily="34" charset="0"/>
            </a:endParaRPr>
          </a:p>
        </p:txBody>
      </p:sp>
      <p:pic>
        <p:nvPicPr>
          <p:cNvPr id="5" name="Picture 6" descr="Description : logo USTHB bleu"/>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260648"/>
            <a:ext cx="1315358" cy="1235034"/>
          </a:xfrm>
          <a:prstGeom prst="rect">
            <a:avLst/>
          </a:prstGeom>
          <a:noFill/>
          <a:ln>
            <a:noFill/>
          </a:ln>
        </p:spPr>
      </p:pic>
      <p:pic>
        <p:nvPicPr>
          <p:cNvPr id="6" name="Picture 6" descr="Description : logo USTHB bleu"/>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188640"/>
            <a:ext cx="1224136" cy="1235034"/>
          </a:xfrm>
          <a:prstGeom prst="rect">
            <a:avLst/>
          </a:prstGeom>
          <a:noFill/>
          <a:ln>
            <a:noFill/>
          </a:ln>
        </p:spPr>
      </p:pic>
      <p:sp>
        <p:nvSpPr>
          <p:cNvPr id="8" name="Rectangle 7"/>
          <p:cNvSpPr/>
          <p:nvPr/>
        </p:nvSpPr>
        <p:spPr>
          <a:xfrm>
            <a:off x="467544" y="4437112"/>
            <a:ext cx="8064896" cy="1338828"/>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defTabSz="0">
              <a:lnSpc>
                <a:spcPct val="150000"/>
              </a:lnSpc>
            </a:pPr>
            <a:r>
              <a:rPr lang="fr-FR" b="1" spc="50" dirty="0">
                <a:ln w="11430"/>
                <a:solidFill>
                  <a:srgbClr val="7030A0"/>
                </a:solidFill>
                <a:effectLst>
                  <a:outerShdw blurRad="76200" dist="50800" dir="5400000" algn="tl" rotWithShape="0">
                    <a:srgbClr val="000000">
                      <a:alpha val="65000"/>
                    </a:srgbClr>
                  </a:outerShdw>
                </a:effectLst>
              </a:rPr>
              <a:t> LICENCE 2 en géographie et aménagement de territoire-SEMESTRE 3</a:t>
            </a:r>
          </a:p>
          <a:p>
            <a:pPr algn="ctr" defTabSz="0">
              <a:lnSpc>
                <a:spcPct val="150000"/>
              </a:lnSpc>
            </a:pPr>
            <a:endParaRPr lang="fr-FR" b="1" spc="50" dirty="0">
              <a:ln w="11430"/>
              <a:solidFill>
                <a:srgbClr val="7030A0"/>
              </a:solidFill>
              <a:effectLst>
                <a:outerShdw blurRad="76200" dist="50800" dir="5400000" algn="tl" rotWithShape="0">
                  <a:srgbClr val="000000">
                    <a:alpha val="65000"/>
                  </a:srgbClr>
                </a:outerShdw>
              </a:effectLst>
            </a:endParaRPr>
          </a:p>
          <a:p>
            <a:pPr algn="ctr" defTabSz="0">
              <a:lnSpc>
                <a:spcPct val="150000"/>
              </a:lnSpc>
            </a:pPr>
            <a:r>
              <a:rPr lang="fr-FR" b="1" spc="50" dirty="0">
                <a:ln w="11430"/>
                <a:solidFill>
                  <a:srgbClr val="7030A0"/>
                </a:solidFill>
                <a:effectLst>
                  <a:outerShdw blurRad="76200" dist="50800" dir="5400000" algn="tl" rotWithShape="0">
                    <a:srgbClr val="000000">
                      <a:alpha val="65000"/>
                    </a:srgbClr>
                  </a:outerShdw>
                </a:effectLst>
              </a:rPr>
              <a:t>ANNÉE UNIVERSITAIRE 2015/2016</a:t>
            </a:r>
          </a:p>
        </p:txBody>
      </p:sp>
      <p:sp>
        <p:nvSpPr>
          <p:cNvPr id="11" name="Rectangle 10"/>
          <p:cNvSpPr/>
          <p:nvPr/>
        </p:nvSpPr>
        <p:spPr>
          <a:xfrm>
            <a:off x="467544" y="2492896"/>
            <a:ext cx="8208912" cy="1338828"/>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50000" t="50000" r="50000" b="50000"/>
            </a:path>
            <a:tileRect/>
          </a:gradFill>
          <a:scene3d>
            <a:camera prst="obliqueTopRigh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50000"/>
              </a:lnSpc>
            </a:pPr>
            <a:r>
              <a:rPr lang="fr-FR" sz="5400" b="1" dirty="0">
                <a:ln w="11430"/>
                <a:solidFill>
                  <a:srgbClr val="002060"/>
                </a:solidFill>
                <a:effectLst>
                  <a:outerShdw blurRad="50800" dist="39000" dir="5460000" algn="tl">
                    <a:srgbClr val="000000">
                      <a:alpha val="38000"/>
                    </a:srgbClr>
                  </a:outerShdw>
                </a:effectLst>
              </a:rPr>
              <a:t>Analyse</a:t>
            </a:r>
            <a:r>
              <a:rPr lang="en-US" sz="5400" b="1" dirty="0">
                <a:ln w="11430"/>
                <a:solidFill>
                  <a:srgbClr val="002060"/>
                </a:solidFill>
                <a:effectLst>
                  <a:outerShdw blurRad="50800" dist="39000" dir="5460000" algn="tl">
                    <a:srgbClr val="000000">
                      <a:alpha val="38000"/>
                    </a:srgbClr>
                  </a:outerShdw>
                </a:effectLst>
              </a:rPr>
              <a:t> </a:t>
            </a:r>
            <a:r>
              <a:rPr lang="fr-FR" sz="5400" b="1" dirty="0">
                <a:ln w="11430"/>
                <a:solidFill>
                  <a:srgbClr val="002060"/>
                </a:solidFill>
                <a:effectLst>
                  <a:outerShdw blurRad="50800" dist="39000" dir="5460000" algn="tl">
                    <a:srgbClr val="000000">
                      <a:alpha val="38000"/>
                    </a:srgbClr>
                  </a:outerShdw>
                </a:effectLst>
              </a:rPr>
              <a:t>démographique</a:t>
            </a:r>
          </a:p>
        </p:txBody>
      </p:sp>
      <p:sp>
        <p:nvSpPr>
          <p:cNvPr id="9" name="ZoneTexte 8"/>
          <p:cNvSpPr txBox="1"/>
          <p:nvPr/>
        </p:nvSpPr>
        <p:spPr>
          <a:xfrm>
            <a:off x="2483768" y="5949280"/>
            <a:ext cx="2304256" cy="369332"/>
          </a:xfrm>
          <a:prstGeom prst="rect">
            <a:avLst/>
          </a:prstGeom>
          <a:solidFill>
            <a:schemeClr val="accent4">
              <a:lumMod val="60000"/>
              <a:lumOff val="40000"/>
            </a:schemeClr>
          </a:solidFill>
          <a:ln w="12700">
            <a:solidFill>
              <a:schemeClr val="bg2"/>
            </a:solidFill>
          </a:ln>
        </p:spPr>
        <p:txBody>
          <a:bodyPr wrap="square" rtlCol="0">
            <a:spAutoFit/>
          </a:bodyPr>
          <a:lstStyle/>
          <a:p>
            <a:r>
              <a:rPr lang="fr-FR" b="1" dirty="0">
                <a:ln w="10160">
                  <a:solidFill>
                    <a:schemeClr val="accent1"/>
                  </a:solidFill>
                  <a:prstDash val="solid"/>
                </a:ln>
                <a:solidFill>
                  <a:srgbClr val="FF0000"/>
                </a:solidFill>
                <a:effectLst>
                  <a:outerShdw blurRad="38100" dist="32000" dir="5400000" algn="tl">
                    <a:srgbClr val="000000">
                      <a:alpha val="30000"/>
                    </a:srgbClr>
                  </a:outerShdw>
                </a:effectLst>
              </a:rPr>
              <a:t>Mme : HAMALI . 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052736"/>
            <a:ext cx="8208912" cy="5355312"/>
          </a:xfrm>
          <a:prstGeom prst="rect">
            <a:avLst/>
          </a:prstGeom>
          <a:ln>
            <a:solidFill>
              <a:schemeClr val="accent1"/>
            </a:solidFill>
          </a:ln>
        </p:spPr>
        <p:txBody>
          <a:bodyPr wrap="square">
            <a:spAutoFit/>
          </a:bodyPr>
          <a:lstStyle/>
          <a:p>
            <a:pPr algn="just">
              <a:lnSpc>
                <a:spcPct val="150000"/>
              </a:lnSpc>
            </a:pPr>
            <a:r>
              <a:rPr lang="fr-FR"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III- Le recensement</a:t>
            </a:r>
          </a:p>
          <a:p>
            <a:pPr algn="just">
              <a:lnSpc>
                <a:spcPct val="150000"/>
              </a:lnSpc>
              <a:buFont typeface="Wingdings" pitchFamily="2" charset="2"/>
              <a:buChar char="v"/>
            </a:pPr>
            <a:r>
              <a:rPr lang="fr-FR" dirty="0">
                <a:latin typeface="Times New Roman" pitchFamily="18" charset="0"/>
                <a:cs typeface="Times New Roman" pitchFamily="18" charset="0"/>
              </a:rPr>
              <a:t>Le recensement est sans aucun doute l’outil le plus ancien de collecte de données démographiques, le plus connu du public aujourd’hui,</a:t>
            </a:r>
          </a:p>
          <a:p>
            <a:pPr algn="just">
              <a:lnSpc>
                <a:spcPct val="150000"/>
              </a:lnSpc>
              <a:buFont typeface="Wingdings" pitchFamily="2" charset="2"/>
              <a:buChar char="v"/>
            </a:pPr>
            <a:endParaRPr lang="fr-FR" dirty="0">
              <a:latin typeface="Times New Roman" pitchFamily="18" charset="0"/>
              <a:cs typeface="Times New Roman" pitchFamily="18" charset="0"/>
            </a:endParaRPr>
          </a:p>
          <a:p>
            <a:pPr lvl="0" algn="just">
              <a:lnSpc>
                <a:spcPct val="150000"/>
              </a:lnSpc>
              <a:buFont typeface="Wingdings" pitchFamily="2" charset="2"/>
              <a:buChar char="v"/>
            </a:pPr>
            <a:r>
              <a:rPr lang="fr-FR" dirty="0">
                <a:latin typeface="Times New Roman" pitchFamily="18" charset="0"/>
                <a:cs typeface="Times New Roman" pitchFamily="18" charset="0"/>
              </a:rPr>
              <a:t>Le recensement est le dénombrement à un moment donné des habitants d’un territoire. </a:t>
            </a:r>
          </a:p>
          <a:p>
            <a:pPr lvl="0" algn="just">
              <a:lnSpc>
                <a:spcPct val="150000"/>
              </a:lnSpc>
              <a:buFont typeface="Wingdings" pitchFamily="2" charset="2"/>
              <a:buChar char="v"/>
            </a:pPr>
            <a:endParaRPr lang="fr-FR" dirty="0">
              <a:latin typeface="Times New Roman" pitchFamily="18" charset="0"/>
              <a:cs typeface="Times New Roman" pitchFamily="18" charset="0"/>
            </a:endParaRPr>
          </a:p>
          <a:p>
            <a:pPr lvl="0" algn="just">
              <a:lnSpc>
                <a:spcPct val="150000"/>
              </a:lnSpc>
              <a:buFont typeface="Wingdings" pitchFamily="2" charset="2"/>
              <a:buChar char="v"/>
            </a:pPr>
            <a:r>
              <a:rPr lang="fr-FR" dirty="0">
                <a:effectLst>
                  <a:outerShdw blurRad="38100" dist="38100" dir="2700000" algn="tl">
                    <a:srgbClr val="000000">
                      <a:alpha val="43137"/>
                    </a:srgbClr>
                  </a:outerShdw>
                </a:effectLst>
                <a:latin typeface="Times New Roman" pitchFamily="18" charset="0"/>
                <a:cs typeface="Times New Roman" pitchFamily="18" charset="0"/>
              </a:rPr>
              <a:t>Le recensement est l’ensemble des opérations de recueillir, regrouper et publier des données démographiques, économiques et sociales, qui se rapporte un moment déterminé à tous les habitants d’un pays.   </a:t>
            </a:r>
          </a:p>
          <a:p>
            <a:pPr algn="just">
              <a:lnSpc>
                <a:spcPct val="150000"/>
              </a:lnSpc>
            </a:pPr>
            <a:endParaRPr lang="fr-FR" dirty="0">
              <a:solidFill>
                <a:srgbClr val="FF0000"/>
              </a:solidFill>
              <a:latin typeface="Times New Roman" pitchFamily="18" charset="0"/>
              <a:cs typeface="Times New Roman" pitchFamily="18" charset="0"/>
            </a:endParaRPr>
          </a:p>
          <a:p>
            <a:pPr algn="just">
              <a:lnSpc>
                <a:spcPct val="150000"/>
              </a:lnSpc>
            </a:pPr>
            <a:endParaRPr lang="fr-FR" sz="2400"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08912" cy="5816977"/>
          </a:xfrm>
          <a:prstGeom prst="rect">
            <a:avLst/>
          </a:prstGeom>
        </p:spPr>
        <p:txBody>
          <a:bodyPr wrap="square">
            <a:spAutoFit/>
          </a:bodyPr>
          <a:lstStyle/>
          <a:p>
            <a:pPr algn="just">
              <a:lnSpc>
                <a:spcPct val="200000"/>
              </a:lnSpc>
            </a:pPr>
            <a:r>
              <a:rPr lang="fr-FR" sz="20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III-1 </a:t>
            </a:r>
            <a:r>
              <a:rPr lang="fr-FR"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les caractères d’un recensement</a:t>
            </a:r>
            <a:r>
              <a:rPr lang="fr-FR" sz="2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t>
            </a:r>
          </a:p>
          <a:p>
            <a:pPr lvl="0" algn="just">
              <a:lnSpc>
                <a:spcPct val="200000"/>
              </a:lnSpc>
            </a:pPr>
            <a:r>
              <a:rPr lang="fr-FR" sz="2000" dirty="0"/>
              <a:t>Les nations unis ont fixés des critères que chaque  recensement devra respecter : </a:t>
            </a:r>
            <a:endParaRPr lang="fr-FR" sz="2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200000"/>
              </a:lnSpc>
              <a:buFont typeface="Wingdings" pitchFamily="2" charset="2"/>
              <a:buChar char="Ø"/>
            </a:pPr>
            <a:r>
              <a:rPr lang="fr-FR" sz="20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L’</a:t>
            </a:r>
            <a:r>
              <a:rPr lang="fr-FR" sz="2000" i="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exhaustivité </a:t>
            </a:r>
            <a:r>
              <a:rPr lang="fr-FR" sz="2000" i="1" dirty="0">
                <a:latin typeface="Times New Roman" pitchFamily="18" charset="0"/>
                <a:cs typeface="Times New Roman" pitchFamily="18" charset="0"/>
              </a:rPr>
              <a:t>(il doit </a:t>
            </a:r>
            <a:r>
              <a:rPr lang="fr-FR" sz="2000" dirty="0">
                <a:latin typeface="Times New Roman" pitchFamily="18" charset="0"/>
                <a:cs typeface="Times New Roman" pitchFamily="18" charset="0"/>
              </a:rPr>
              <a:t>toucher tous les habitants d’un territoire donné), </a:t>
            </a:r>
          </a:p>
          <a:p>
            <a:pPr algn="just">
              <a:lnSpc>
                <a:spcPct val="200000"/>
              </a:lnSpc>
              <a:buFont typeface="Wingdings" pitchFamily="2" charset="2"/>
              <a:buChar char="Ø"/>
            </a:pPr>
            <a:r>
              <a:rPr lang="fr-FR" sz="20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Le </a:t>
            </a:r>
            <a:r>
              <a:rPr lang="fr-FR" sz="2000" i="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dénombrement individuel </a:t>
            </a:r>
            <a:r>
              <a:rPr lang="fr-FR" sz="2000" dirty="0">
                <a:latin typeface="Times New Roman" pitchFamily="18" charset="0"/>
                <a:cs typeface="Times New Roman" pitchFamily="18" charset="0"/>
              </a:rPr>
              <a:t>(il recueille des informations sur chaque individu), </a:t>
            </a:r>
          </a:p>
          <a:p>
            <a:pPr algn="just">
              <a:lnSpc>
                <a:spcPct val="200000"/>
              </a:lnSpc>
              <a:buFont typeface="Wingdings" pitchFamily="2" charset="2"/>
              <a:buChar char="Ø"/>
            </a:pPr>
            <a:r>
              <a:rPr lang="fr-FR" sz="20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La </a:t>
            </a:r>
            <a:r>
              <a:rPr lang="fr-FR" sz="2000" i="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simultanéité </a:t>
            </a:r>
            <a:r>
              <a:rPr lang="fr-FR" sz="2000" dirty="0">
                <a:latin typeface="Times New Roman" pitchFamily="18" charset="0"/>
                <a:cs typeface="Times New Roman" pitchFamily="18" charset="0"/>
              </a:rPr>
              <a:t>(l’information recueillie porte sur la situation à une seule et même date et pour ce faire l’opération doit être exécutée en quelques jours) </a:t>
            </a:r>
          </a:p>
          <a:p>
            <a:pPr algn="just">
              <a:lnSpc>
                <a:spcPct val="200000"/>
              </a:lnSpc>
              <a:buFont typeface="Wingdings" pitchFamily="2" charset="2"/>
              <a:buChar char="Ø"/>
            </a:pPr>
            <a:r>
              <a:rPr lang="fr-FR" sz="20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La </a:t>
            </a:r>
            <a:r>
              <a:rPr lang="fr-FR" sz="2000" i="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périodicité </a:t>
            </a:r>
            <a:r>
              <a:rPr lang="fr-FR" sz="2000" i="1" dirty="0">
                <a:latin typeface="Times New Roman" pitchFamily="18" charset="0"/>
                <a:cs typeface="Times New Roman" pitchFamily="18" charset="0"/>
              </a:rPr>
              <a:t>(</a:t>
            </a:r>
            <a:r>
              <a:rPr lang="fr-FR" sz="2000" dirty="0">
                <a:latin typeface="Times New Roman" pitchFamily="18" charset="0"/>
                <a:cs typeface="Times New Roman" pitchFamily="18" charset="0"/>
              </a:rPr>
              <a:t>le recensement doit être répété à intervalles réguliers</a:t>
            </a:r>
            <a:r>
              <a:rPr lang="fr-FR" sz="2000" i="1" dirty="0">
                <a:latin typeface="Times New Roman" pitchFamily="18" charset="0"/>
                <a:cs typeface="Times New Roman" pitchFamily="18" charset="0"/>
              </a:rPr>
              <a:t>)</a:t>
            </a:r>
            <a:endParaRPr lang="fr-FR"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671691"/>
            <a:ext cx="8352928" cy="5632311"/>
          </a:xfrm>
          <a:prstGeom prst="rect">
            <a:avLst/>
          </a:prstGeom>
        </p:spPr>
        <p:txBody>
          <a:bodyPr wrap="square">
            <a:spAutoFit/>
          </a:bodyPr>
          <a:lstStyle/>
          <a:p>
            <a:pPr algn="just">
              <a:lnSpc>
                <a:spcPct val="150000"/>
              </a:lnSpc>
            </a:pPr>
            <a:r>
              <a:rPr lang="fr-FR"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III-2</a:t>
            </a:r>
            <a:r>
              <a:rPr lang="fr-FR" sz="24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r>
              <a:rPr lang="fr-FR"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la valeur d’un recensement:</a:t>
            </a:r>
          </a:p>
          <a:p>
            <a:pPr lvl="0" algn="just">
              <a:lnSpc>
                <a:spcPct val="150000"/>
              </a:lnSpc>
              <a:buFont typeface="Wingdings" pitchFamily="2" charset="2"/>
              <a:buChar char="v"/>
            </a:pPr>
            <a:r>
              <a:rPr lang="fr-FR" dirty="0">
                <a:latin typeface="Times New Roman" pitchFamily="18" charset="0"/>
                <a:cs typeface="Times New Roman" pitchFamily="18" charset="0"/>
              </a:rPr>
              <a:t>Le recensement est un </a:t>
            </a:r>
            <a:r>
              <a:rPr lang="fr-FR" dirty="0">
                <a:effectLst>
                  <a:outerShdw blurRad="38100" dist="38100" dir="2700000" algn="tl">
                    <a:srgbClr val="000000">
                      <a:alpha val="43137"/>
                    </a:srgbClr>
                  </a:outerShdw>
                </a:effectLst>
                <a:latin typeface="Times New Roman" pitchFamily="18" charset="0"/>
                <a:cs typeface="Times New Roman" pitchFamily="18" charset="0"/>
              </a:rPr>
              <a:t>instrument de base nécessaire </a:t>
            </a:r>
            <a:r>
              <a:rPr lang="fr-FR" dirty="0">
                <a:latin typeface="Times New Roman" pitchFamily="18" charset="0"/>
                <a:cs typeface="Times New Roman" pitchFamily="18" charset="0"/>
              </a:rPr>
              <a:t>à toute planification </a:t>
            </a:r>
          </a:p>
          <a:p>
            <a:pPr lvl="0" algn="just">
              <a:lnSpc>
                <a:spcPct val="150000"/>
              </a:lnSpc>
              <a:buFont typeface="Wingdings" pitchFamily="2" charset="2"/>
              <a:buChar char="v"/>
            </a:pPr>
            <a:r>
              <a:rPr lang="fr-FR" dirty="0">
                <a:latin typeface="Times New Roman" pitchFamily="18" charset="0"/>
                <a:cs typeface="Times New Roman" pitchFamily="18" charset="0"/>
              </a:rPr>
              <a:t>l’avantage d’un recensement c’est d’avoir une </a:t>
            </a:r>
            <a:r>
              <a:rPr lang="fr-FR" dirty="0">
                <a:effectLst>
                  <a:outerShdw blurRad="38100" dist="38100" dir="2700000" algn="tl">
                    <a:srgbClr val="000000">
                      <a:alpha val="43137"/>
                    </a:srgbClr>
                  </a:outerShdw>
                </a:effectLst>
                <a:latin typeface="Times New Roman" pitchFamily="18" charset="0"/>
                <a:cs typeface="Times New Roman" pitchFamily="18" charset="0"/>
              </a:rPr>
              <a:t>couverture exhaustive </a:t>
            </a:r>
            <a:r>
              <a:rPr lang="fr-FR" dirty="0">
                <a:latin typeface="Times New Roman" pitchFamily="18" charset="0"/>
                <a:cs typeface="Times New Roman" pitchFamily="18" charset="0"/>
              </a:rPr>
              <a:t>pour l’ensemble de territoire. </a:t>
            </a:r>
          </a:p>
          <a:p>
            <a:pPr lvl="0" algn="just">
              <a:lnSpc>
                <a:spcPct val="150000"/>
              </a:lnSpc>
              <a:buFont typeface="Wingdings" pitchFamily="2" charset="2"/>
              <a:buChar char="v"/>
            </a:pPr>
            <a:r>
              <a:rPr lang="fr-FR" dirty="0">
                <a:latin typeface="Times New Roman" pitchFamily="18" charset="0"/>
                <a:cs typeface="Times New Roman" pitchFamily="18" charset="0"/>
              </a:rPr>
              <a:t>Il est le </a:t>
            </a:r>
            <a:r>
              <a:rPr lang="fr-FR" dirty="0">
                <a:effectLst>
                  <a:outerShdw blurRad="38100" dist="38100" dir="2700000" algn="tl">
                    <a:srgbClr val="000000">
                      <a:alpha val="43137"/>
                    </a:srgbClr>
                  </a:outerShdw>
                </a:effectLst>
                <a:latin typeface="Times New Roman" pitchFamily="18" charset="0"/>
                <a:cs typeface="Times New Roman" pitchFamily="18" charset="0"/>
              </a:rPr>
              <a:t>meilleur moyen </a:t>
            </a:r>
            <a:r>
              <a:rPr lang="fr-FR" dirty="0">
                <a:latin typeface="Times New Roman" pitchFamily="18" charset="0"/>
                <a:cs typeface="Times New Roman" pitchFamily="18" charset="0"/>
              </a:rPr>
              <a:t>de connaitre à une date donnée, l’effectif et la structure de la population  d’un pays.</a:t>
            </a:r>
          </a:p>
          <a:p>
            <a:pPr algn="just">
              <a:lnSpc>
                <a:spcPct val="150000"/>
              </a:lnSpc>
              <a:buFont typeface="Wingdings" pitchFamily="2" charset="2"/>
              <a:buChar char="v"/>
            </a:pPr>
            <a:r>
              <a:rPr lang="fr-FR" dirty="0">
                <a:effectLst>
                  <a:outerShdw blurRad="38100" dist="38100" dir="2700000" algn="tl">
                    <a:srgbClr val="000000">
                      <a:alpha val="43137"/>
                    </a:srgbClr>
                  </a:outerShdw>
                </a:effectLst>
                <a:latin typeface="Times New Roman" pitchFamily="18" charset="0"/>
                <a:cs typeface="Times New Roman" pitchFamily="18" charset="0"/>
              </a:rPr>
              <a:t>sa valeur </a:t>
            </a:r>
            <a:r>
              <a:rPr lang="fr-FR" dirty="0">
                <a:latin typeface="Times New Roman" pitchFamily="18" charset="0"/>
                <a:cs typeface="Times New Roman" pitchFamily="18" charset="0"/>
              </a:rPr>
              <a:t>est cependant très inégale suivant les pays, elle </a:t>
            </a:r>
            <a:r>
              <a:rPr lang="fr-FR" dirty="0">
                <a:effectLst>
                  <a:outerShdw blurRad="38100" dist="38100" dir="2700000" algn="tl">
                    <a:srgbClr val="000000">
                      <a:alpha val="43137"/>
                    </a:srgbClr>
                  </a:outerShdw>
                </a:effectLst>
                <a:latin typeface="Times New Roman" pitchFamily="18" charset="0"/>
                <a:cs typeface="Times New Roman" pitchFamily="18" charset="0"/>
              </a:rPr>
              <a:t>dépend</a:t>
            </a:r>
            <a:r>
              <a:rPr lang="fr-FR" dirty="0">
                <a:latin typeface="Times New Roman" pitchFamily="18" charset="0"/>
                <a:cs typeface="Times New Roman" pitchFamily="18" charset="0"/>
              </a:rPr>
              <a:t> en particulier du </a:t>
            </a:r>
            <a:r>
              <a:rPr lang="fr-FR" dirty="0">
                <a:effectLst>
                  <a:outerShdw blurRad="38100" dist="38100" dir="2700000" algn="tl">
                    <a:srgbClr val="000000">
                      <a:alpha val="43137"/>
                    </a:srgbClr>
                  </a:outerShdw>
                </a:effectLst>
                <a:latin typeface="Times New Roman" pitchFamily="18" charset="0"/>
                <a:cs typeface="Times New Roman" pitchFamily="18" charset="0"/>
              </a:rPr>
              <a:t>degré d’instruction </a:t>
            </a:r>
            <a:r>
              <a:rPr lang="fr-FR" dirty="0">
                <a:latin typeface="Times New Roman" pitchFamily="18" charset="0"/>
                <a:cs typeface="Times New Roman" pitchFamily="18" charset="0"/>
              </a:rPr>
              <a:t>des citoyens recensés, et du </a:t>
            </a:r>
            <a:r>
              <a:rPr lang="fr-FR" dirty="0">
                <a:effectLst>
                  <a:outerShdw blurRad="38100" dist="38100" dir="2700000" algn="tl">
                    <a:srgbClr val="000000">
                      <a:alpha val="43137"/>
                    </a:srgbClr>
                  </a:outerShdw>
                </a:effectLst>
              </a:rPr>
              <a:t>compétence du personnel </a:t>
            </a:r>
            <a:r>
              <a:rPr lang="fr-FR" dirty="0"/>
              <a:t>de recensement </a:t>
            </a:r>
          </a:p>
          <a:p>
            <a:pPr algn="just">
              <a:lnSpc>
                <a:spcPct val="150000"/>
              </a:lnSpc>
              <a:buFont typeface="Wingdings" pitchFamily="2" charset="2"/>
              <a:buChar char="v"/>
            </a:pPr>
            <a:r>
              <a:rPr lang="fr-FR" dirty="0">
                <a:latin typeface="Times New Roman" pitchFamily="18" charset="0"/>
                <a:cs typeface="Times New Roman" pitchFamily="18" charset="0"/>
              </a:rPr>
              <a:t>les données concernant  l'âge, le sexe sont rarement  aujourd’hui  entachée d’erreurs. </a:t>
            </a:r>
          </a:p>
          <a:p>
            <a:pPr algn="just">
              <a:lnSpc>
                <a:spcPct val="150000"/>
              </a:lnSpc>
            </a:pPr>
            <a:endParaRPr lang="fr-FR" dirty="0">
              <a:latin typeface="Times New Roman" pitchFamily="18" charset="0"/>
              <a:cs typeface="Times New Roman" pitchFamily="18" charset="0"/>
            </a:endParaRPr>
          </a:p>
          <a:p>
            <a:pPr algn="ctr">
              <a:lnSpc>
                <a:spcPct val="150000"/>
              </a:lnSpc>
            </a:pPr>
            <a:r>
              <a:rPr lang="fr-FR" b="1" dirty="0">
                <a:effectLst>
                  <a:outerShdw blurRad="38100" dist="38100" dir="2700000" algn="tl">
                    <a:srgbClr val="000000">
                      <a:alpha val="43137"/>
                    </a:srgbClr>
                  </a:outerShdw>
                </a:effectLst>
                <a:latin typeface="Times New Roman" pitchFamily="18" charset="0"/>
                <a:cs typeface="Times New Roman" pitchFamily="18" charset="0"/>
              </a:rPr>
              <a:t>La conscience professionnelle de l’agent recenseur conditionne  la valeur du recensement</a:t>
            </a:r>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1052736"/>
            <a:ext cx="8496945" cy="5262979"/>
          </a:xfrm>
          <a:prstGeom prst="rect">
            <a:avLst/>
          </a:prstGeom>
        </p:spPr>
        <p:txBody>
          <a:bodyPr wrap="square">
            <a:spAutoFit/>
          </a:bodyPr>
          <a:lstStyle/>
          <a:p>
            <a:pPr algn="just">
              <a:lnSpc>
                <a:spcPct val="150000"/>
              </a:lnSpc>
            </a:pPr>
            <a:r>
              <a:rPr lang="fr-FR"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III-3 L’opération du recensement</a:t>
            </a:r>
          </a:p>
          <a:p>
            <a:pPr algn="just">
              <a:lnSpc>
                <a:spcPct val="150000"/>
              </a:lnSpc>
            </a:pPr>
            <a:r>
              <a:rPr lang="fr-FR" sz="2000" dirty="0">
                <a:latin typeface="Times New Roman" pitchFamily="18" charset="0"/>
                <a:cs typeface="Times New Roman" pitchFamily="18" charset="0"/>
              </a:rPr>
              <a:t>Le recensement se déroule en plusieurs étapes.</a:t>
            </a:r>
          </a:p>
          <a:p>
            <a:pPr algn="just">
              <a:lnSpc>
                <a:spcPct val="150000"/>
              </a:lnSpc>
            </a:pPr>
            <a:endParaRPr lang="fr-FR" sz="2000" dirty="0">
              <a:latin typeface="Times New Roman" pitchFamily="18" charset="0"/>
              <a:cs typeface="Times New Roman" pitchFamily="18" charset="0"/>
            </a:endParaRPr>
          </a:p>
          <a:p>
            <a:pPr marL="342900" lvl="0" indent="-342900" algn="just">
              <a:lnSpc>
                <a:spcPct val="150000"/>
              </a:lnSpc>
            </a:pPr>
            <a:r>
              <a:rPr lang="fr-FR" sz="2000" b="1"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1- la phase de préparation </a:t>
            </a:r>
            <a:r>
              <a:rPr lang="fr-FR" sz="2000"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a:t>
            </a:r>
          </a:p>
          <a:p>
            <a:pPr lvl="0" algn="just">
              <a:lnSpc>
                <a:spcPct val="150000"/>
              </a:lnSpc>
              <a:buFont typeface="Arial" pitchFamily="34" charset="0"/>
              <a:buChar char="•"/>
            </a:pPr>
            <a:r>
              <a:rPr lang="fr-FR" sz="2000" dirty="0">
                <a:latin typeface="Times New Roman" pitchFamily="18" charset="0"/>
                <a:cs typeface="Times New Roman" pitchFamily="18" charset="0"/>
              </a:rPr>
              <a:t>Établir les grands objectifs du recensement.</a:t>
            </a:r>
          </a:p>
          <a:p>
            <a:pPr lvl="0" algn="just">
              <a:lnSpc>
                <a:spcPct val="150000"/>
              </a:lnSpc>
              <a:buFont typeface="Arial" pitchFamily="34" charset="0"/>
              <a:buChar char="•"/>
            </a:pPr>
            <a:r>
              <a:rPr lang="fr-FR" sz="2000" dirty="0">
                <a:latin typeface="Times New Roman" pitchFamily="18" charset="0"/>
                <a:cs typeface="Times New Roman" pitchFamily="18" charset="0"/>
              </a:rPr>
              <a:t>Dresser des questionnaires aussi simples et compréhensibles que possible.</a:t>
            </a:r>
          </a:p>
          <a:p>
            <a:pPr lvl="0" algn="just">
              <a:lnSpc>
                <a:spcPct val="150000"/>
              </a:lnSpc>
              <a:buFont typeface="Arial" pitchFamily="34" charset="0"/>
              <a:buChar char="•"/>
            </a:pPr>
            <a:r>
              <a:rPr lang="fr-FR" sz="2000" dirty="0">
                <a:latin typeface="Times New Roman" pitchFamily="18" charset="0"/>
                <a:cs typeface="Times New Roman" pitchFamily="18" charset="0"/>
              </a:rPr>
              <a:t>Le découpage géographique en : district; ilot.</a:t>
            </a:r>
          </a:p>
          <a:p>
            <a:pPr lvl="0" algn="just">
              <a:lnSpc>
                <a:spcPct val="150000"/>
              </a:lnSpc>
              <a:buFont typeface="Arial" pitchFamily="34" charset="0"/>
              <a:buChar char="•"/>
            </a:pPr>
            <a:r>
              <a:rPr lang="fr-FR" sz="2000" dirty="0">
                <a:latin typeface="Times New Roman" pitchFamily="18" charset="0"/>
                <a:cs typeface="Times New Roman" pitchFamily="18" charset="0"/>
              </a:rPr>
              <a:t>Recruter et former le personnel (Agents recenseurs, contrôleurs, superviseures.)</a:t>
            </a:r>
          </a:p>
          <a:p>
            <a:pPr lvl="0" algn="just">
              <a:lnSpc>
                <a:spcPct val="150000"/>
              </a:lnSpc>
            </a:pPr>
            <a:r>
              <a:rPr lang="fr-FR" sz="2000" dirty="0">
                <a:latin typeface="Times New Roman" pitchFamily="18" charset="0"/>
                <a:cs typeface="Times New Roman" pitchFamily="18" charset="0"/>
              </a:rPr>
              <a:t> </a:t>
            </a:r>
          </a:p>
          <a:p>
            <a:pPr marL="342900" lvl="0" indent="-342900" algn="just">
              <a:lnSpc>
                <a:spcPct val="150000"/>
              </a:lnSpc>
            </a:pPr>
            <a:r>
              <a:rPr lang="fr-FR" sz="2000" b="1"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2- La phase d’exécution :</a:t>
            </a:r>
            <a:endParaRPr lang="fr-FR" sz="2000"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endParaRPr>
          </a:p>
          <a:p>
            <a:pPr lvl="0" algn="just">
              <a:lnSpc>
                <a:spcPct val="150000"/>
              </a:lnSpc>
              <a:buFont typeface="Arial" pitchFamily="34" charset="0"/>
              <a:buChar char="•"/>
            </a:pPr>
            <a:r>
              <a:rPr lang="fr-FR" sz="2000" dirty="0">
                <a:latin typeface="Times New Roman" pitchFamily="18" charset="0"/>
                <a:cs typeface="Times New Roman" pitchFamily="18" charset="0"/>
              </a:rPr>
              <a:t>La collecte d’information</a:t>
            </a:r>
            <a:r>
              <a:rPr lang="fr-FR" b="1" dirty="0"/>
              <a:t>.</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548680"/>
            <a:ext cx="8352928" cy="5170646"/>
          </a:xfrm>
          <a:prstGeom prst="rect">
            <a:avLst/>
          </a:prstGeom>
        </p:spPr>
        <p:txBody>
          <a:bodyPr wrap="square">
            <a:spAutoFit/>
          </a:bodyPr>
          <a:lstStyle/>
          <a:p>
            <a:pPr lvl="0" algn="just">
              <a:lnSpc>
                <a:spcPct val="150000"/>
              </a:lnSpc>
            </a:pPr>
            <a:r>
              <a:rPr lang="fr-FR" sz="2000" b="1"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3- La phase de dépouillement :</a:t>
            </a:r>
          </a:p>
          <a:p>
            <a:pPr lvl="0" algn="just">
              <a:lnSpc>
                <a:spcPct val="150000"/>
              </a:lnSpc>
              <a:buFont typeface="Arial" pitchFamily="34" charset="0"/>
              <a:buChar char="•"/>
            </a:pPr>
            <a:r>
              <a:rPr lang="fr-FR" sz="2000" dirty="0">
                <a:latin typeface="Times New Roman" pitchFamily="18" charset="0"/>
                <a:cs typeface="Times New Roman" pitchFamily="18" charset="0"/>
              </a:rPr>
              <a:t> Consiste à rassemblée les résultats recueillis au cours de la phase de collecte</a:t>
            </a:r>
          </a:p>
          <a:p>
            <a:pPr lvl="0" algn="just">
              <a:lnSpc>
                <a:spcPct val="150000"/>
              </a:lnSpc>
              <a:buFont typeface="Arial" pitchFamily="34" charset="0"/>
              <a:buChar char="•"/>
            </a:pPr>
            <a:r>
              <a:rPr lang="fr-FR" sz="2000" dirty="0">
                <a:latin typeface="Times New Roman" pitchFamily="18" charset="0"/>
                <a:cs typeface="Times New Roman" pitchFamily="18" charset="0"/>
              </a:rPr>
              <a:t>Avant de connaitre les résultats définitifs on peut  faire une exploitation plus rapide en tirants certains bulletins. </a:t>
            </a:r>
          </a:p>
          <a:p>
            <a:pPr algn="just">
              <a:lnSpc>
                <a:spcPct val="150000"/>
              </a:lnSpc>
              <a:buFont typeface="Arial" pitchFamily="34" charset="0"/>
              <a:buChar char="•"/>
            </a:pPr>
            <a:r>
              <a:rPr lang="fr-FR" sz="2000" dirty="0">
                <a:latin typeface="Times New Roman" pitchFamily="18" charset="0"/>
                <a:cs typeface="Times New Roman" pitchFamily="18" charset="0"/>
              </a:rPr>
              <a:t>Ces résultats provisoires sont  en général confirmés par les résultats définitifs. </a:t>
            </a:r>
          </a:p>
          <a:p>
            <a:pPr algn="just">
              <a:lnSpc>
                <a:spcPct val="150000"/>
              </a:lnSpc>
            </a:pPr>
            <a:endParaRPr lang="fr-FR" sz="2000" dirty="0">
              <a:latin typeface="Times New Roman" pitchFamily="18" charset="0"/>
              <a:cs typeface="Times New Roman" pitchFamily="18" charset="0"/>
            </a:endParaRPr>
          </a:p>
          <a:p>
            <a:pPr algn="just">
              <a:lnSpc>
                <a:spcPct val="150000"/>
              </a:lnSpc>
            </a:pPr>
            <a:r>
              <a:rPr lang="fr-FR" sz="2000" b="1" dirty="0">
                <a:latin typeface="Times New Roman" pitchFamily="18" charset="0"/>
                <a:cs typeface="Times New Roman" pitchFamily="18" charset="0"/>
              </a:rPr>
              <a:t>  </a:t>
            </a:r>
            <a:r>
              <a:rPr lang="fr-FR" sz="2000" b="1"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4-La phase d’analyse et d’interprétation.</a:t>
            </a:r>
            <a:endParaRPr lang="fr-FR" sz="2000"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50000"/>
              </a:lnSpc>
              <a:buFont typeface="Arial" pitchFamily="34" charset="0"/>
              <a:buChar char="•"/>
            </a:pPr>
            <a:r>
              <a:rPr lang="fr-FR" sz="2000" dirty="0">
                <a:latin typeface="Times New Roman" pitchFamily="18" charset="0"/>
                <a:cs typeface="Times New Roman" pitchFamily="18" charset="0"/>
              </a:rPr>
              <a:t>N’est théoriquement  jamais terminée</a:t>
            </a:r>
          </a:p>
          <a:p>
            <a:pPr algn="just">
              <a:lnSpc>
                <a:spcPct val="150000"/>
              </a:lnSpc>
              <a:buFont typeface="Arial" pitchFamily="34" charset="0"/>
              <a:buChar char="•"/>
            </a:pPr>
            <a:r>
              <a:rPr lang="fr-FR" sz="2000" dirty="0">
                <a:latin typeface="Times New Roman" pitchFamily="18" charset="0"/>
                <a:cs typeface="Times New Roman" pitchFamily="18" charset="0"/>
              </a:rPr>
              <a:t>On peut toujours tirer des renseignements d’un recensement, </a:t>
            </a:r>
          </a:p>
          <a:p>
            <a:pPr algn="just">
              <a:lnSpc>
                <a:spcPct val="150000"/>
              </a:lnSpc>
              <a:buFont typeface="Arial" pitchFamily="34" charset="0"/>
              <a:buChar char="•"/>
            </a:pPr>
            <a:r>
              <a:rPr lang="fr-FR" sz="2000" dirty="0">
                <a:latin typeface="Times New Roman" pitchFamily="18" charset="0"/>
                <a:cs typeface="Times New Roman" pitchFamily="18" charset="0"/>
              </a:rPr>
              <a:t>elle se termine avec la préparation du recensement suivant.</a:t>
            </a:r>
          </a:p>
          <a:p>
            <a:pPr algn="just">
              <a:lnSpc>
                <a:spcPct val="150000"/>
              </a:lnSpc>
            </a:pPr>
            <a:r>
              <a:rPr lang="fr-FR" sz="2000" b="1" dirty="0">
                <a:latin typeface="Times New Roman" pitchFamily="18" charset="0"/>
                <a:cs typeface="Times New Roman" pitchFamily="18" charset="0"/>
              </a:rPr>
              <a:t> </a:t>
            </a:r>
            <a:endParaRPr lang="fr-FR"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4"/>
          <p:cNvSpPr>
            <a:spLocks noChangeArrowheads="1"/>
          </p:cNvSpPr>
          <p:nvPr/>
        </p:nvSpPr>
        <p:spPr bwMode="auto">
          <a:xfrm>
            <a:off x="-85725" y="3906838"/>
            <a:ext cx="3889375" cy="273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
        <p:nvSpPr>
          <p:cNvPr id="3076" name="Rectangle 4"/>
          <p:cNvSpPr>
            <a:spLocks noChangeArrowheads="1"/>
          </p:cNvSpPr>
          <p:nvPr/>
        </p:nvSpPr>
        <p:spPr bwMode="auto">
          <a:xfrm>
            <a:off x="899592" y="1052736"/>
            <a:ext cx="6912768"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lnSpc>
                <a:spcPct val="150000"/>
              </a:lnSpc>
              <a:spcBef>
                <a:spcPct val="0"/>
              </a:spcBef>
              <a:spcAft>
                <a:spcPct val="0"/>
              </a:spcAft>
            </a:pPr>
            <a:r>
              <a:rPr lang="fr-FR" sz="2400" dirty="0">
                <a:solidFill>
                  <a:srgbClr val="FF0000"/>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III- 4 les différents recensements en Algérie:</a:t>
            </a:r>
          </a:p>
          <a:p>
            <a:pPr fontAlgn="base">
              <a:lnSpc>
                <a:spcPct val="150000"/>
              </a:lnSpc>
              <a:spcBef>
                <a:spcPct val="0"/>
              </a:spcBef>
              <a:spcAft>
                <a:spcPct val="0"/>
              </a:spcAft>
            </a:pPr>
            <a:endParaRPr kumimoji="0" lang="fr-FR" sz="2400"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fr-FR" sz="2000" i="0" u="none" strike="noStrike" cap="none" normalizeH="0" baseline="0" dirty="0">
                <a:ln>
                  <a:noFill/>
                </a:ln>
                <a:solidFill>
                  <a:srgbClr val="000000"/>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Avril          1966------------11 180 000 hab.</a:t>
            </a:r>
            <a:endParaRPr kumimoji="0" lang="fr-FR" sz="20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fr-FR" sz="2000" i="0" u="none" strike="noStrike" cap="none" normalizeH="0" baseline="0" dirty="0">
                <a:ln>
                  <a:noFill/>
                </a:ln>
                <a:solidFill>
                  <a:srgbClr val="000000"/>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Février      1977------------16 063 000 hab.</a:t>
            </a:r>
            <a:endParaRPr kumimoji="0" lang="fr-FR" sz="20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fr-FR" sz="2000" i="0" u="none" strike="noStrike" cap="none" normalizeH="0" baseline="0" dirty="0">
                <a:ln>
                  <a:noFill/>
                </a:ln>
                <a:solidFill>
                  <a:srgbClr val="000000"/>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Février     1987-------------22 881 000 hab.</a:t>
            </a:r>
            <a:endParaRPr kumimoji="0" lang="fr-FR" sz="20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fr-FR" sz="2000" i="0" u="none" strike="noStrike" cap="none" normalizeH="0" baseline="0" dirty="0">
                <a:ln>
                  <a:noFill/>
                </a:ln>
                <a:solidFill>
                  <a:srgbClr val="000000"/>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Avril          1998-------------29 272 000 hab.</a:t>
            </a:r>
            <a:endParaRPr kumimoji="0" lang="fr-FR" sz="20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fr-FR" sz="2000" i="0" u="none" strike="noStrike" cap="none" normalizeH="0" baseline="0" dirty="0">
                <a:ln>
                  <a:noFill/>
                </a:ln>
                <a:solidFill>
                  <a:srgbClr val="000000"/>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Juin            2008------------35 000 </a:t>
            </a:r>
            <a:r>
              <a:rPr kumimoji="0" lang="fr-FR" sz="2000" i="0" u="none" strike="noStrike" cap="none" normalizeH="0" baseline="0" dirty="0" err="1">
                <a:ln>
                  <a:noFill/>
                </a:ln>
                <a:solidFill>
                  <a:srgbClr val="000000"/>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000</a:t>
            </a:r>
            <a:r>
              <a:rPr kumimoji="0" lang="fr-FR" sz="2000" i="0" u="none" strike="noStrike" cap="none" normalizeH="0" baseline="0" dirty="0">
                <a:ln>
                  <a:noFill/>
                </a:ln>
                <a:solidFill>
                  <a:srgbClr val="000000"/>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 hab.</a:t>
            </a:r>
            <a:endParaRPr kumimoji="0" lang="fr-FR" sz="20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fr-FR" sz="20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RECENCEMENT ECONOMIQUE : 2011</a:t>
            </a:r>
            <a:endParaRPr kumimoji="0" lang="fr-FR" sz="20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908720"/>
            <a:ext cx="8136904" cy="5216813"/>
          </a:xfrm>
          <a:prstGeom prst="rect">
            <a:avLst/>
          </a:prstGeom>
        </p:spPr>
        <p:txBody>
          <a:bodyPr wrap="square">
            <a:spAutoFit/>
          </a:bodyPr>
          <a:lstStyle/>
          <a:p>
            <a:pPr algn="just">
              <a:lnSpc>
                <a:spcPct val="150000"/>
              </a:lnSpc>
            </a:pPr>
            <a:r>
              <a:rPr lang="fr-FR"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III-5 Les avantages du recensement. </a:t>
            </a:r>
          </a:p>
          <a:p>
            <a:pPr algn="just">
              <a:lnSpc>
                <a:spcPct val="150000"/>
              </a:lnSpc>
              <a:buFont typeface="Arial" pitchFamily="34" charset="0"/>
              <a:buChar char="•"/>
            </a:pPr>
            <a:r>
              <a:rPr lang="fr-FR" dirty="0">
                <a:effectLst>
                  <a:outerShdw blurRad="38100" dist="38100" dir="2700000" algn="tl">
                    <a:srgbClr val="000000">
                      <a:alpha val="43137"/>
                    </a:srgbClr>
                  </a:outerShdw>
                </a:effectLst>
                <a:latin typeface="Times New Roman" pitchFamily="18" charset="0"/>
                <a:cs typeface="Times New Roman" pitchFamily="18" charset="0"/>
              </a:rPr>
              <a:t>L’exhaustivité</a:t>
            </a:r>
            <a:r>
              <a:rPr lang="fr-FR" dirty="0">
                <a:latin typeface="Times New Roman" pitchFamily="18" charset="0"/>
                <a:cs typeface="Times New Roman" pitchFamily="18" charset="0"/>
              </a:rPr>
              <a:t> lui permet d’offrir une couverture statistique totale, allant du niveau le plus large (le pays) au plus local que sont la commune.</a:t>
            </a:r>
          </a:p>
          <a:p>
            <a:pPr algn="just">
              <a:lnSpc>
                <a:spcPct val="150000"/>
              </a:lnSpc>
              <a:buFont typeface="Arial" pitchFamily="34" charset="0"/>
              <a:buChar char="•"/>
            </a:pPr>
            <a:r>
              <a:rPr lang="fr-FR" dirty="0">
                <a:latin typeface="Times New Roman" pitchFamily="18" charset="0"/>
                <a:cs typeface="Times New Roman" pitchFamily="18" charset="0"/>
              </a:rPr>
              <a:t> Il </a:t>
            </a:r>
            <a:r>
              <a:rPr lang="fr-FR" dirty="0">
                <a:effectLst>
                  <a:outerShdw blurRad="38100" dist="38100" dir="2700000" algn="tl">
                    <a:srgbClr val="000000">
                      <a:alpha val="43137"/>
                    </a:srgbClr>
                  </a:outerShdw>
                </a:effectLst>
                <a:latin typeface="Times New Roman" pitchFamily="18" charset="0"/>
                <a:cs typeface="Times New Roman" pitchFamily="18" charset="0"/>
              </a:rPr>
              <a:t>détermine les populations officielles </a:t>
            </a:r>
            <a:r>
              <a:rPr lang="fr-FR" dirty="0">
                <a:latin typeface="Times New Roman" pitchFamily="18" charset="0"/>
                <a:cs typeface="Times New Roman" pitchFamily="18" charset="0"/>
              </a:rPr>
              <a:t>de toutes les unités administratives. </a:t>
            </a:r>
          </a:p>
          <a:p>
            <a:pPr algn="just">
              <a:lnSpc>
                <a:spcPct val="150000"/>
              </a:lnSpc>
              <a:buFont typeface="Arial" pitchFamily="34" charset="0"/>
              <a:buChar char="•"/>
            </a:pPr>
            <a:r>
              <a:rPr lang="fr-FR" dirty="0">
                <a:latin typeface="Times New Roman" pitchFamily="18" charset="0"/>
                <a:cs typeface="Times New Roman" pitchFamily="18" charset="0"/>
              </a:rPr>
              <a:t>Il permet </a:t>
            </a:r>
            <a:r>
              <a:rPr lang="fr-FR" dirty="0">
                <a:effectLst>
                  <a:outerShdw blurRad="38100" dist="38100" dir="2700000" algn="tl">
                    <a:srgbClr val="000000">
                      <a:alpha val="43137"/>
                    </a:srgbClr>
                  </a:outerShdw>
                </a:effectLst>
                <a:latin typeface="Times New Roman" pitchFamily="18" charset="0"/>
                <a:cs typeface="Times New Roman" pitchFamily="18" charset="0"/>
              </a:rPr>
              <a:t>d’étudier toutes sortes de sous-groupes </a:t>
            </a:r>
            <a:r>
              <a:rPr lang="fr-FR" dirty="0">
                <a:latin typeface="Times New Roman" pitchFamily="18" charset="0"/>
                <a:cs typeface="Times New Roman" pitchFamily="18" charset="0"/>
              </a:rPr>
              <a:t>ethniques, sociaux ou professionnels, etc.</a:t>
            </a:r>
          </a:p>
          <a:p>
            <a:pPr algn="just">
              <a:lnSpc>
                <a:spcPct val="150000"/>
              </a:lnSpc>
              <a:buFont typeface="Arial" pitchFamily="34" charset="0"/>
              <a:buChar char="•"/>
            </a:pPr>
            <a:r>
              <a:rPr lang="fr-FR" dirty="0">
                <a:latin typeface="Times New Roman" pitchFamily="18" charset="0"/>
                <a:cs typeface="Times New Roman" pitchFamily="18" charset="0"/>
              </a:rPr>
              <a:t>Il est aussi la </a:t>
            </a:r>
            <a:r>
              <a:rPr lang="fr-FR" dirty="0">
                <a:effectLst>
                  <a:outerShdw blurRad="38100" dist="38100" dir="2700000" algn="tl">
                    <a:srgbClr val="000000">
                      <a:alpha val="43137"/>
                    </a:srgbClr>
                  </a:outerShdw>
                </a:effectLst>
                <a:latin typeface="Times New Roman" pitchFamily="18" charset="0"/>
                <a:cs typeface="Times New Roman" pitchFamily="18" charset="0"/>
              </a:rPr>
              <a:t>seule source pour une analyse des migrations </a:t>
            </a:r>
            <a:r>
              <a:rPr lang="fr-FR" dirty="0">
                <a:latin typeface="Times New Roman" pitchFamily="18" charset="0"/>
                <a:cs typeface="Times New Roman" pitchFamily="18" charset="0"/>
              </a:rPr>
              <a:t>internes jusqu’à l’échelon local. </a:t>
            </a:r>
          </a:p>
          <a:p>
            <a:pPr algn="just">
              <a:lnSpc>
                <a:spcPct val="150000"/>
              </a:lnSpc>
              <a:buFont typeface="Arial" pitchFamily="34" charset="0"/>
              <a:buChar char="•"/>
            </a:pPr>
            <a:r>
              <a:rPr lang="fr-FR" dirty="0">
                <a:latin typeface="Times New Roman" pitchFamily="18" charset="0"/>
                <a:cs typeface="Times New Roman" pitchFamily="18" charset="0"/>
              </a:rPr>
              <a:t>Il est enfin une </a:t>
            </a:r>
            <a:r>
              <a:rPr lang="fr-FR" dirty="0">
                <a:effectLst>
                  <a:outerShdw blurRad="38100" dist="38100" dir="2700000" algn="tl">
                    <a:srgbClr val="000000">
                      <a:alpha val="43137"/>
                    </a:srgbClr>
                  </a:outerShdw>
                </a:effectLst>
                <a:latin typeface="Times New Roman" pitchFamily="18" charset="0"/>
                <a:cs typeface="Times New Roman" pitchFamily="18" charset="0"/>
              </a:rPr>
              <a:t>base primordiale de sondage </a:t>
            </a:r>
            <a:r>
              <a:rPr lang="fr-FR" dirty="0">
                <a:latin typeface="Times New Roman" pitchFamily="18" charset="0"/>
                <a:cs typeface="Times New Roman" pitchFamily="18" charset="0"/>
              </a:rPr>
              <a:t>pour toute enquête auprès de la population, </a:t>
            </a:r>
          </a:p>
          <a:p>
            <a:pPr algn="just">
              <a:lnSpc>
                <a:spcPct val="150000"/>
              </a:lnSpc>
              <a:buFont typeface="Arial" pitchFamily="34" charset="0"/>
              <a:buChar char="•"/>
            </a:pPr>
            <a:r>
              <a:rPr lang="fr-FR" dirty="0">
                <a:latin typeface="Times New Roman" pitchFamily="18" charset="0"/>
                <a:cs typeface="Times New Roman" pitchFamily="18" charset="0"/>
              </a:rPr>
              <a:t>il est un </a:t>
            </a:r>
            <a:r>
              <a:rPr lang="fr-FR" dirty="0">
                <a:effectLst>
                  <a:outerShdw blurRad="38100" dist="38100" dir="2700000" algn="tl">
                    <a:srgbClr val="000000">
                      <a:alpha val="43137"/>
                    </a:srgbClr>
                  </a:outerShdw>
                </a:effectLst>
                <a:latin typeface="Times New Roman" pitchFamily="18" charset="0"/>
                <a:cs typeface="Times New Roman" pitchFamily="18" charset="0"/>
              </a:rPr>
              <a:t>instrument indispensable à l’aménagement du territoire</a:t>
            </a:r>
            <a:r>
              <a:rPr lang="fr-FR" dirty="0">
                <a:latin typeface="Times New Roman" pitchFamily="18" charset="0"/>
                <a:cs typeface="Times New Roman" pitchFamily="18" charset="0"/>
              </a:rPr>
              <a:t>, à la gestion (publique ou privée) des affaires économiques et sociales, nationales ou locales.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612845"/>
            <a:ext cx="8424936" cy="5632311"/>
          </a:xfrm>
          <a:prstGeom prst="rect">
            <a:avLst/>
          </a:prstGeom>
        </p:spPr>
        <p:txBody>
          <a:bodyPr wrap="square">
            <a:spAutoFit/>
          </a:bodyPr>
          <a:lstStyle/>
          <a:p>
            <a:pPr>
              <a:lnSpc>
                <a:spcPct val="150000"/>
              </a:lnSpc>
            </a:pPr>
            <a:r>
              <a:rPr lang="fr-FR"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III-6 Les inconvénients d’un recensement</a:t>
            </a:r>
          </a:p>
          <a:p>
            <a:pPr>
              <a:lnSpc>
                <a:spcPct val="150000"/>
              </a:lnSpc>
              <a:buFont typeface="Arial" pitchFamily="34" charset="0"/>
              <a:buChar char="•"/>
            </a:pPr>
            <a:r>
              <a:rPr lang="fr-FR" dirty="0">
                <a:effectLst>
                  <a:outerShdw blurRad="38100" dist="38100" dir="2700000" algn="tl">
                    <a:srgbClr val="000000">
                      <a:alpha val="43137"/>
                    </a:srgbClr>
                  </a:outerShdw>
                </a:effectLst>
                <a:latin typeface="Times New Roman" pitchFamily="18" charset="0"/>
                <a:cs typeface="Times New Roman" pitchFamily="18" charset="0"/>
              </a:rPr>
              <a:t>Périodicité</a:t>
            </a:r>
            <a:r>
              <a:rPr lang="fr-FR" dirty="0">
                <a:latin typeface="Times New Roman" pitchFamily="18" charset="0"/>
                <a:cs typeface="Times New Roman" pitchFamily="18" charset="0"/>
              </a:rPr>
              <a:t>. L’intervalle entre deux recensements, généralement de l’ordre de 10 ans, est </a:t>
            </a:r>
            <a:r>
              <a:rPr lang="fr-FR" dirty="0">
                <a:effectLst>
                  <a:outerShdw blurRad="38100" dist="38100" dir="2700000" algn="tl">
                    <a:srgbClr val="000000">
                      <a:alpha val="43137"/>
                    </a:srgbClr>
                  </a:outerShdw>
                </a:effectLst>
                <a:latin typeface="Times New Roman" pitchFamily="18" charset="0"/>
                <a:cs typeface="Times New Roman" pitchFamily="18" charset="0"/>
              </a:rPr>
              <a:t>trop long </a:t>
            </a:r>
            <a:r>
              <a:rPr lang="fr-FR" dirty="0">
                <a:latin typeface="Times New Roman" pitchFamily="18" charset="0"/>
                <a:cs typeface="Times New Roman" pitchFamily="18" charset="0"/>
              </a:rPr>
              <a:t>pour rendre compte assez rapidement des évolutions en cours.</a:t>
            </a:r>
          </a:p>
          <a:p>
            <a:pPr>
              <a:lnSpc>
                <a:spcPct val="150000"/>
              </a:lnSpc>
              <a:buFont typeface="Arial" pitchFamily="34" charset="0"/>
              <a:buChar char="•"/>
            </a:pPr>
            <a:r>
              <a:rPr lang="fr-FR" dirty="0">
                <a:effectLst>
                  <a:outerShdw blurRad="38100" dist="38100" dir="2700000" algn="tl">
                    <a:srgbClr val="000000">
                      <a:alpha val="43137"/>
                    </a:srgbClr>
                  </a:outerShdw>
                </a:effectLst>
                <a:latin typeface="Times New Roman" pitchFamily="18" charset="0"/>
                <a:cs typeface="Times New Roman" pitchFamily="18" charset="0"/>
              </a:rPr>
              <a:t>Délais de publication</a:t>
            </a:r>
            <a:r>
              <a:rPr lang="fr-FR" dirty="0">
                <a:latin typeface="Times New Roman" pitchFamily="18" charset="0"/>
                <a:cs typeface="Times New Roman" pitchFamily="18" charset="0"/>
              </a:rPr>
              <a:t>. Trop souvent, les délais d’exploitation et surtout de publication sont </a:t>
            </a:r>
            <a:r>
              <a:rPr lang="fr-FR" dirty="0">
                <a:effectLst>
                  <a:outerShdw blurRad="38100" dist="38100" dir="2700000" algn="tl">
                    <a:srgbClr val="000000">
                      <a:alpha val="43137"/>
                    </a:srgbClr>
                  </a:outerShdw>
                </a:effectLst>
                <a:latin typeface="Times New Roman" pitchFamily="18" charset="0"/>
                <a:cs typeface="Times New Roman" pitchFamily="18" charset="0"/>
              </a:rPr>
              <a:t>très longs. </a:t>
            </a:r>
            <a:r>
              <a:rPr lang="fr-FR" dirty="0">
                <a:latin typeface="Times New Roman" pitchFamily="18" charset="0"/>
                <a:cs typeface="Times New Roman" pitchFamily="18" charset="0"/>
              </a:rPr>
              <a:t>Ils s’étalent souvent sur 5 ans,</a:t>
            </a:r>
          </a:p>
          <a:p>
            <a:pPr>
              <a:lnSpc>
                <a:spcPct val="150000"/>
              </a:lnSpc>
              <a:buFont typeface="Arial" pitchFamily="34" charset="0"/>
              <a:buChar char="•"/>
            </a:pPr>
            <a:r>
              <a:rPr lang="fr-FR" dirty="0">
                <a:latin typeface="Times New Roman" pitchFamily="18" charset="0"/>
                <a:cs typeface="Times New Roman" pitchFamily="18" charset="0"/>
              </a:rPr>
              <a:t>Lorsque les résultats sont publiés, ils sont souvent </a:t>
            </a:r>
            <a:r>
              <a:rPr lang="fr-FR" dirty="0">
                <a:effectLst>
                  <a:outerShdw blurRad="38100" dist="38100" dir="2700000" algn="tl">
                    <a:srgbClr val="000000">
                      <a:alpha val="43137"/>
                    </a:srgbClr>
                  </a:outerShdw>
                </a:effectLst>
                <a:latin typeface="Times New Roman" pitchFamily="18" charset="0"/>
                <a:cs typeface="Times New Roman" pitchFamily="18" charset="0"/>
              </a:rPr>
              <a:t>totalement dépassés</a:t>
            </a:r>
            <a:r>
              <a:rPr lang="fr-FR" dirty="0">
                <a:latin typeface="Times New Roman" pitchFamily="18" charset="0"/>
                <a:cs typeface="Times New Roman" pitchFamily="18" charset="0"/>
              </a:rPr>
              <a:t>.</a:t>
            </a:r>
          </a:p>
          <a:p>
            <a:pPr>
              <a:lnSpc>
                <a:spcPct val="150000"/>
              </a:lnSpc>
              <a:buFont typeface="Arial" pitchFamily="34" charset="0"/>
              <a:buChar char="•"/>
            </a:pPr>
            <a:r>
              <a:rPr lang="fr-FR" dirty="0">
                <a:effectLst>
                  <a:outerShdw blurRad="38100" dist="38100" dir="2700000" algn="tl">
                    <a:srgbClr val="000000">
                      <a:alpha val="43137"/>
                    </a:srgbClr>
                  </a:outerShdw>
                </a:effectLst>
                <a:latin typeface="Times New Roman" pitchFamily="18" charset="0"/>
                <a:cs typeface="Times New Roman" pitchFamily="18" charset="0"/>
              </a:rPr>
              <a:t>Coût. </a:t>
            </a:r>
            <a:r>
              <a:rPr lang="fr-FR" dirty="0">
                <a:latin typeface="Times New Roman" pitchFamily="18" charset="0"/>
                <a:cs typeface="Times New Roman" pitchFamily="18" charset="0"/>
              </a:rPr>
              <a:t>Le recensement est l’opération de collecte </a:t>
            </a:r>
            <a:r>
              <a:rPr lang="fr-FR" dirty="0">
                <a:effectLst>
                  <a:outerShdw blurRad="38100" dist="38100" dir="2700000" algn="tl">
                    <a:srgbClr val="000000">
                      <a:alpha val="43137"/>
                    </a:srgbClr>
                  </a:outerShdw>
                </a:effectLst>
                <a:latin typeface="Times New Roman" pitchFamily="18" charset="0"/>
                <a:cs typeface="Times New Roman" pitchFamily="18" charset="0"/>
              </a:rPr>
              <a:t>la plus coûteuse</a:t>
            </a:r>
            <a:r>
              <a:rPr lang="fr-FR" dirty="0">
                <a:latin typeface="Times New Roman" pitchFamily="18" charset="0"/>
                <a:cs typeface="Times New Roman" pitchFamily="18" charset="0"/>
              </a:rPr>
              <a:t>.</a:t>
            </a:r>
          </a:p>
          <a:p>
            <a:pPr>
              <a:lnSpc>
                <a:spcPct val="150000"/>
              </a:lnSpc>
              <a:buFont typeface="Arial" pitchFamily="34" charset="0"/>
              <a:buChar char="•"/>
            </a:pPr>
            <a:r>
              <a:rPr lang="fr-FR" dirty="0">
                <a:effectLst>
                  <a:outerShdw blurRad="38100" dist="38100" dir="2700000" algn="tl">
                    <a:srgbClr val="000000">
                      <a:alpha val="43137"/>
                    </a:srgbClr>
                  </a:outerShdw>
                </a:effectLst>
                <a:latin typeface="Times New Roman" pitchFamily="18" charset="0"/>
                <a:cs typeface="Times New Roman" pitchFamily="18" charset="0"/>
              </a:rPr>
              <a:t>Contenu. </a:t>
            </a:r>
            <a:r>
              <a:rPr lang="fr-FR" dirty="0">
                <a:latin typeface="Times New Roman" pitchFamily="18" charset="0"/>
                <a:cs typeface="Times New Roman" pitchFamily="18" charset="0"/>
              </a:rPr>
              <a:t>En raison de l’envergure de l’opération, le questionnaire d’un recensement doit être aussi simple que possible. Les questions doivent être en nombre réduit. Elles doivent être faciles à poser et les réponses faciles à donner. </a:t>
            </a:r>
            <a:r>
              <a:rPr lang="fr-FR" dirty="0">
                <a:effectLst>
                  <a:outerShdw blurRad="38100" dist="38100" dir="2700000" algn="tl">
                    <a:srgbClr val="000000">
                      <a:alpha val="43137"/>
                    </a:srgbClr>
                  </a:outerShdw>
                </a:effectLst>
                <a:latin typeface="Times New Roman" pitchFamily="18" charset="0"/>
                <a:cs typeface="Times New Roman" pitchFamily="18" charset="0"/>
              </a:rPr>
              <a:t>Les questions délicates sont exclus</a:t>
            </a:r>
            <a:r>
              <a:rPr lang="fr-FR" dirty="0">
                <a:latin typeface="Times New Roman" pitchFamily="18" charset="0"/>
                <a:cs typeface="Times New Roman" pitchFamily="18" charset="0"/>
              </a:rPr>
              <a:t>. </a:t>
            </a:r>
          </a:p>
          <a:p>
            <a:pPr>
              <a:lnSpc>
                <a:spcPct val="150000"/>
              </a:lnSpc>
              <a:buFont typeface="Arial" pitchFamily="34" charset="0"/>
              <a:buChar char="•"/>
            </a:pPr>
            <a:r>
              <a:rPr lang="fr-FR" dirty="0">
                <a:effectLst>
                  <a:outerShdw blurRad="38100" dist="38100" dir="2700000" algn="tl">
                    <a:srgbClr val="000000">
                      <a:alpha val="43137"/>
                    </a:srgbClr>
                  </a:outerShdw>
                </a:effectLst>
                <a:latin typeface="Times New Roman" pitchFamily="18" charset="0"/>
                <a:cs typeface="Times New Roman" pitchFamily="18" charset="0"/>
              </a:rPr>
              <a:t>Qualité</a:t>
            </a:r>
            <a:r>
              <a:rPr lang="fr-FR" dirty="0">
                <a:latin typeface="Times New Roman" pitchFamily="18" charset="0"/>
                <a:cs typeface="Times New Roman" pitchFamily="18" charset="0"/>
              </a:rPr>
              <a:t>. Pas plus que les autres systèmes d’informations, le recensement </a:t>
            </a:r>
            <a:r>
              <a:rPr lang="fr-FR" dirty="0">
                <a:effectLst>
                  <a:outerShdw blurRad="38100" dist="38100" dir="2700000" algn="tl">
                    <a:srgbClr val="000000">
                      <a:alpha val="43137"/>
                    </a:srgbClr>
                  </a:outerShdw>
                </a:effectLst>
                <a:latin typeface="Times New Roman" pitchFamily="18" charset="0"/>
                <a:cs typeface="Times New Roman" pitchFamily="18" charset="0"/>
              </a:rPr>
              <a:t>n’est parfait</a:t>
            </a:r>
            <a:r>
              <a:rPr lang="fr-FR" dirty="0">
                <a:latin typeface="Times New Roman" pitchFamily="18" charset="0"/>
                <a:cs typeface="Times New Roman" pitchFamily="18" charset="0"/>
              </a:rPr>
              <a:t>. Son objectif d’exhaustivité se heurte toujours à des </a:t>
            </a:r>
            <a:r>
              <a:rPr lang="fr-FR" dirty="0">
                <a:effectLst>
                  <a:outerShdw blurRad="38100" dist="38100" dir="2700000" algn="tl">
                    <a:srgbClr val="000000">
                      <a:alpha val="43137"/>
                    </a:srgbClr>
                  </a:outerShdw>
                </a:effectLst>
                <a:latin typeface="Times New Roman" pitchFamily="18" charset="0"/>
                <a:cs typeface="Times New Roman" pitchFamily="18" charset="0"/>
              </a:rPr>
              <a:t>problèmes de couverture</a:t>
            </a:r>
            <a:r>
              <a:rPr lang="fr-FR" dirty="0">
                <a:latin typeface="Times New Roman" pitchFamily="18" charset="0"/>
                <a:cs typeface="Times New Roman" pitchFamily="18" charset="0"/>
              </a:rPr>
              <a:t>, tandis</a:t>
            </a:r>
          </a:p>
          <a:p>
            <a:pPr>
              <a:lnSpc>
                <a:spcPct val="150000"/>
              </a:lnSpc>
            </a:pPr>
            <a:r>
              <a:rPr lang="fr-FR" dirty="0">
                <a:latin typeface="Times New Roman" pitchFamily="18" charset="0"/>
                <a:cs typeface="Times New Roman" pitchFamily="18" charset="0"/>
              </a:rPr>
              <a:t>que les réponses </a:t>
            </a:r>
            <a:r>
              <a:rPr lang="fr-FR" dirty="0">
                <a:effectLst>
                  <a:outerShdw blurRad="38100" dist="38100" dir="2700000" algn="tl">
                    <a:srgbClr val="000000">
                      <a:alpha val="43137"/>
                    </a:srgbClr>
                  </a:outerShdw>
                </a:effectLst>
                <a:latin typeface="Times New Roman" pitchFamily="18" charset="0"/>
                <a:cs typeface="Times New Roman" pitchFamily="18" charset="0"/>
              </a:rPr>
              <a:t>ne sont pas toujours le strict </a:t>
            </a:r>
            <a:r>
              <a:rPr lang="fr-FR" dirty="0">
                <a:latin typeface="Times New Roman" pitchFamily="18" charset="0"/>
                <a:cs typeface="Times New Roman" pitchFamily="18" charset="0"/>
              </a:rPr>
              <a:t>reflet de la réalité.</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908720"/>
            <a:ext cx="8208912" cy="549381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threePt" dir="t"/>
            </a:scene3d>
            <a:sp3d extrusionH="57150">
              <a:bevelT w="38100" h="38100" prst="convex"/>
            </a:sp3d>
          </a:bodyPr>
          <a:lstStyle/>
          <a:p>
            <a:pPr algn="ctr">
              <a:lnSpc>
                <a:spcPct val="150000"/>
              </a:lnSpc>
            </a:pPr>
            <a:r>
              <a:rPr lang="fr-FR"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Aucun recensement n’est parfait, il y a des erreurs de compte :</a:t>
            </a:r>
          </a:p>
          <a:p>
            <a:pPr algn="just">
              <a:lnSpc>
                <a:spcPct val="150000"/>
              </a:lnSpc>
            </a:pPr>
            <a:r>
              <a:rPr lang="fr-FR" dirty="0">
                <a:solidFill>
                  <a:schemeClr val="accent1"/>
                </a:solidFill>
                <a:latin typeface="Times New Roman" pitchFamily="18" charset="0"/>
                <a:cs typeface="Times New Roman" pitchFamily="18" charset="0"/>
              </a:rPr>
              <a:t>Erreurs d’observation</a:t>
            </a:r>
          </a:p>
          <a:p>
            <a:pPr algn="just">
              <a:lnSpc>
                <a:spcPct val="150000"/>
              </a:lnSpc>
            </a:pPr>
            <a:r>
              <a:rPr lang="fr-FR" dirty="0">
                <a:effectLst>
                  <a:outerShdw blurRad="38100" dist="38100" dir="2700000" algn="tl">
                    <a:srgbClr val="000000">
                      <a:alpha val="43137"/>
                    </a:srgbClr>
                  </a:outerShdw>
                </a:effectLst>
                <a:latin typeface="Times New Roman" pitchFamily="18" charset="0"/>
                <a:cs typeface="Times New Roman" pitchFamily="18" charset="0"/>
              </a:rPr>
              <a:t>Imprécisions </a:t>
            </a:r>
            <a:r>
              <a:rPr lang="fr-FR" dirty="0">
                <a:latin typeface="Times New Roman" pitchFamily="18" charset="0"/>
                <a:cs typeface="Times New Roman" pitchFamily="18" charset="0"/>
              </a:rPr>
              <a:t>(volontaires ou non), confusions, fausses déclarations, non réponses, etc.</a:t>
            </a:r>
          </a:p>
          <a:p>
            <a:pPr algn="just">
              <a:lnSpc>
                <a:spcPct val="150000"/>
              </a:lnSpc>
            </a:pPr>
            <a:r>
              <a:rPr lang="fr-FR" dirty="0">
                <a:solidFill>
                  <a:schemeClr val="accent1"/>
                </a:solidFill>
                <a:latin typeface="Times New Roman" pitchFamily="18" charset="0"/>
                <a:cs typeface="Times New Roman" pitchFamily="18" charset="0"/>
              </a:rPr>
              <a:t>Erreurs de dénombrement </a:t>
            </a:r>
            <a:r>
              <a:rPr lang="fr-FR" dirty="0">
                <a:latin typeface="Times New Roman" pitchFamily="18" charset="0"/>
                <a:cs typeface="Times New Roman" pitchFamily="18" charset="0"/>
              </a:rPr>
              <a:t>erreurs de compte</a:t>
            </a:r>
          </a:p>
          <a:p>
            <a:pPr algn="just">
              <a:lnSpc>
                <a:spcPct val="150000"/>
              </a:lnSpc>
            </a:pPr>
            <a:r>
              <a:rPr lang="fr-FR" dirty="0">
                <a:effectLst>
                  <a:outerShdw blurRad="38100" dist="38100" dir="2700000" algn="tl">
                    <a:srgbClr val="000000">
                      <a:alpha val="43137"/>
                    </a:srgbClr>
                  </a:outerShdw>
                </a:effectLst>
                <a:latin typeface="Times New Roman" pitchFamily="18" charset="0"/>
                <a:cs typeface="Times New Roman" pitchFamily="18" charset="0"/>
              </a:rPr>
              <a:t>imperfection </a:t>
            </a:r>
            <a:r>
              <a:rPr lang="fr-FR" dirty="0">
                <a:latin typeface="Times New Roman" pitchFamily="18" charset="0"/>
                <a:cs typeface="Times New Roman" pitchFamily="18" charset="0"/>
              </a:rPr>
              <a:t>des déclarations             </a:t>
            </a:r>
            <a:r>
              <a:rPr lang="fr-FR" dirty="0">
                <a:effectLst>
                  <a:outerShdw blurRad="38100" dist="38100" dir="2700000" algn="tl">
                    <a:srgbClr val="000000">
                      <a:alpha val="43137"/>
                    </a:srgbClr>
                  </a:outerShdw>
                </a:effectLst>
                <a:latin typeface="Times New Roman" pitchFamily="18" charset="0"/>
                <a:cs typeface="Times New Roman" pitchFamily="18" charset="0"/>
              </a:rPr>
              <a:t>ERREURS  DE DECLARATION</a:t>
            </a:r>
          </a:p>
          <a:p>
            <a:pPr algn="just">
              <a:lnSpc>
                <a:spcPct val="150000"/>
              </a:lnSpc>
            </a:pPr>
            <a:r>
              <a:rPr lang="fr-FR" dirty="0">
                <a:effectLst>
                  <a:outerShdw blurRad="38100" dist="38100" dir="2700000" algn="tl">
                    <a:srgbClr val="000000">
                      <a:alpha val="43137"/>
                    </a:srgbClr>
                  </a:outerShdw>
                </a:effectLst>
                <a:latin typeface="Times New Roman" pitchFamily="18" charset="0"/>
                <a:cs typeface="Times New Roman" pitchFamily="18" charset="0"/>
              </a:rPr>
              <a:t>DEFAUT DE DECLARATION          </a:t>
            </a:r>
            <a:r>
              <a:rPr lang="fr-FR" dirty="0">
                <a:latin typeface="Times New Roman" pitchFamily="18" charset="0"/>
                <a:cs typeface="Times New Roman" pitchFamily="18" charset="0"/>
              </a:rPr>
              <a:t>Doubles comptes</a:t>
            </a:r>
          </a:p>
          <a:p>
            <a:pPr algn="ctr">
              <a:lnSpc>
                <a:spcPct val="150000"/>
              </a:lnSpc>
            </a:pPr>
            <a:r>
              <a:rPr lang="fr-FR" b="1" dirty="0">
                <a:ln w="18000">
                  <a:solidFill>
                    <a:schemeClr val="tx1"/>
                  </a:solidFill>
                  <a:prstDash val="solid"/>
                  <a:miter lim="800000"/>
                </a:ln>
                <a:solidFill>
                  <a:srgbClr val="FFFF00"/>
                </a:solidFill>
                <a:effectLst>
                  <a:outerShdw blurRad="38100" dist="38100" dir="2700000" algn="tl">
                    <a:srgbClr val="000000">
                      <a:alpha val="43137"/>
                    </a:srgbClr>
                  </a:outerShdw>
                </a:effectLst>
              </a:rPr>
              <a:t>Elle sont souvent difficiles à déceler</a:t>
            </a:r>
            <a:endParaRPr lang="fr-FR" dirty="0">
              <a:latin typeface="Times New Roman" pitchFamily="18" charset="0"/>
              <a:cs typeface="Times New Roman" pitchFamily="18" charset="0"/>
            </a:endParaRPr>
          </a:p>
          <a:p>
            <a:pPr algn="just">
              <a:lnSpc>
                <a:spcPct val="150000"/>
              </a:lnSpc>
            </a:pPr>
            <a:r>
              <a:rPr lang="fr-FR" dirty="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Comment redresser les résultats ? </a:t>
            </a:r>
            <a:r>
              <a:rPr lang="fr-FR" dirty="0">
                <a:latin typeface="Times New Roman" pitchFamily="18" charset="0"/>
                <a:cs typeface="Times New Roman" pitchFamily="18" charset="0"/>
              </a:rPr>
              <a:t>La mesure de ces erreurs est l’objectif des </a:t>
            </a:r>
            <a:r>
              <a:rPr lang="fr-FR" dirty="0">
                <a:solidFill>
                  <a:srgbClr val="00FF00"/>
                </a:solidFill>
                <a:effectLst>
                  <a:outerShdw blurRad="38100" dist="38100" dir="2700000" algn="tl">
                    <a:srgbClr val="000000">
                      <a:alpha val="43137"/>
                    </a:srgbClr>
                  </a:outerShdw>
                </a:effectLst>
                <a:latin typeface="Times New Roman" pitchFamily="18" charset="0"/>
                <a:cs typeface="Times New Roman" pitchFamily="18" charset="0"/>
              </a:rPr>
              <a:t>enquêtes de contrôle </a:t>
            </a:r>
            <a:r>
              <a:rPr lang="fr-FR" dirty="0">
                <a:latin typeface="Times New Roman" pitchFamily="18" charset="0"/>
                <a:cs typeface="Times New Roman" pitchFamily="18" charset="0"/>
              </a:rPr>
              <a:t>qui consistent à recenser à nouveau un échantillon de districts et à confronter les résultats avec ceux du recensement général</a:t>
            </a:r>
          </a:p>
          <a:p>
            <a:pPr algn="ctr">
              <a:lnSpc>
                <a:spcPct val="150000"/>
              </a:lnSpc>
            </a:pPr>
            <a:r>
              <a:rPr lang="fr-FR" dirty="0">
                <a:solidFill>
                  <a:srgbClr val="C00000"/>
                </a:solidFill>
              </a:rPr>
              <a:t>    </a:t>
            </a:r>
            <a:r>
              <a:rPr lang="fr-FR" dirty="0">
                <a:ln>
                  <a:solidFill>
                    <a:schemeClr val="tx1"/>
                  </a:solidFill>
                </a:ln>
                <a:solidFill>
                  <a:srgbClr val="FF0000"/>
                </a:solidFill>
                <a:effectLst>
                  <a:glow rad="139700">
                    <a:schemeClr val="accent3">
                      <a:satMod val="175000"/>
                      <a:alpha val="40000"/>
                    </a:schemeClr>
                  </a:glow>
                  <a:outerShdw blurRad="50800" dist="38100" dir="18900000" algn="bl" rotWithShape="0">
                    <a:prstClr val="black">
                      <a:alpha val="40000"/>
                    </a:prstClr>
                  </a:outerShdw>
                </a:effectLst>
              </a:rPr>
              <a:t>Équation d’équilibre : P e = Po + N – D (+ -) solde migratoire</a:t>
            </a:r>
          </a:p>
          <a:p>
            <a:pPr algn="ctr">
              <a:lnSpc>
                <a:spcPct val="150000"/>
              </a:lnSpc>
            </a:pPr>
            <a:r>
              <a:rPr lang="fr-FR" dirty="0">
                <a:ln>
                  <a:solidFill>
                    <a:schemeClr val="tx1"/>
                  </a:solidFill>
                </a:ln>
                <a:solidFill>
                  <a:srgbClr val="FF0000"/>
                </a:solidFill>
                <a:effectLst>
                  <a:glow rad="139700">
                    <a:schemeClr val="accent3">
                      <a:satMod val="175000"/>
                      <a:alpha val="40000"/>
                    </a:schemeClr>
                  </a:glow>
                  <a:outerShdw blurRad="50800" dist="38100" dir="18900000" algn="bl" rotWithShape="0">
                    <a:prstClr val="black">
                      <a:alpha val="40000"/>
                    </a:prstClr>
                  </a:outerShdw>
                </a:effectLst>
              </a:rPr>
              <a:t>Solde migratoire = I – E</a:t>
            </a:r>
          </a:p>
          <a:p>
            <a:pPr algn="ctr">
              <a:lnSpc>
                <a:spcPct val="150000"/>
              </a:lnSpc>
            </a:pPr>
            <a:r>
              <a:rPr lang="fr-FR" dirty="0">
                <a:ln>
                  <a:solidFill>
                    <a:schemeClr val="tx1"/>
                  </a:solidFill>
                </a:ln>
                <a:solidFill>
                  <a:srgbClr val="FF0000"/>
                </a:solidFill>
                <a:effectLst>
                  <a:glow rad="139700">
                    <a:schemeClr val="accent3">
                      <a:satMod val="175000"/>
                      <a:alpha val="40000"/>
                    </a:schemeClr>
                  </a:glow>
                  <a:outerShdw blurRad="50800" dist="38100" dir="18900000" algn="bl" rotWithShape="0">
                    <a:prstClr val="black">
                      <a:alpha val="40000"/>
                    </a:prstClr>
                  </a:outerShdw>
                </a:effectLst>
              </a:rPr>
              <a:t>Taux de couverture = P  recensées / P  estimées  * 100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WordArt 8"/>
          <p:cNvSpPr>
            <a:spLocks noChangeArrowheads="1" noChangeShapeType="1" noTextEdit="1"/>
          </p:cNvSpPr>
          <p:nvPr/>
        </p:nvSpPr>
        <p:spPr bwMode="auto">
          <a:xfrm>
            <a:off x="755576" y="4005064"/>
            <a:ext cx="7704856" cy="1153344"/>
          </a:xfrm>
          <a:prstGeom prst="rect">
            <a:avLst/>
          </a:prstGeom>
          <a:noFill/>
        </p:spPr>
        <p:txBody>
          <a:bodyPr wrap="none" fromWordArt="1">
            <a:prstTxWarp prst="textPlain">
              <a:avLst>
                <a:gd name="adj" fmla="val 50000"/>
              </a:avLst>
            </a:prstTxWarp>
            <a:scene3d>
              <a:camera prst="perspectiveRelaxedModerately"/>
              <a:lightRig rig="threePt" dir="t"/>
            </a:scene3d>
            <a:sp3d extrusionH="57150">
              <a:bevelT w="82550" h="38100" prst="coolSlant"/>
            </a:sp3d>
          </a:bodyPr>
          <a:lstStyle/>
          <a:p>
            <a:pPr algn="ctr"/>
            <a:r>
              <a:rPr lang="fr-FR" sz="3600" b="1" kern="10" spc="50" dirty="0">
                <a:ln w="12700" cmpd="sng">
                  <a:solidFill>
                    <a:srgbClr val="00B0F0"/>
                  </a:solidFill>
                  <a:prstDash val="solid"/>
                </a:ln>
                <a:solidFill>
                  <a:srgbClr val="FF0000"/>
                </a:solidFill>
                <a:effectLst>
                  <a:glow rad="139700">
                    <a:schemeClr val="accent5">
                      <a:satMod val="175000"/>
                      <a:alpha val="40000"/>
                    </a:schemeClr>
                  </a:glow>
                  <a:outerShdw blurRad="50800" dist="38100" dir="5400000" algn="t" rotWithShape="0">
                    <a:prstClr val="black">
                      <a:alpha val="40000"/>
                    </a:prstClr>
                  </a:outerShdw>
                  <a:reflection blurRad="6350" stA="60000" endA="900" endPos="60000" dist="60007" dir="5400000" sy="-100000" algn="bl" rotWithShape="0"/>
                </a:effectLst>
                <a:latin typeface="Monotype Corsiva"/>
              </a:rPr>
              <a:t>MERCI   POUR  VOTRE ATTENTION</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
                                          </p:val>
                                        </p:tav>
                                        <p:tav tm="100000">
                                          <p:val>
                                            <p:fltVal val="0"/>
                                          </p:val>
                                        </p:tav>
                                      </p:tavLst>
                                    </p:anim>
                                    <p:anim calcmode="lin" valueType="num">
                                      <p:cBhvr>
                                        <p:cTn id="9" dur="2000" fill="hold"/>
                                        <p:tgtEl>
                                          <p:spTgt spid="4"/>
                                        </p:tgtEl>
                                        <p:attrNameLst>
                                          <p:attrName>ppt_h</p:attrName>
                                        </p:attrNameLst>
                                      </p:cBhvr>
                                      <p:tavLst>
                                        <p:tav tm="0">
                                          <p:val>
                                            <p:fltVal val="0"/>
                                          </p:val>
                                        </p:tav>
                                        <p:tav tm="100000">
                                          <p:val>
                                            <p:strVal val="#ppt_h"/>
                                          </p:val>
                                        </p:tav>
                                      </p:tavLst>
                                    </p:anim>
                                    <p:anim calcmode="lin" valueType="num">
                                      <p:cBhvr>
                                        <p:cTn id="10" dur="2000" fill="hold"/>
                                        <p:tgtEl>
                                          <p:spTgt spid="4"/>
                                        </p:tgtEl>
                                        <p:attrNameLst>
                                          <p:attrName>ppt_w</p:attrName>
                                        </p:attrNameLst>
                                      </p:cBhvr>
                                      <p:tavLst>
                                        <p:tav tm="0">
                                          <p:val>
                                            <p:fltVal val="0"/>
                                          </p:val>
                                        </p:tav>
                                        <p:tav tm="100000">
                                          <p:val>
                                            <p:strVal val="#ppt_w"/>
                                          </p:val>
                                        </p:tav>
                                      </p:tavLst>
                                    </p:anim>
                                  </p:childTnLst>
                                </p:cTn>
                              </p:par>
                              <p:par>
                                <p:cTn id="11" presetID="37" presetClass="exit" presetSubtype="0" repeatCount="indefinite" grpId="1" nodeType="withEffect">
                                  <p:stCondLst>
                                    <p:cond delay="4000"/>
                                  </p:stCondLst>
                                  <p:childTnLst>
                                    <p:animEffect transition="out" filter="fade">
                                      <p:cBhvr>
                                        <p:cTn id="12" dur="5000"/>
                                        <p:tgtEl>
                                          <p:spTgt spid="4"/>
                                        </p:tgtEl>
                                      </p:cBhvr>
                                    </p:animEffect>
                                    <p:anim calcmode="lin" valueType="num">
                                      <p:cBhvr>
                                        <p:cTn id="13" dur="5000"/>
                                        <p:tgtEl>
                                          <p:spTgt spid="4"/>
                                        </p:tgtEl>
                                        <p:attrNameLst>
                                          <p:attrName>ppt_x</p:attrName>
                                        </p:attrNameLst>
                                      </p:cBhvr>
                                      <p:tavLst>
                                        <p:tav tm="0">
                                          <p:val>
                                            <p:strVal val="ppt_x"/>
                                          </p:val>
                                        </p:tav>
                                        <p:tav tm="100000">
                                          <p:val>
                                            <p:strVal val="ppt_x"/>
                                          </p:val>
                                        </p:tav>
                                      </p:tavLst>
                                    </p:anim>
                                    <p:anim calcmode="lin" valueType="num">
                                      <p:cBhvr>
                                        <p:cTn id="14" dur="500" decel="100000"/>
                                        <p:tgtEl>
                                          <p:spTgt spid="4"/>
                                        </p:tgtEl>
                                        <p:attrNameLst>
                                          <p:attrName>ppt_y</p:attrName>
                                        </p:attrNameLst>
                                      </p:cBhvr>
                                      <p:tavLst>
                                        <p:tav tm="0">
                                          <p:val>
                                            <p:strVal val="ppt_y"/>
                                          </p:val>
                                        </p:tav>
                                        <p:tav tm="100000">
                                          <p:val>
                                            <p:strVal val="ppt_y-.03"/>
                                          </p:val>
                                        </p:tav>
                                      </p:tavLst>
                                    </p:anim>
                                    <p:anim calcmode="lin" valueType="num">
                                      <p:cBhvr>
                                        <p:cTn id="15" dur="4500" accel="100000">
                                          <p:stCondLst>
                                            <p:cond delay="500"/>
                                          </p:stCondLst>
                                        </p:cTn>
                                        <p:tgtEl>
                                          <p:spTgt spid="4"/>
                                        </p:tgtEl>
                                        <p:attrNameLst>
                                          <p:attrName>ppt_y</p:attrName>
                                        </p:attrNameLst>
                                      </p:cBhvr>
                                      <p:tavLst>
                                        <p:tav tm="0">
                                          <p:val>
                                            <p:strVal val="ppt_y"/>
                                          </p:val>
                                        </p:tav>
                                        <p:tav tm="100000">
                                          <p:val>
                                            <p:strVal val="ppt_y+1"/>
                                          </p:val>
                                        </p:tav>
                                      </p:tavLst>
                                    </p:anim>
                                    <p:set>
                                      <p:cBhvr>
                                        <p:cTn id="16" dur="1" fill="hold">
                                          <p:stCondLst>
                                            <p:cond delay="4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1916832"/>
            <a:ext cx="7992888" cy="424731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lvl="1">
              <a:lnSpc>
                <a:spcPct val="150000"/>
              </a:lnSpc>
            </a:pPr>
            <a:r>
              <a:rPr lang="fr-FR" dirty="0"/>
              <a:t>Toute science repose sur </a:t>
            </a:r>
            <a:r>
              <a:rPr lang="fr-FR" dirty="0">
                <a:effectLst>
                  <a:outerShdw blurRad="38100" dist="38100" dir="2700000" algn="tl">
                    <a:srgbClr val="000000">
                      <a:alpha val="43137"/>
                    </a:srgbClr>
                  </a:outerShdw>
                </a:effectLst>
              </a:rPr>
              <a:t>l’observation</a:t>
            </a:r>
            <a:r>
              <a:rPr lang="fr-FR" dirty="0"/>
              <a:t>, sur </a:t>
            </a:r>
            <a:r>
              <a:rPr lang="fr-FR" dirty="0">
                <a:effectLst>
                  <a:outerShdw blurRad="38100" dist="38100" dir="2700000" algn="tl">
                    <a:srgbClr val="000000">
                      <a:alpha val="43137"/>
                    </a:srgbClr>
                  </a:outerShdw>
                </a:effectLst>
              </a:rPr>
              <a:t>la collecte </a:t>
            </a:r>
            <a:r>
              <a:rPr lang="fr-FR" dirty="0"/>
              <a:t>de données nouvelles</a:t>
            </a:r>
          </a:p>
          <a:p>
            <a:pPr>
              <a:lnSpc>
                <a:spcPct val="150000"/>
              </a:lnSpc>
            </a:pPr>
            <a:r>
              <a:rPr lang="fr-FR" dirty="0"/>
              <a:t>ou </a:t>
            </a:r>
            <a:r>
              <a:rPr lang="fr-FR" dirty="0">
                <a:effectLst>
                  <a:outerShdw blurRad="38100" dist="38100" dir="2700000" algn="tl">
                    <a:srgbClr val="000000">
                      <a:alpha val="43137"/>
                    </a:srgbClr>
                  </a:outerShdw>
                </a:effectLst>
              </a:rPr>
              <a:t>le rassemblement </a:t>
            </a:r>
            <a:r>
              <a:rPr lang="fr-FR" dirty="0"/>
              <a:t>de données disponibles ,et </a:t>
            </a:r>
            <a:r>
              <a:rPr lang="fr-FR" dirty="0">
                <a:effectLst>
                  <a:outerShdw blurRad="38100" dist="38100" dir="2700000" algn="tl">
                    <a:srgbClr val="000000">
                      <a:alpha val="43137"/>
                    </a:srgbClr>
                  </a:outerShdw>
                </a:effectLst>
              </a:rPr>
              <a:t>analyse</a:t>
            </a:r>
            <a:r>
              <a:rPr lang="fr-FR" dirty="0"/>
              <a:t>. </a:t>
            </a:r>
          </a:p>
          <a:p>
            <a:pPr>
              <a:lnSpc>
                <a:spcPct val="150000"/>
              </a:lnSpc>
            </a:pPr>
            <a:r>
              <a:rPr lang="fr-FR" dirty="0">
                <a:effectLst>
                  <a:outerShdw blurRad="38100" dist="38100" dir="2700000" algn="tl">
                    <a:srgbClr val="000000">
                      <a:alpha val="43137"/>
                    </a:srgbClr>
                  </a:outerShdw>
                </a:effectLst>
              </a:rPr>
              <a:t>La démographie </a:t>
            </a:r>
            <a:r>
              <a:rPr lang="fr-FR" dirty="0"/>
              <a:t>n’échappe pas à la règle : il n’est pas de démographie sans chiffres ni de chiffres sans systèmes d’informations, sans sources de données ni méthodes de collecte.</a:t>
            </a:r>
          </a:p>
          <a:p>
            <a:pPr>
              <a:lnSpc>
                <a:spcPct val="150000"/>
              </a:lnSpc>
            </a:pPr>
            <a:r>
              <a:rPr lang="fr-FR" dirty="0"/>
              <a:t>Pour connaitre l’effectif d’une population, il y a pas un moyen privilégie, comme </a:t>
            </a:r>
            <a:r>
              <a:rPr lang="fr-FR" dirty="0">
                <a:effectLst>
                  <a:outerShdw blurRad="38100" dist="38100" dir="2700000" algn="tl">
                    <a:srgbClr val="000000">
                      <a:alpha val="43137"/>
                    </a:srgbClr>
                  </a:outerShdw>
                </a:effectLst>
              </a:rPr>
              <a:t>le recensement</a:t>
            </a:r>
            <a:r>
              <a:rPr lang="fr-FR" dirty="0"/>
              <a:t>. </a:t>
            </a:r>
          </a:p>
          <a:p>
            <a:pPr>
              <a:lnSpc>
                <a:spcPct val="150000"/>
              </a:lnSpc>
            </a:pPr>
            <a:r>
              <a:rPr lang="fr-FR" dirty="0"/>
              <a:t>A cote il y a d’autre moyens de connaissance  des faits démographiques, qui sont moins globaux mais permettent d’obtenir d’autres informations que celles données par le recensement (</a:t>
            </a:r>
            <a:r>
              <a:rPr lang="fr-FR" dirty="0">
                <a:effectLst>
                  <a:outerShdw blurRad="38100" dist="38100" dir="2700000" algn="tl">
                    <a:srgbClr val="000000">
                      <a:alpha val="43137"/>
                    </a:srgbClr>
                  </a:outerShdw>
                </a:effectLst>
              </a:rPr>
              <a:t>registres de l’état civil , les  enquêtes.) </a:t>
            </a:r>
            <a:r>
              <a:rPr lang="fr-FR" dirty="0"/>
              <a:t>.</a:t>
            </a:r>
          </a:p>
        </p:txBody>
      </p:sp>
      <p:sp>
        <p:nvSpPr>
          <p:cNvPr id="5" name="ZoneTexte 4"/>
          <p:cNvSpPr txBox="1"/>
          <p:nvPr/>
        </p:nvSpPr>
        <p:spPr>
          <a:xfrm>
            <a:off x="827584" y="476672"/>
            <a:ext cx="1512168" cy="369332"/>
          </a:xfrm>
          <a:prstGeom prst="rect">
            <a:avLst/>
          </a:prstGeom>
          <a:noFill/>
        </p:spPr>
        <p:txBody>
          <a:bodyPr wrap="square" rtlCol="0">
            <a:spAutoFit/>
          </a:bodyPr>
          <a:lstStyle/>
          <a:p>
            <a:r>
              <a:rPr lang="fr-FR" dirty="0">
                <a:solidFill>
                  <a:srgbClr val="FF0000"/>
                </a:solidFill>
              </a:rPr>
              <a:t>Cours N°:02</a:t>
            </a:r>
          </a:p>
        </p:txBody>
      </p:sp>
      <p:sp>
        <p:nvSpPr>
          <p:cNvPr id="16385" name="Rectangle 1"/>
          <p:cNvSpPr>
            <a:spLocks noChangeArrowheads="1"/>
          </p:cNvSpPr>
          <p:nvPr/>
        </p:nvSpPr>
        <p:spPr bwMode="auto">
          <a:xfrm>
            <a:off x="395536" y="1230524"/>
            <a:ext cx="8136904" cy="461665"/>
          </a:xfrm>
          <a:prstGeom prst="rect">
            <a:avLst/>
          </a:prstGeom>
          <a:solidFill>
            <a:srgbClr val="EDF22A"/>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2400" b="1" i="0" u="none" strike="noStrike" cap="all" normalizeH="0" baseline="0" dirty="0">
                <a:ln w="9000" cmpd="sng">
                  <a:solidFill>
                    <a:schemeClr val="tx1"/>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3">
                      <a:satMod val="175000"/>
                      <a:alpha val="40000"/>
                    </a:schemeClr>
                  </a:glow>
                  <a:reflection blurRad="12700" stA="28000" endPos="45000" dist="1000" dir="5400000" sy="-100000" algn="bl" rotWithShape="0"/>
                </a:effectLst>
                <a:latin typeface="Algerian" pitchFamily="82" charset="0"/>
                <a:ea typeface="Times New Roman" pitchFamily="18" charset="0"/>
                <a:cs typeface="Arial" pitchFamily="34" charset="0"/>
              </a:rPr>
              <a:t>Ii- Les sources des données démographiques</a:t>
            </a:r>
            <a:endParaRPr kumimoji="0" lang="fr-FR" sz="2400" b="1" i="0" u="none" strike="noStrike" cap="all" normalizeH="0" baseline="0" dirty="0">
              <a:ln w="9000" cmpd="sng">
                <a:solidFill>
                  <a:schemeClr val="tx1"/>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3">
                    <a:satMod val="175000"/>
                    <a:alpha val="40000"/>
                  </a:schemeClr>
                </a:glow>
                <a:reflection blurRad="12700" stA="28000" endPos="45000" dist="1000" dir="5400000" sy="-100000" algn="bl" rotWithShape="0"/>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1124744"/>
            <a:ext cx="8532440" cy="452431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lgn="just">
              <a:buFont typeface="+mj-lt"/>
              <a:buAutoNum type="arabicParenR"/>
            </a:pPr>
            <a:r>
              <a:rPr lang="fr-FR" b="1" dirty="0">
                <a:latin typeface="Times New Roman" pitchFamily="18" charset="0"/>
                <a:cs typeface="Times New Roman" pitchFamily="18" charset="0"/>
              </a:rPr>
              <a:t>Les systèmes d’enregistrement continu, </a:t>
            </a:r>
            <a:r>
              <a:rPr lang="fr-FR" dirty="0">
                <a:latin typeface="Times New Roman" pitchFamily="18" charset="0"/>
                <a:cs typeface="Times New Roman" pitchFamily="18" charset="0"/>
              </a:rPr>
              <a:t>dont les plus connus sont </a:t>
            </a:r>
            <a:r>
              <a:rPr lang="fr-FR" dirty="0">
                <a:effectLst>
                  <a:outerShdw blurRad="38100" dist="38100" dir="2700000" algn="tl">
                    <a:srgbClr val="000000">
                      <a:alpha val="43137"/>
                    </a:srgbClr>
                  </a:outerShdw>
                </a:effectLst>
                <a:latin typeface="Times New Roman" pitchFamily="18" charset="0"/>
                <a:cs typeface="Times New Roman" pitchFamily="18" charset="0"/>
              </a:rPr>
              <a:t>l’état civil</a:t>
            </a:r>
            <a:r>
              <a:rPr lang="fr-FR" dirty="0">
                <a:latin typeface="Times New Roman" pitchFamily="18" charset="0"/>
                <a:cs typeface="Times New Roman" pitchFamily="18" charset="0"/>
              </a:rPr>
              <a:t>, le </a:t>
            </a:r>
            <a:r>
              <a:rPr lang="fr-FR" dirty="0">
                <a:effectLst>
                  <a:outerShdw blurRad="38100" dist="38100" dir="2700000" algn="tl">
                    <a:srgbClr val="000000">
                      <a:alpha val="43137"/>
                    </a:srgbClr>
                  </a:outerShdw>
                </a:effectLst>
                <a:latin typeface="Times New Roman" pitchFamily="18" charset="0"/>
                <a:cs typeface="Times New Roman" pitchFamily="18" charset="0"/>
              </a:rPr>
              <a:t>registre de population </a:t>
            </a:r>
            <a:r>
              <a:rPr lang="fr-FR" dirty="0">
                <a:latin typeface="Times New Roman" pitchFamily="18" charset="0"/>
                <a:cs typeface="Times New Roman" pitchFamily="18" charset="0"/>
              </a:rPr>
              <a:t>(sorte d’observatoire permanent de la dynamique démographique couvrant une aire géographique de petite dimension), enregistrent presque touts les événements démographiques de base.</a:t>
            </a:r>
          </a:p>
          <a:p>
            <a:pPr marL="342900" indent="-342900" algn="just">
              <a:buFont typeface="+mj-lt"/>
              <a:buAutoNum type="arabicParenR"/>
            </a:pPr>
            <a:endParaRPr lang="fr-FR" dirty="0">
              <a:latin typeface="Times New Roman" pitchFamily="18" charset="0"/>
              <a:cs typeface="Times New Roman" pitchFamily="18" charset="0"/>
            </a:endParaRPr>
          </a:p>
          <a:p>
            <a:pPr marL="342900" indent="-342900" algn="just">
              <a:buFont typeface="+mj-lt"/>
              <a:buAutoNum type="arabicParenR"/>
            </a:pPr>
            <a:r>
              <a:rPr lang="fr-FR" b="1" dirty="0">
                <a:latin typeface="Times New Roman" pitchFamily="18" charset="0"/>
                <a:cs typeface="Times New Roman" pitchFamily="18" charset="0"/>
              </a:rPr>
              <a:t>Les recensements </a:t>
            </a:r>
            <a:r>
              <a:rPr lang="fr-FR" dirty="0">
                <a:latin typeface="Times New Roman" pitchFamily="18" charset="0"/>
                <a:cs typeface="Times New Roman" pitchFamily="18" charset="0"/>
              </a:rPr>
              <a:t>ont pour objectif essentiel le dénombrement de l</a:t>
            </a:r>
            <a:r>
              <a:rPr lang="fr-FR" b="1" dirty="0">
                <a:latin typeface="Times New Roman" pitchFamily="18" charset="0"/>
                <a:cs typeface="Times New Roman" pitchFamily="18" charset="0"/>
              </a:rPr>
              <a:t>a </a:t>
            </a:r>
            <a:r>
              <a:rPr lang="fr-FR" dirty="0">
                <a:latin typeface="Times New Roman" pitchFamily="18" charset="0"/>
                <a:cs typeface="Times New Roman" pitchFamily="18" charset="0"/>
              </a:rPr>
              <a:t>population et la connaissance de ses structures démographiques, sociales, économiques, etc., ils comportent des questions sur les migrations sur la fécondité et la mortalité. Le principe de base du recensement est de couvrir exhaustivement la population cible, Le recensement reste une pratique très courante, même si, depuis peu de temps, quelques pays s’efforcent de le remplacer par les estimations de population fournies par les registres.</a:t>
            </a:r>
          </a:p>
          <a:p>
            <a:pPr marL="342900" indent="-342900" algn="just">
              <a:buFont typeface="+mj-lt"/>
              <a:buAutoNum type="arabicParenR"/>
            </a:pPr>
            <a:endParaRPr lang="fr-FR" dirty="0">
              <a:latin typeface="Times New Roman" pitchFamily="18" charset="0"/>
              <a:cs typeface="Times New Roman" pitchFamily="18" charset="0"/>
            </a:endParaRPr>
          </a:p>
          <a:p>
            <a:pPr marL="342900" indent="-342900" algn="just">
              <a:buFont typeface="+mj-lt"/>
              <a:buAutoNum type="arabicParenR"/>
            </a:pPr>
            <a:r>
              <a:rPr lang="fr-FR" b="1" dirty="0">
                <a:latin typeface="Times New Roman" pitchFamily="18" charset="0"/>
                <a:cs typeface="Times New Roman" pitchFamily="18" charset="0"/>
              </a:rPr>
              <a:t>Les enquêtes par sondage </a:t>
            </a:r>
            <a:r>
              <a:rPr lang="fr-FR" dirty="0">
                <a:latin typeface="Times New Roman" pitchFamily="18" charset="0"/>
                <a:cs typeface="Times New Roman" pitchFamily="18" charset="0"/>
              </a:rPr>
              <a:t>sont extrêmement diversifiées tant dans leurs objectifs que par la taille des échantillons traités, les techniques d’observation mises en œuvre et, le coût de l’opération.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692696"/>
            <a:ext cx="8064896" cy="577081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ct val="150000"/>
              </a:lnSpc>
            </a:pPr>
            <a:r>
              <a:rPr lang="fr-FR"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I- Les registres de l’état civil</a:t>
            </a:r>
          </a:p>
          <a:p>
            <a:pPr algn="just">
              <a:lnSpc>
                <a:spcPct val="150000"/>
              </a:lnSpc>
            </a:pPr>
            <a:r>
              <a:rPr lang="fr-FR" sz="24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 I-1 </a:t>
            </a:r>
            <a:r>
              <a:rPr lang="fr-FR" sz="2400" b="1" dirty="0">
                <a:solidFill>
                  <a:srgbClr val="0070C0"/>
                </a:solidFill>
                <a:latin typeface="Times New Roman" pitchFamily="18" charset="0"/>
                <a:cs typeface="Times New Roman" pitchFamily="18" charset="0"/>
              </a:rPr>
              <a:t>Définition</a:t>
            </a:r>
            <a:endParaRPr lang="fr-FR" dirty="0">
              <a:latin typeface="Times New Roman" pitchFamily="18" charset="0"/>
              <a:cs typeface="Times New Roman" pitchFamily="18" charset="0"/>
            </a:endParaRPr>
          </a:p>
          <a:p>
            <a:pPr algn="just">
              <a:lnSpc>
                <a:spcPct val="150000"/>
              </a:lnSpc>
            </a:pPr>
            <a:r>
              <a:rPr lang="fr-FR" dirty="0">
                <a:latin typeface="Times New Roman" pitchFamily="18" charset="0"/>
                <a:cs typeface="Times New Roman" pitchFamily="18" charset="0"/>
              </a:rPr>
              <a:t>On peut définir l’état civil comme un système </a:t>
            </a:r>
            <a:r>
              <a:rPr lang="fr-FR" dirty="0">
                <a:effectLst>
                  <a:outerShdw blurRad="38100" dist="38100" dir="2700000" algn="tl">
                    <a:srgbClr val="000000">
                      <a:alpha val="43137"/>
                    </a:srgbClr>
                  </a:outerShdw>
                </a:effectLst>
                <a:latin typeface="Times New Roman" pitchFamily="18" charset="0"/>
                <a:cs typeface="Times New Roman" pitchFamily="18" charset="0"/>
              </a:rPr>
              <a:t>d’enregistrement continu, permanent et obligatoire des faits</a:t>
            </a:r>
            <a:r>
              <a:rPr lang="fr-FR" dirty="0">
                <a:latin typeface="Times New Roman" pitchFamily="18" charset="0"/>
                <a:cs typeface="Times New Roman" pitchFamily="18" charset="0"/>
              </a:rPr>
              <a:t> qui établissent ou modifient l’état civil d’une personne </a:t>
            </a:r>
          </a:p>
          <a:p>
            <a:pPr algn="just">
              <a:lnSpc>
                <a:spcPct val="150000"/>
              </a:lnSpc>
              <a:buBlip>
                <a:blip r:embed="rId2"/>
              </a:buBlip>
            </a:pPr>
            <a:r>
              <a:rPr lang="fr-FR" b="1" dirty="0">
                <a:latin typeface="Times New Roman" pitchFamily="18" charset="0"/>
                <a:cs typeface="Times New Roman" pitchFamily="18" charset="0"/>
              </a:rPr>
              <a:t>les naissances vivantes.</a:t>
            </a:r>
          </a:p>
          <a:p>
            <a:pPr algn="just">
              <a:lnSpc>
                <a:spcPct val="150000"/>
              </a:lnSpc>
              <a:buBlip>
                <a:blip r:embed="rId2"/>
              </a:buBlip>
            </a:pPr>
            <a:r>
              <a:rPr lang="fr-FR" b="1" dirty="0">
                <a:latin typeface="Times New Roman" pitchFamily="18" charset="0"/>
                <a:cs typeface="Times New Roman" pitchFamily="18" charset="0"/>
              </a:rPr>
              <a:t>les décès.</a:t>
            </a:r>
          </a:p>
          <a:p>
            <a:pPr algn="just">
              <a:lnSpc>
                <a:spcPct val="150000"/>
              </a:lnSpc>
              <a:buBlip>
                <a:blip r:embed="rId2"/>
              </a:buBlip>
            </a:pPr>
            <a:r>
              <a:rPr lang="fr-FR" b="1" dirty="0">
                <a:latin typeface="Times New Roman" pitchFamily="18" charset="0"/>
                <a:cs typeface="Times New Roman" pitchFamily="18" charset="0"/>
              </a:rPr>
              <a:t>les morts nés.</a:t>
            </a:r>
          </a:p>
          <a:p>
            <a:pPr algn="just">
              <a:lnSpc>
                <a:spcPct val="150000"/>
              </a:lnSpc>
              <a:buBlip>
                <a:blip r:embed="rId2"/>
              </a:buBlip>
            </a:pPr>
            <a:r>
              <a:rPr lang="fr-FR" b="1" dirty="0">
                <a:latin typeface="Times New Roman" pitchFamily="18" charset="0"/>
                <a:cs typeface="Times New Roman" pitchFamily="18" charset="0"/>
              </a:rPr>
              <a:t>les mariages.</a:t>
            </a:r>
          </a:p>
          <a:p>
            <a:pPr algn="just">
              <a:lnSpc>
                <a:spcPct val="150000"/>
              </a:lnSpc>
              <a:buBlip>
                <a:blip r:embed="rId2"/>
              </a:buBlip>
            </a:pPr>
            <a:r>
              <a:rPr lang="fr-FR" b="1" dirty="0">
                <a:latin typeface="Times New Roman" pitchFamily="18" charset="0"/>
                <a:cs typeface="Times New Roman" pitchFamily="18" charset="0"/>
              </a:rPr>
              <a:t>les divorces.</a:t>
            </a:r>
          </a:p>
          <a:p>
            <a:pPr algn="just">
              <a:lnSpc>
                <a:spcPct val="150000"/>
              </a:lnSpc>
              <a:buBlip>
                <a:blip r:embed="rId2"/>
              </a:buBlip>
            </a:pPr>
            <a:r>
              <a:rPr lang="fr-FR" b="1" dirty="0">
                <a:latin typeface="Times New Roman" pitchFamily="18" charset="0"/>
                <a:cs typeface="Times New Roman" pitchFamily="18" charset="0"/>
              </a:rPr>
              <a:t>L’adoption,…. etc.)</a:t>
            </a:r>
          </a:p>
          <a:p>
            <a:pPr algn="just">
              <a:lnSpc>
                <a:spcPct val="150000"/>
              </a:lnSpc>
            </a:pPr>
            <a:r>
              <a:rPr lang="fr-FR" dirty="0">
                <a:latin typeface="Times New Roman" pitchFamily="18" charset="0"/>
                <a:cs typeface="Times New Roman" pitchFamily="18" charset="0"/>
              </a:rPr>
              <a:t>Il est partout, un instrument national et légal, sous la responsabilité de l’autorité publique. Il est une </a:t>
            </a:r>
            <a:r>
              <a:rPr lang="fr-FR" dirty="0">
                <a:effectLst>
                  <a:outerShdw blurRad="38100" dist="38100" dir="2700000" algn="tl">
                    <a:srgbClr val="000000">
                      <a:alpha val="43137"/>
                    </a:srgbClr>
                  </a:outerShdw>
                </a:effectLst>
                <a:latin typeface="Times New Roman" pitchFamily="18" charset="0"/>
                <a:cs typeface="Times New Roman" pitchFamily="18" charset="0"/>
              </a:rPr>
              <a:t>ressource de données très précieuse pour la démographie </a:t>
            </a:r>
            <a:r>
              <a:rPr lang="fr-FR" dirty="0">
                <a:latin typeface="Times New Roman" pitchFamily="18" charset="0"/>
                <a:cs typeface="Times New Roman" pitchFamily="18" charset="0"/>
              </a:rPr>
              <a:t>mais a aussi ses limites propres, tandis que son extension est loin d’être généralisée.</a:t>
            </a:r>
            <a:endParaRPr lang="fr-FR" dirty="0">
              <a:solidFill>
                <a:srgbClr val="0070C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836712"/>
            <a:ext cx="8136904" cy="464742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r>
              <a:rPr lang="fr-FR"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I-2-les fonctions de l’état civil : </a:t>
            </a:r>
            <a:endParaRPr lang="fr-FR" sz="24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r>
              <a:rPr lang="fr-FR" b="1" dirty="0">
                <a:latin typeface="Times New Roman" pitchFamily="18" charset="0"/>
                <a:cs typeface="Times New Roman" pitchFamily="18" charset="0"/>
              </a:rPr>
              <a:t> </a:t>
            </a:r>
            <a:endParaRPr lang="fr-FR" dirty="0">
              <a:latin typeface="Times New Roman" pitchFamily="18" charset="0"/>
              <a:cs typeface="Times New Roman" pitchFamily="18" charset="0"/>
            </a:endParaRPr>
          </a:p>
          <a:p>
            <a:pPr lvl="0" algn="just"/>
            <a:r>
              <a:rPr lang="fr-FR" b="1" dirty="0">
                <a:latin typeface="Times New Roman" pitchFamily="18" charset="0"/>
                <a:cs typeface="Times New Roman" pitchFamily="18" charset="0"/>
              </a:rPr>
              <a:t>a)    une fonction administrative ou légale ( preuve juridique) </a:t>
            </a:r>
          </a:p>
          <a:p>
            <a:pPr lvl="0" algn="just"/>
            <a:r>
              <a:rPr lang="fr-FR" dirty="0">
                <a:latin typeface="Times New Roman" pitchFamily="18" charset="0"/>
                <a:cs typeface="Times New Roman" pitchFamily="18" charset="0"/>
              </a:rPr>
              <a:t>seules les personnes qui sont enregistrés à l’état civil comme naissances vivantes existent juridiquement.</a:t>
            </a:r>
          </a:p>
          <a:p>
            <a:pPr lvl="0" algn="just"/>
            <a:endParaRPr lang="fr-FR" dirty="0">
              <a:latin typeface="Times New Roman" pitchFamily="18" charset="0"/>
              <a:cs typeface="Times New Roman" pitchFamily="18" charset="0"/>
            </a:endParaRPr>
          </a:p>
          <a:p>
            <a:pPr marL="342900" lvl="0" indent="-342900" algn="just">
              <a:buAutoNum type="alphaLcParenR" startAt="2"/>
            </a:pPr>
            <a:r>
              <a:rPr lang="fr-FR" b="1" dirty="0">
                <a:latin typeface="Times New Roman" pitchFamily="18" charset="0"/>
                <a:cs typeface="Times New Roman" pitchFamily="18" charset="0"/>
              </a:rPr>
              <a:t>une fonction de comptabilité statistique. </a:t>
            </a:r>
          </a:p>
          <a:p>
            <a:pPr marL="342900" lvl="0" indent="-342900" algn="just"/>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C’est celle-ci qui intéresse le démographe. </a:t>
            </a:r>
            <a:r>
              <a:rPr lang="fr-FR" dirty="0">
                <a:effectLst>
                  <a:outerShdw blurRad="38100" dist="38100" dir="2700000" algn="tl">
                    <a:srgbClr val="000000">
                      <a:alpha val="43137"/>
                    </a:srgbClr>
                  </a:outerShdw>
                </a:effectLst>
                <a:latin typeface="Times New Roman" pitchFamily="18" charset="0"/>
                <a:cs typeface="Times New Roman" pitchFamily="18" charset="0"/>
              </a:rPr>
              <a:t>Elle</a:t>
            </a:r>
            <a:r>
              <a:rPr lang="fr-FR" dirty="0">
                <a:latin typeface="Times New Roman" pitchFamily="18" charset="0"/>
                <a:cs typeface="Times New Roman" pitchFamily="18" charset="0"/>
              </a:rPr>
              <a:t> est la seule source qui à tout niveau géographique (de la commune au pays), </a:t>
            </a:r>
            <a:r>
              <a:rPr lang="fr-FR" dirty="0">
                <a:effectLst>
                  <a:outerShdw blurRad="38100" dist="38100" dir="2700000" algn="tl">
                    <a:srgbClr val="000000">
                      <a:alpha val="43137"/>
                    </a:srgbClr>
                  </a:outerShdw>
                </a:effectLst>
                <a:latin typeface="Times New Roman" pitchFamily="18" charset="0"/>
                <a:cs typeface="Times New Roman" pitchFamily="18" charset="0"/>
              </a:rPr>
              <a:t>donne</a:t>
            </a:r>
            <a:r>
              <a:rPr lang="fr-FR" dirty="0">
                <a:latin typeface="Times New Roman" pitchFamily="18" charset="0"/>
                <a:cs typeface="Times New Roman" pitchFamily="18" charset="0"/>
              </a:rPr>
              <a:t> </a:t>
            </a:r>
            <a:r>
              <a:rPr lang="fr-FR" dirty="0">
                <a:effectLst>
                  <a:outerShdw blurRad="38100" dist="38100" dir="2700000" algn="tl">
                    <a:srgbClr val="000000">
                      <a:alpha val="43137"/>
                    </a:srgbClr>
                  </a:outerShdw>
                </a:effectLst>
                <a:latin typeface="Times New Roman" pitchFamily="18" charset="0"/>
                <a:cs typeface="Times New Roman" pitchFamily="18" charset="0"/>
              </a:rPr>
              <a:t>régulièrement les effectifs </a:t>
            </a:r>
            <a:r>
              <a:rPr lang="fr-FR" dirty="0">
                <a:latin typeface="Times New Roman" pitchFamily="18" charset="0"/>
                <a:cs typeface="Times New Roman" pitchFamily="18" charset="0"/>
              </a:rPr>
              <a:t>et les </a:t>
            </a:r>
            <a:r>
              <a:rPr lang="fr-FR" dirty="0">
                <a:effectLst>
                  <a:outerShdw blurRad="38100" dist="38100" dir="2700000" algn="tl">
                    <a:srgbClr val="000000">
                      <a:alpha val="43137"/>
                    </a:srgbClr>
                  </a:outerShdw>
                </a:effectLst>
                <a:latin typeface="Times New Roman" pitchFamily="18" charset="0"/>
                <a:cs typeface="Times New Roman" pitchFamily="18" charset="0"/>
              </a:rPr>
              <a:t>principales caractéristiques </a:t>
            </a:r>
            <a:r>
              <a:rPr lang="fr-FR" dirty="0">
                <a:latin typeface="Times New Roman" pitchFamily="18" charset="0"/>
                <a:cs typeface="Times New Roman" pitchFamily="18" charset="0"/>
              </a:rPr>
              <a:t>des naissances, des décès, des mort-nés, des mariages et des divorces. </a:t>
            </a:r>
            <a:r>
              <a:rPr lang="fr-FR" dirty="0">
                <a:effectLst>
                  <a:outerShdw blurRad="38100" dist="38100" dir="2700000" algn="tl">
                    <a:srgbClr val="000000">
                      <a:alpha val="43137"/>
                    </a:srgbClr>
                  </a:outerShdw>
                </a:effectLst>
                <a:latin typeface="Times New Roman" pitchFamily="18" charset="0"/>
                <a:cs typeface="Times New Roman" pitchFamily="18" charset="0"/>
              </a:rPr>
              <a:t>Elle permet </a:t>
            </a:r>
            <a:r>
              <a:rPr lang="fr-FR" dirty="0">
                <a:latin typeface="Times New Roman" pitchFamily="18" charset="0"/>
                <a:cs typeface="Times New Roman" pitchFamily="18" charset="0"/>
              </a:rPr>
              <a:t>aussi de suivre </a:t>
            </a:r>
            <a:r>
              <a:rPr lang="fr-FR" dirty="0">
                <a:effectLst>
                  <a:outerShdw blurRad="38100" dist="38100" dir="2700000" algn="tl">
                    <a:srgbClr val="000000">
                      <a:alpha val="43137"/>
                    </a:srgbClr>
                  </a:outerShdw>
                </a:effectLst>
                <a:latin typeface="Times New Roman" pitchFamily="18" charset="0"/>
                <a:cs typeface="Times New Roman" pitchFamily="18" charset="0"/>
              </a:rPr>
              <a:t>l’évolution de la population </a:t>
            </a:r>
            <a:r>
              <a:rPr lang="fr-FR" dirty="0">
                <a:latin typeface="Times New Roman" pitchFamily="18" charset="0"/>
                <a:cs typeface="Times New Roman" pitchFamily="18" charset="0"/>
              </a:rPr>
              <a:t>(taille et structures) et notamment d’analyser la fécondité et la mortalité,</a:t>
            </a:r>
          </a:p>
          <a:p>
            <a:pPr marL="342900" indent="-342900" algn="just"/>
            <a:endParaRPr lang="fr-FR" dirty="0">
              <a:latin typeface="Times New Roman" pitchFamily="18" charset="0"/>
              <a:cs typeface="Times New Roman" pitchFamily="18" charset="0"/>
            </a:endParaRPr>
          </a:p>
          <a:p>
            <a:pPr marL="342900" indent="-342900" algn="ctr"/>
            <a:r>
              <a:rPr lang="fr-FR" sz="2000" b="1" dirty="0">
                <a:solidFill>
                  <a:srgbClr val="0070C0"/>
                </a:solidFill>
                <a:latin typeface="Times New Roman" pitchFamily="18" charset="0"/>
                <a:cs typeface="Times New Roman" pitchFamily="18" charset="0"/>
              </a:rPr>
              <a:t>En Algérie l’état civil est appliqué en 1882 au nord et en1905 au sud.</a:t>
            </a:r>
          </a:p>
          <a:p>
            <a:pPr marL="342900" lvl="0" indent="-342900" algn="just"/>
            <a:endParaRPr lang="fr-FR" dirty="0">
              <a:latin typeface="Times New Roman" pitchFamily="18" charset="0"/>
              <a:cs typeface="Times New Roman" pitchFamily="18" charset="0"/>
            </a:endParaRPr>
          </a:p>
          <a:p>
            <a:pPr algn="just"/>
            <a:endParaRPr lang="fr-FR"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548680"/>
            <a:ext cx="8352928" cy="517385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50000"/>
              </a:lnSpc>
            </a:pPr>
            <a:r>
              <a:rPr lang="fr-FR" sz="2400" b="1" dirty="0">
                <a:solidFill>
                  <a:srgbClr val="FF0000"/>
                </a:solidFill>
              </a:rPr>
              <a:t>I-3 Les critiques des données d’état civil</a:t>
            </a:r>
          </a:p>
          <a:p>
            <a:pPr marL="342900" indent="-342900" algn="just">
              <a:lnSpc>
                <a:spcPct val="150000"/>
              </a:lnSpc>
              <a:buFont typeface="+mj-lt"/>
              <a:buAutoNum type="arabicPeriod"/>
            </a:pPr>
            <a:r>
              <a:rPr lang="fr-FR" dirty="0">
                <a:effectLst>
                  <a:outerShdw blurRad="38100" dist="38100" dir="2700000" algn="tl">
                    <a:srgbClr val="000000">
                      <a:alpha val="43137"/>
                    </a:srgbClr>
                  </a:outerShdw>
                </a:effectLst>
              </a:rPr>
              <a:t>La couverture </a:t>
            </a:r>
            <a:r>
              <a:rPr lang="fr-FR" dirty="0"/>
              <a:t>des faits par le système est souvent </a:t>
            </a:r>
            <a:r>
              <a:rPr lang="fr-FR" dirty="0">
                <a:effectLst>
                  <a:outerShdw blurRad="38100" dist="38100" dir="2700000" algn="tl">
                    <a:srgbClr val="000000">
                      <a:alpha val="43137"/>
                    </a:srgbClr>
                  </a:outerShdw>
                </a:effectLst>
              </a:rPr>
              <a:t>incomplète</a:t>
            </a:r>
            <a:r>
              <a:rPr lang="fr-FR" dirty="0"/>
              <a:t>, parfois même inconnue,</a:t>
            </a:r>
          </a:p>
          <a:p>
            <a:pPr marL="342900" indent="-342900">
              <a:lnSpc>
                <a:spcPct val="150000"/>
              </a:lnSpc>
              <a:buFont typeface="+mj-lt"/>
              <a:buAutoNum type="arabicPeriod"/>
            </a:pPr>
            <a:r>
              <a:rPr lang="fr-FR" dirty="0">
                <a:effectLst>
                  <a:outerShdw blurRad="38100" dist="38100" dir="2700000" algn="tl">
                    <a:srgbClr val="000000">
                      <a:alpha val="43137"/>
                    </a:srgbClr>
                  </a:outerShdw>
                </a:effectLst>
              </a:rPr>
              <a:t>L’exploitation</a:t>
            </a:r>
            <a:r>
              <a:rPr lang="fr-FR" dirty="0"/>
              <a:t>, la publication et l’analyse des données d’état civil ne sont que </a:t>
            </a:r>
            <a:r>
              <a:rPr lang="fr-FR" dirty="0">
                <a:effectLst>
                  <a:outerShdw blurRad="38100" dist="38100" dir="2700000" algn="tl">
                    <a:srgbClr val="000000">
                      <a:alpha val="43137"/>
                    </a:srgbClr>
                  </a:outerShdw>
                </a:effectLst>
              </a:rPr>
              <a:t>très partielles </a:t>
            </a:r>
            <a:r>
              <a:rPr lang="fr-FR" dirty="0"/>
              <a:t>et lacunaires.</a:t>
            </a:r>
          </a:p>
          <a:p>
            <a:pPr marL="342900" indent="-342900">
              <a:lnSpc>
                <a:spcPct val="150000"/>
              </a:lnSpc>
              <a:buFont typeface="+mj-lt"/>
              <a:buAutoNum type="arabicPeriod"/>
            </a:pPr>
            <a:r>
              <a:rPr lang="fr-FR" dirty="0"/>
              <a:t>Le plus souvent, </a:t>
            </a:r>
            <a:r>
              <a:rPr lang="fr-FR" dirty="0">
                <a:effectLst>
                  <a:outerShdw blurRad="38100" dist="38100" dir="2700000" algn="tl">
                    <a:srgbClr val="000000">
                      <a:alpha val="43137"/>
                    </a:srgbClr>
                  </a:outerShdw>
                </a:effectLst>
              </a:rPr>
              <a:t>le système ignore </a:t>
            </a:r>
            <a:r>
              <a:rPr lang="fr-FR" dirty="0"/>
              <a:t>toutefois </a:t>
            </a:r>
            <a:r>
              <a:rPr lang="fr-FR" dirty="0">
                <a:effectLst>
                  <a:outerShdw blurRad="38100" dist="38100" dir="2700000" algn="tl">
                    <a:srgbClr val="000000">
                      <a:alpha val="43137"/>
                    </a:srgbClr>
                  </a:outerShdw>
                </a:effectLst>
              </a:rPr>
              <a:t>les migrations</a:t>
            </a:r>
            <a:r>
              <a:rPr lang="fr-FR" dirty="0"/>
              <a:t>, </a:t>
            </a:r>
            <a:r>
              <a:rPr lang="fr-FR" dirty="0">
                <a:effectLst>
                  <a:outerShdw blurRad="38100" dist="38100" dir="2700000" algn="tl">
                    <a:srgbClr val="000000">
                      <a:alpha val="43137"/>
                    </a:srgbClr>
                  </a:outerShdw>
                </a:effectLst>
              </a:rPr>
              <a:t>limitant l’analyse </a:t>
            </a:r>
            <a:r>
              <a:rPr lang="fr-FR" dirty="0"/>
              <a:t>de la dynamique démographique au </a:t>
            </a:r>
            <a:r>
              <a:rPr lang="fr-FR" dirty="0">
                <a:effectLst>
                  <a:outerShdw blurRad="38100" dist="38100" dir="2700000" algn="tl">
                    <a:srgbClr val="000000">
                      <a:alpha val="43137"/>
                    </a:srgbClr>
                  </a:outerShdw>
                </a:effectLst>
              </a:rPr>
              <a:t>mouvement naturel</a:t>
            </a:r>
            <a:r>
              <a:rPr lang="fr-FR" dirty="0"/>
              <a:t>.</a:t>
            </a:r>
          </a:p>
          <a:p>
            <a:pPr marL="342900" indent="-342900">
              <a:lnSpc>
                <a:spcPct val="150000"/>
              </a:lnSpc>
              <a:buFont typeface="+mj-lt"/>
              <a:buAutoNum type="arabicPeriod"/>
            </a:pPr>
            <a:r>
              <a:rPr lang="fr-FR" dirty="0"/>
              <a:t> Il ne saisit que les mariages et divorces officiels à </a:t>
            </a:r>
            <a:r>
              <a:rPr lang="fr-FR" dirty="0">
                <a:effectLst>
                  <a:outerShdw blurRad="38100" dist="38100" dir="2700000" algn="tl">
                    <a:srgbClr val="000000">
                      <a:alpha val="43137"/>
                    </a:srgbClr>
                  </a:outerShdw>
                </a:effectLst>
              </a:rPr>
              <a:t>l’exclusion des autres unions </a:t>
            </a:r>
            <a:r>
              <a:rPr lang="fr-FR" dirty="0"/>
              <a:t>(consensuelles ou traditionnelles)</a:t>
            </a:r>
          </a:p>
          <a:p>
            <a:pPr marL="342900" indent="-342900">
              <a:lnSpc>
                <a:spcPct val="150000"/>
              </a:lnSpc>
              <a:buFont typeface="+mj-lt"/>
              <a:buAutoNum type="arabicPeriod"/>
            </a:pPr>
            <a:r>
              <a:rPr lang="fr-FR" dirty="0">
                <a:effectLst>
                  <a:outerShdw blurRad="38100" dist="38100" dir="2700000" algn="tl">
                    <a:srgbClr val="000000">
                      <a:alpha val="43137"/>
                    </a:srgbClr>
                  </a:outerShdw>
                </a:effectLst>
              </a:rPr>
              <a:t>La qualité des données </a:t>
            </a:r>
            <a:r>
              <a:rPr lang="fr-FR" dirty="0"/>
              <a:t>varie bien sûr dans le temps et dans l’espace. Elle </a:t>
            </a:r>
            <a:r>
              <a:rPr lang="fr-FR" dirty="0">
                <a:effectLst>
                  <a:outerShdw blurRad="38100" dist="38100" dir="2700000" algn="tl">
                    <a:srgbClr val="000000">
                      <a:alpha val="43137"/>
                    </a:srgbClr>
                  </a:outerShdw>
                </a:effectLst>
              </a:rPr>
              <a:t>dépend des pratiques </a:t>
            </a:r>
            <a:r>
              <a:rPr lang="fr-FR" dirty="0"/>
              <a:t>et diagnostics du corps médical, de la compétence du personnel des bureaux d’état civil,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980728"/>
            <a:ext cx="8352928" cy="3554819"/>
          </a:xfrm>
          <a:prstGeom prst="rect">
            <a:avLst/>
          </a:prstGeom>
          <a:ln>
            <a:solidFill>
              <a:schemeClr val="accent1"/>
            </a:solidFill>
          </a:ln>
        </p:spPr>
        <p:txBody>
          <a:bodyPr wrap="square">
            <a:spAutoFit/>
          </a:bodyPr>
          <a:lstStyle/>
          <a:p>
            <a:pPr algn="just">
              <a:lnSpc>
                <a:spcPct val="150000"/>
              </a:lnSpc>
            </a:pPr>
            <a:r>
              <a:rPr lang="fr-FR"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II- Les enquêtes par sondage</a:t>
            </a:r>
          </a:p>
          <a:p>
            <a:pPr algn="just">
              <a:lnSpc>
                <a:spcPct val="150000"/>
              </a:lnSpc>
            </a:pPr>
            <a:r>
              <a:rPr lang="fr-FR" dirty="0">
                <a:latin typeface="Times New Roman" pitchFamily="18" charset="0"/>
                <a:cs typeface="Times New Roman" pitchFamily="18" charset="0"/>
              </a:rPr>
              <a:t> Les enquêtes reposent sur la loi du hasard: on se propose </a:t>
            </a:r>
            <a:r>
              <a:rPr lang="fr-FR" dirty="0">
                <a:effectLst>
                  <a:outerShdw blurRad="38100" dist="38100" dir="2700000" algn="tl">
                    <a:srgbClr val="000000">
                      <a:alpha val="43137"/>
                    </a:srgbClr>
                  </a:outerShdw>
                </a:effectLst>
                <a:latin typeface="Times New Roman" pitchFamily="18" charset="0"/>
                <a:cs typeface="Times New Roman" pitchFamily="18" charset="0"/>
              </a:rPr>
              <a:t>d’étudier un échantillon préalablement choisi comme représentatif et on étend les résultats obtenus sur l’échantillon à l’ensemble de la population</a:t>
            </a:r>
            <a:r>
              <a:rPr lang="fr-FR" dirty="0">
                <a:latin typeface="Times New Roman" pitchFamily="18" charset="0"/>
                <a:cs typeface="Times New Roman" pitchFamily="18" charset="0"/>
              </a:rPr>
              <a:t>.</a:t>
            </a:r>
          </a:p>
          <a:p>
            <a:pPr algn="just">
              <a:lnSpc>
                <a:spcPct val="150000"/>
              </a:lnSpc>
            </a:pPr>
            <a:r>
              <a:rPr lang="fr-FR" dirty="0">
                <a:latin typeface="Times New Roman" pitchFamily="18" charset="0"/>
                <a:cs typeface="Times New Roman" pitchFamily="18" charset="0"/>
              </a:rPr>
              <a:t>Les enquêtes constitue un </a:t>
            </a:r>
            <a:r>
              <a:rPr lang="fr-FR" dirty="0">
                <a:effectLst>
                  <a:outerShdw blurRad="38100" dist="38100" dir="2700000" algn="tl">
                    <a:srgbClr val="000000">
                      <a:alpha val="43137"/>
                    </a:srgbClr>
                  </a:outerShdw>
                </a:effectLst>
                <a:latin typeface="Times New Roman" pitchFamily="18" charset="0"/>
                <a:cs typeface="Times New Roman" pitchFamily="18" charset="0"/>
              </a:rPr>
              <a:t>complément d’informations qualitatives ou quantitatives </a:t>
            </a:r>
            <a:r>
              <a:rPr lang="fr-FR" dirty="0">
                <a:latin typeface="Times New Roman" pitchFamily="18" charset="0"/>
                <a:cs typeface="Times New Roman" pitchFamily="18" charset="0"/>
              </a:rPr>
              <a:t>(comportements, opinions, biographies individuelles…) par rapport aux données de base fournies par les recensements et les systèmes d’enregistrement permanents ;</a:t>
            </a:r>
            <a:endParaRPr lang="fr-FR" b="1" dirty="0">
              <a:latin typeface="Times New Roman" pitchFamily="18" charset="0"/>
              <a:cs typeface="Times New Roman" pitchFamily="18" charset="0"/>
            </a:endParaRPr>
          </a:p>
          <a:p>
            <a:pPr algn="just">
              <a:lnSpc>
                <a:spcPct val="150000"/>
              </a:lnSpc>
            </a:pPr>
            <a:endParaRPr lang="fr-FR"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764704"/>
            <a:ext cx="8064896" cy="563231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just">
              <a:lnSpc>
                <a:spcPct val="150000"/>
              </a:lnSpc>
            </a:pPr>
            <a:r>
              <a:rPr lang="fr-FR" sz="2400" b="1" dirty="0">
                <a:solidFill>
                  <a:srgbClr val="FF0000"/>
                </a:solidFill>
                <a:latin typeface="Times New Roman" pitchFamily="18" charset="0"/>
                <a:cs typeface="Times New Roman" pitchFamily="18" charset="0"/>
              </a:rPr>
              <a:t>II-1 </a:t>
            </a:r>
            <a:r>
              <a:rPr lang="fr-FR"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Avantages des enquêtes par sondage</a:t>
            </a:r>
          </a:p>
          <a:p>
            <a:pPr marL="342900" indent="-342900" algn="just">
              <a:lnSpc>
                <a:spcPct val="150000"/>
              </a:lnSpc>
              <a:buFont typeface="+mj-lt"/>
              <a:buAutoNum type="arabicPeriod"/>
            </a:pPr>
            <a:r>
              <a:rPr lang="fr-FR" dirty="0">
                <a:latin typeface="Times New Roman" pitchFamily="18" charset="0"/>
                <a:cs typeface="Times New Roman" pitchFamily="18" charset="0"/>
              </a:rPr>
              <a:t>Estimer certaines </a:t>
            </a:r>
            <a:r>
              <a:rPr lang="fr-FR" dirty="0">
                <a:effectLst>
                  <a:outerShdw blurRad="38100" dist="38100" dir="2700000" algn="tl">
                    <a:srgbClr val="000000">
                      <a:alpha val="43137"/>
                    </a:srgbClr>
                  </a:outerShdw>
                </a:effectLst>
                <a:latin typeface="Times New Roman" pitchFamily="18" charset="0"/>
                <a:cs typeface="Times New Roman" pitchFamily="18" charset="0"/>
              </a:rPr>
              <a:t>caractéristiques de l’ensemble </a:t>
            </a:r>
            <a:r>
              <a:rPr lang="fr-FR" dirty="0">
                <a:latin typeface="Times New Roman" pitchFamily="18" charset="0"/>
                <a:cs typeface="Times New Roman" pitchFamily="18" charset="0"/>
              </a:rPr>
              <a:t>d’une population </a:t>
            </a:r>
            <a:r>
              <a:rPr lang="fr-FR" dirty="0">
                <a:effectLst>
                  <a:outerShdw blurRad="38100" dist="38100" dir="2700000" algn="tl">
                    <a:srgbClr val="000000">
                      <a:alpha val="43137"/>
                    </a:srgbClr>
                  </a:outerShdw>
                </a:effectLst>
                <a:latin typeface="Times New Roman" pitchFamily="18" charset="0"/>
                <a:cs typeface="Times New Roman" pitchFamily="18" charset="0"/>
              </a:rPr>
              <a:t>à partir </a:t>
            </a:r>
            <a:r>
              <a:rPr lang="fr-FR" dirty="0">
                <a:latin typeface="Times New Roman" pitchFamily="18" charset="0"/>
                <a:cs typeface="Times New Roman" pitchFamily="18" charset="0"/>
              </a:rPr>
              <a:t>de l’observation </a:t>
            </a:r>
            <a:r>
              <a:rPr lang="fr-FR" dirty="0">
                <a:effectLst>
                  <a:outerShdw blurRad="38100" dist="38100" dir="2700000" algn="tl">
                    <a:srgbClr val="000000">
                      <a:alpha val="43137"/>
                    </a:srgbClr>
                  </a:outerShdw>
                </a:effectLst>
                <a:latin typeface="Times New Roman" pitchFamily="18" charset="0"/>
                <a:cs typeface="Times New Roman" pitchFamily="18" charset="0"/>
              </a:rPr>
              <a:t>d’une fraction </a:t>
            </a:r>
            <a:r>
              <a:rPr lang="fr-FR" dirty="0">
                <a:latin typeface="Times New Roman" pitchFamily="18" charset="0"/>
                <a:cs typeface="Times New Roman" pitchFamily="18" charset="0"/>
              </a:rPr>
              <a:t>seulement de cette population</a:t>
            </a:r>
            <a:r>
              <a:rPr lang="fr-FR" b="1" dirty="0">
                <a:solidFill>
                  <a:srgbClr val="FF0000"/>
                </a:solidFill>
                <a:latin typeface="Times New Roman" pitchFamily="18" charset="0"/>
                <a:cs typeface="Times New Roman" pitchFamily="18" charset="0"/>
              </a:rPr>
              <a:t> .</a:t>
            </a:r>
          </a:p>
          <a:p>
            <a:pPr marL="342900" indent="-342900" algn="just">
              <a:lnSpc>
                <a:spcPct val="150000"/>
              </a:lnSpc>
              <a:buFont typeface="+mj-lt"/>
              <a:buAutoNum type="arabicPeriod"/>
            </a:pPr>
            <a:r>
              <a:rPr lang="fr-FR" dirty="0">
                <a:effectLst>
                  <a:outerShdw blurRad="38100" dist="38100" dir="2700000" algn="tl">
                    <a:srgbClr val="000000">
                      <a:alpha val="43137"/>
                    </a:srgbClr>
                  </a:outerShdw>
                </a:effectLst>
                <a:latin typeface="Times New Roman" pitchFamily="18" charset="0"/>
                <a:cs typeface="Times New Roman" pitchFamily="18" charset="0"/>
              </a:rPr>
              <a:t>Le contenu du questionnaire </a:t>
            </a:r>
            <a:r>
              <a:rPr lang="fr-FR" dirty="0">
                <a:latin typeface="Times New Roman" pitchFamily="18" charset="0"/>
                <a:cs typeface="Times New Roman" pitchFamily="18" charset="0"/>
              </a:rPr>
              <a:t>et la définition des concepts est presque </a:t>
            </a:r>
            <a:r>
              <a:rPr lang="fr-FR" dirty="0">
                <a:effectLst>
                  <a:outerShdw blurRad="38100" dist="38100" dir="2700000" algn="tl">
                    <a:srgbClr val="000000">
                      <a:alpha val="43137"/>
                    </a:srgbClr>
                  </a:outerShdw>
                </a:effectLst>
                <a:latin typeface="Times New Roman" pitchFamily="18" charset="0"/>
                <a:cs typeface="Times New Roman" pitchFamily="18" charset="0"/>
              </a:rPr>
              <a:t>sans limite</a:t>
            </a:r>
          </a:p>
          <a:p>
            <a:pPr marL="342900" indent="-342900" algn="just">
              <a:lnSpc>
                <a:spcPct val="150000"/>
              </a:lnSpc>
              <a:buFont typeface="+mj-lt"/>
              <a:buAutoNum type="arabicPeriod"/>
            </a:pPr>
            <a:r>
              <a:rPr lang="fr-FR" dirty="0">
                <a:latin typeface="Times New Roman" pitchFamily="18" charset="0"/>
                <a:cs typeface="Times New Roman" pitchFamily="18" charset="0"/>
              </a:rPr>
              <a:t>Elles est beaucoup </a:t>
            </a:r>
            <a:r>
              <a:rPr lang="fr-FR" dirty="0">
                <a:effectLst>
                  <a:outerShdw blurRad="38100" dist="38100" dir="2700000" algn="tl">
                    <a:srgbClr val="000000">
                      <a:alpha val="43137"/>
                    </a:srgbClr>
                  </a:outerShdw>
                </a:effectLst>
                <a:latin typeface="Times New Roman" pitchFamily="18" charset="0"/>
                <a:cs typeface="Times New Roman" pitchFamily="18" charset="0"/>
              </a:rPr>
              <a:t>moins coûteuse</a:t>
            </a:r>
            <a:r>
              <a:rPr lang="fr-FR" dirty="0">
                <a:latin typeface="Times New Roman" pitchFamily="18" charset="0"/>
                <a:cs typeface="Times New Roman" pitchFamily="18" charset="0"/>
              </a:rPr>
              <a:t>.</a:t>
            </a:r>
          </a:p>
          <a:p>
            <a:pPr marL="342900" indent="-342900" algn="just">
              <a:lnSpc>
                <a:spcPct val="150000"/>
              </a:lnSpc>
              <a:buFont typeface="+mj-lt"/>
              <a:buAutoNum type="arabicPeriod"/>
            </a:pPr>
            <a:r>
              <a:rPr lang="fr-FR" dirty="0">
                <a:latin typeface="Times New Roman" pitchFamily="18" charset="0"/>
                <a:cs typeface="Times New Roman" pitchFamily="18" charset="0"/>
              </a:rPr>
              <a:t>la </a:t>
            </a:r>
            <a:r>
              <a:rPr lang="fr-FR" dirty="0">
                <a:effectLst>
                  <a:outerShdw blurRad="38100" dist="38100" dir="2700000" algn="tl">
                    <a:srgbClr val="000000">
                      <a:alpha val="43137"/>
                    </a:srgbClr>
                  </a:outerShdw>
                </a:effectLst>
                <a:latin typeface="Times New Roman" pitchFamily="18" charset="0"/>
                <a:cs typeface="Times New Roman" pitchFamily="18" charset="0"/>
              </a:rPr>
              <a:t>quantité</a:t>
            </a:r>
            <a:r>
              <a:rPr lang="fr-FR" dirty="0">
                <a:latin typeface="Times New Roman" pitchFamily="18" charset="0"/>
                <a:cs typeface="Times New Roman" pitchFamily="18" charset="0"/>
              </a:rPr>
              <a:t> des variables possibles et la </a:t>
            </a:r>
            <a:r>
              <a:rPr lang="fr-FR" dirty="0">
                <a:effectLst>
                  <a:outerShdw blurRad="38100" dist="38100" dir="2700000" algn="tl">
                    <a:srgbClr val="000000">
                      <a:alpha val="43137"/>
                    </a:srgbClr>
                  </a:outerShdw>
                </a:effectLst>
                <a:latin typeface="Times New Roman" pitchFamily="18" charset="0"/>
                <a:cs typeface="Times New Roman" pitchFamily="18" charset="0"/>
              </a:rPr>
              <a:t>nature des questions </a:t>
            </a:r>
            <a:r>
              <a:rPr lang="fr-FR" dirty="0">
                <a:latin typeface="Times New Roman" pitchFamily="18" charset="0"/>
                <a:cs typeface="Times New Roman" pitchFamily="18" charset="0"/>
              </a:rPr>
              <a:t>posées sont très </a:t>
            </a:r>
            <a:r>
              <a:rPr lang="fr-FR" dirty="0">
                <a:effectLst>
                  <a:outerShdw blurRad="38100" dist="38100" dir="2700000" algn="tl">
                    <a:srgbClr val="000000">
                      <a:alpha val="43137"/>
                    </a:srgbClr>
                  </a:outerShdw>
                </a:effectLst>
                <a:latin typeface="Times New Roman" pitchFamily="18" charset="0"/>
                <a:cs typeface="Times New Roman" pitchFamily="18" charset="0"/>
              </a:rPr>
              <a:t>ouvertes</a:t>
            </a:r>
            <a:r>
              <a:rPr lang="fr-FR" dirty="0">
                <a:latin typeface="Times New Roman" pitchFamily="18" charset="0"/>
                <a:cs typeface="Times New Roman" pitchFamily="18" charset="0"/>
              </a:rPr>
              <a:t>.</a:t>
            </a:r>
          </a:p>
          <a:p>
            <a:pPr marL="342900" indent="-342900" algn="just">
              <a:lnSpc>
                <a:spcPct val="150000"/>
              </a:lnSpc>
              <a:buFont typeface="+mj-lt"/>
              <a:buAutoNum type="arabicPeriod"/>
            </a:pPr>
            <a:r>
              <a:rPr lang="fr-FR" dirty="0">
                <a:latin typeface="Times New Roman" pitchFamily="18" charset="0"/>
                <a:cs typeface="Times New Roman" pitchFamily="18" charset="0"/>
              </a:rPr>
              <a:t>Elle permet à la fois de </a:t>
            </a:r>
            <a:r>
              <a:rPr lang="fr-FR" dirty="0">
                <a:effectLst>
                  <a:outerShdw blurRad="38100" dist="38100" dir="2700000" algn="tl">
                    <a:srgbClr val="000000">
                      <a:alpha val="43137"/>
                    </a:srgbClr>
                  </a:outerShdw>
                </a:effectLst>
                <a:latin typeface="Times New Roman" pitchFamily="18" charset="0"/>
                <a:cs typeface="Times New Roman" pitchFamily="18" charset="0"/>
              </a:rPr>
              <a:t>reconstituer le passé</a:t>
            </a:r>
            <a:r>
              <a:rPr lang="fr-FR" dirty="0">
                <a:latin typeface="Times New Roman" pitchFamily="18" charset="0"/>
                <a:cs typeface="Times New Roman" pitchFamily="18" charset="0"/>
              </a:rPr>
              <a:t>, d’établir des biographies familiales ou individuelles.</a:t>
            </a:r>
          </a:p>
          <a:p>
            <a:pPr marL="342900" indent="-342900" algn="just">
              <a:lnSpc>
                <a:spcPct val="150000"/>
              </a:lnSpc>
              <a:buFont typeface="+mj-lt"/>
              <a:buAutoNum type="arabicPeriod"/>
            </a:pPr>
            <a:r>
              <a:rPr lang="fr-FR" dirty="0">
                <a:latin typeface="Times New Roman" pitchFamily="18" charset="0"/>
                <a:cs typeface="Times New Roman" pitchFamily="18" charset="0"/>
              </a:rPr>
              <a:t>étudier les interférences entre événements ou phénomènes ou encore les </a:t>
            </a:r>
            <a:r>
              <a:rPr lang="fr-FR" dirty="0">
                <a:effectLst>
                  <a:outerShdw blurRad="38100" dist="38100" dir="2700000" algn="tl">
                    <a:srgbClr val="000000">
                      <a:alpha val="43137"/>
                    </a:srgbClr>
                  </a:outerShdw>
                </a:effectLst>
                <a:latin typeface="Times New Roman" pitchFamily="18" charset="0"/>
                <a:cs typeface="Times New Roman" pitchFamily="18" charset="0"/>
              </a:rPr>
              <a:t>interrelations entre démographie et facteurs sociaux, économiques ou culture</a:t>
            </a:r>
            <a:r>
              <a:rPr lang="fr-FR" dirty="0">
                <a:latin typeface="Times New Roman" pitchFamily="18" charset="0"/>
                <a:cs typeface="Times New Roman" pitchFamily="18" charset="0"/>
              </a:rPr>
              <a:t>ls.</a:t>
            </a:r>
          </a:p>
          <a:p>
            <a:pPr marL="342900" indent="-342900" algn="just">
              <a:lnSpc>
                <a:spcPct val="150000"/>
              </a:lnSpc>
              <a:buFont typeface="+mj-lt"/>
              <a:buAutoNum type="arabicPeriod"/>
            </a:pPr>
            <a:r>
              <a:rPr lang="fr-FR" dirty="0">
                <a:latin typeface="Times New Roman" pitchFamily="18" charset="0"/>
                <a:cs typeface="Times New Roman" pitchFamily="18" charset="0"/>
              </a:rPr>
              <a:t>fournir des </a:t>
            </a:r>
            <a:r>
              <a:rPr lang="fr-FR" dirty="0">
                <a:effectLst>
                  <a:outerShdw blurRad="38100" dist="38100" dir="2700000" algn="tl">
                    <a:srgbClr val="000000">
                      <a:alpha val="43137"/>
                    </a:srgbClr>
                  </a:outerShdw>
                </a:effectLst>
                <a:latin typeface="Times New Roman" pitchFamily="18" charset="0"/>
                <a:cs typeface="Times New Roman" pitchFamily="18" charset="0"/>
              </a:rPr>
              <a:t>informations impossibles à obtenir autrement</a:t>
            </a:r>
            <a:r>
              <a:rPr lang="fr-FR" dirty="0">
                <a:latin typeface="Times New Roman" pitchFamily="18" charset="0"/>
                <a:cs typeface="Times New Roman" pitchFamily="18" charset="0"/>
              </a:rPr>
              <a:t>, d’ordre quantitatif (unions hors mariage…) ou qualitatif (opinions, pratiques…).</a:t>
            </a:r>
            <a:endParaRPr lang="fr-FR" b="1" dirty="0">
              <a:solidFill>
                <a:srgbClr val="FF0000"/>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1052736"/>
            <a:ext cx="8064896" cy="452431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lnSpc>
                <a:spcPct val="150000"/>
              </a:lnSpc>
            </a:pPr>
            <a:r>
              <a:rPr lang="fr-FR"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II-2 Les inconvénient des enquêtes par sondage</a:t>
            </a:r>
          </a:p>
          <a:p>
            <a:pPr algn="just">
              <a:lnSpc>
                <a:spcPct val="150000"/>
              </a:lnSpc>
            </a:pPr>
            <a:endParaRPr lang="fr-FR"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marL="342900" indent="-342900" algn="just">
              <a:lnSpc>
                <a:spcPct val="150000"/>
              </a:lnSpc>
              <a:buFont typeface="+mj-lt"/>
              <a:buAutoNum type="arabicPeriod"/>
            </a:pPr>
            <a:r>
              <a:rPr lang="fr-FR" dirty="0">
                <a:latin typeface="Times New Roman" pitchFamily="18" charset="0"/>
                <a:cs typeface="Times New Roman" pitchFamily="18" charset="0"/>
              </a:rPr>
              <a:t>La plupart des enquêtes ne sont </a:t>
            </a:r>
            <a:r>
              <a:rPr lang="fr-FR" dirty="0">
                <a:effectLst>
                  <a:outerShdw blurRad="38100" dist="38100" dir="2700000" algn="tl">
                    <a:srgbClr val="000000">
                      <a:alpha val="43137"/>
                    </a:srgbClr>
                  </a:outerShdw>
                </a:effectLst>
                <a:latin typeface="Times New Roman" pitchFamily="18" charset="0"/>
                <a:cs typeface="Times New Roman" pitchFamily="18" charset="0"/>
              </a:rPr>
              <a:t>pas représentatives</a:t>
            </a:r>
            <a:r>
              <a:rPr lang="fr-FR" dirty="0">
                <a:latin typeface="Times New Roman" pitchFamily="18" charset="0"/>
                <a:cs typeface="Times New Roman" pitchFamily="18" charset="0"/>
              </a:rPr>
              <a:t>. </a:t>
            </a:r>
          </a:p>
          <a:p>
            <a:pPr marL="342900" indent="-342900" algn="just">
              <a:lnSpc>
                <a:spcPct val="150000"/>
              </a:lnSpc>
              <a:buFont typeface="+mj-lt"/>
              <a:buAutoNum type="arabicPeriod"/>
            </a:pPr>
            <a:r>
              <a:rPr lang="fr-FR" dirty="0">
                <a:latin typeface="Times New Roman" pitchFamily="18" charset="0"/>
                <a:cs typeface="Times New Roman" pitchFamily="18" charset="0"/>
              </a:rPr>
              <a:t>Toute estimation par enquête est </a:t>
            </a:r>
            <a:r>
              <a:rPr lang="fr-FR" dirty="0">
                <a:effectLst>
                  <a:outerShdw blurRad="38100" dist="38100" dir="2700000" algn="tl">
                    <a:srgbClr val="000000">
                      <a:alpha val="43137"/>
                    </a:srgbClr>
                  </a:outerShdw>
                </a:effectLst>
                <a:latin typeface="Times New Roman" pitchFamily="18" charset="0"/>
                <a:cs typeface="Times New Roman" pitchFamily="18" charset="0"/>
              </a:rPr>
              <a:t>affectée d’une erreur d’échantillonnage</a:t>
            </a:r>
            <a:r>
              <a:rPr lang="fr-FR" dirty="0">
                <a:latin typeface="Times New Roman" pitchFamily="18" charset="0"/>
                <a:cs typeface="Times New Roman" pitchFamily="18" charset="0"/>
              </a:rPr>
              <a:t>, d’autant plus importante quand la taille de l’échantillon est petite. </a:t>
            </a:r>
          </a:p>
          <a:p>
            <a:pPr marL="342900" indent="-342900" algn="just">
              <a:lnSpc>
                <a:spcPct val="150000"/>
              </a:lnSpc>
              <a:buFont typeface="+mj-lt"/>
              <a:buAutoNum type="arabicPeriod"/>
            </a:pPr>
            <a:r>
              <a:rPr lang="fr-FR" dirty="0">
                <a:latin typeface="Times New Roman" pitchFamily="18" charset="0"/>
                <a:cs typeface="Times New Roman" pitchFamily="18" charset="0"/>
              </a:rPr>
              <a:t>plus l’échantillon est grand, plus le </a:t>
            </a:r>
            <a:r>
              <a:rPr lang="fr-FR" dirty="0">
                <a:effectLst>
                  <a:outerShdw blurRad="38100" dist="38100" dir="2700000" algn="tl">
                    <a:srgbClr val="000000">
                      <a:alpha val="43137"/>
                    </a:srgbClr>
                  </a:outerShdw>
                </a:effectLst>
                <a:latin typeface="Times New Roman" pitchFamily="18" charset="0"/>
                <a:cs typeface="Times New Roman" pitchFamily="18" charset="0"/>
              </a:rPr>
              <a:t>coût de l’opération s’élève </a:t>
            </a:r>
            <a:r>
              <a:rPr lang="fr-FR" dirty="0">
                <a:latin typeface="Times New Roman" pitchFamily="18" charset="0"/>
                <a:cs typeface="Times New Roman" pitchFamily="18" charset="0"/>
              </a:rPr>
              <a:t>et plus l’erreur d’observation risque d’être importante. </a:t>
            </a:r>
          </a:p>
          <a:p>
            <a:pPr marL="342900" indent="-342900" algn="just">
              <a:lnSpc>
                <a:spcPct val="150000"/>
              </a:lnSpc>
              <a:buFont typeface="+mj-lt"/>
              <a:buAutoNum type="arabicPeriod"/>
            </a:pPr>
            <a:r>
              <a:rPr lang="fr-FR" dirty="0">
                <a:latin typeface="Times New Roman" pitchFamily="18" charset="0"/>
                <a:cs typeface="Times New Roman" pitchFamily="18" charset="0"/>
              </a:rPr>
              <a:t>Enfin, l’enquête par sondage n’est pas </a:t>
            </a:r>
            <a:r>
              <a:rPr lang="fr-FR" dirty="0">
                <a:effectLst>
                  <a:outerShdw blurRad="38100" dist="38100" dir="2700000" algn="tl">
                    <a:srgbClr val="000000">
                      <a:alpha val="43137"/>
                    </a:srgbClr>
                  </a:outerShdw>
                </a:effectLst>
                <a:latin typeface="Times New Roman" pitchFamily="18" charset="0"/>
                <a:cs typeface="Times New Roman" pitchFamily="18" charset="0"/>
              </a:rPr>
              <a:t>sans coûts, ni délais d’exécution, ni problèmes de qualité</a:t>
            </a:r>
            <a:r>
              <a:rPr lang="fr-FR" dirty="0">
                <a:latin typeface="Times New Roman" pitchFamily="18" charset="0"/>
                <a:cs typeface="Times New Roman" pitchFamily="18" charset="0"/>
              </a:rPr>
              <a:t>. Tous ces aspects varient fortement selon le type d’enquêtes et les stratégies d’observation qu’ils servent.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3127</TotalTime>
  <Words>1815</Words>
  <Application>Microsoft Office PowerPoint</Application>
  <PresentationFormat>Affichage à l'écran (4:3)</PresentationFormat>
  <Paragraphs>138</Paragraphs>
  <Slides>19</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19</vt:i4>
      </vt:variant>
    </vt:vector>
  </HeadingPairs>
  <TitlesOfParts>
    <vt:vector size="28" baseType="lpstr">
      <vt:lpstr>Algerian</vt:lpstr>
      <vt:lpstr>Arial</vt:lpstr>
      <vt:lpstr>Calibri</vt:lpstr>
      <vt:lpstr>Constantia</vt:lpstr>
      <vt:lpstr>Monotype Corsiva</vt:lpstr>
      <vt:lpstr>Times New Roman</vt:lpstr>
      <vt:lpstr>Wingdings</vt:lpstr>
      <vt:lpstr>Wingdings 2</vt:lpstr>
      <vt:lpstr>Débit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Kahina</dc:creator>
  <cp:lastModifiedBy>IFTA</cp:lastModifiedBy>
  <cp:revision>117</cp:revision>
  <dcterms:created xsi:type="dcterms:W3CDTF">2015-10-09T08:28:06Z</dcterms:created>
  <dcterms:modified xsi:type="dcterms:W3CDTF">2022-09-30T22:20:17Z</dcterms:modified>
</cp:coreProperties>
</file>