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5"/>
  </p:notesMasterIdLst>
  <p:sldIdLst>
    <p:sldId id="256" r:id="rId2"/>
    <p:sldId id="257" r:id="rId3"/>
    <p:sldId id="259" r:id="rId4"/>
    <p:sldId id="260" r:id="rId5"/>
    <p:sldId id="261" r:id="rId6"/>
    <p:sldId id="262" r:id="rId7"/>
    <p:sldId id="263" r:id="rId8"/>
    <p:sldId id="266" r:id="rId9"/>
    <p:sldId id="270" r:id="rId10"/>
    <p:sldId id="267" r:id="rId11"/>
    <p:sldId id="271" r:id="rId12"/>
    <p:sldId id="269" r:id="rId13"/>
    <p:sldId id="272"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6" d="100"/>
          <a:sy n="66" d="100"/>
        </p:scale>
        <p:origin x="-142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8B10D-7C46-4E3E-8027-408905F361CA}" type="datetimeFigureOut">
              <a:rPr lang="fr-FR" smtClean="0"/>
              <a:pPr/>
              <a:t>27/09/2015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D1EB4-D529-4DEF-B9BA-9656FD40ED11}" type="slidenum">
              <a:rPr lang="fr-FR" smtClean="0"/>
              <a:pPr/>
              <a:t>‹N°›</a:t>
            </a:fld>
            <a:endParaRPr lang="fr-FR"/>
          </a:p>
        </p:txBody>
      </p:sp>
    </p:spTree>
    <p:extLst>
      <p:ext uri="{BB962C8B-B14F-4D97-AF65-F5344CB8AC3E}">
        <p14:creationId xmlns:p14="http://schemas.microsoft.com/office/powerpoint/2010/main" val="344888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52D1EB4-D529-4DEF-B9BA-9656FD40ED11}" type="slidenum">
              <a:rPr lang="fr-FR" smtClean="0"/>
              <a:pPr/>
              <a:t>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52D1EB4-D529-4DEF-B9BA-9656FD40ED11}"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Cliquez pour modifier le style du titre</a:t>
            </a:r>
            <a:endParaRPr kumimoji="0" lang="en-US"/>
          </a:p>
        </p:txBody>
      </p:sp>
      <p:sp>
        <p:nvSpPr>
          <p:cNvPr id="28" name="Espace réservé de la date 27"/>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31A22999-FF2D-4428-B82E-54BDDEFE7627}" type="slidenum">
              <a:rPr lang="fr-FR" smtClean="0"/>
              <a:pPr/>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31A22999-FF2D-4428-B82E-54BDDEFE7627}"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6551710-4360-4F17-AF7D-8225160808C1}" type="datetimeFigureOut">
              <a:rPr lang="fr-FR" smtClean="0"/>
              <a:pPr/>
              <a:t>27/09/2015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1A22999-FF2D-4428-B82E-54BDDEFE7627}"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6551710-4360-4F17-AF7D-8225160808C1}" type="datetimeFigureOut">
              <a:rPr lang="fr-FR" smtClean="0"/>
              <a:pPr/>
              <a:t>27/09/2015</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1A22999-FF2D-4428-B82E-54BDDEFE7627}"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476673"/>
            <a:ext cx="7772400" cy="1152128"/>
          </a:xfrm>
        </p:spPr>
        <p:txBody>
          <a:bodyPr/>
          <a:lstStyle/>
          <a:p>
            <a:r>
              <a:rPr lang="fr-FR" dirty="0" smtClean="0">
                <a:solidFill>
                  <a:srgbClr val="FF0000"/>
                </a:solidFill>
              </a:rPr>
              <a:t>GEOMORPHOLOGIE</a:t>
            </a:r>
            <a:endParaRPr lang="fr-FR" dirty="0">
              <a:solidFill>
                <a:srgbClr val="FF0000"/>
              </a:solidFill>
            </a:endParaRPr>
          </a:p>
        </p:txBody>
      </p:sp>
      <p:sp>
        <p:nvSpPr>
          <p:cNvPr id="3" name="Sous-titre 2"/>
          <p:cNvSpPr>
            <a:spLocks noGrp="1"/>
          </p:cNvSpPr>
          <p:nvPr>
            <p:ph type="subTitle" idx="1"/>
          </p:nvPr>
        </p:nvSpPr>
        <p:spPr>
          <a:xfrm>
            <a:off x="1371600" y="2276872"/>
            <a:ext cx="6400800" cy="3744416"/>
          </a:xfrm>
        </p:spPr>
        <p:txBody>
          <a:bodyPr>
            <a:normAutofit/>
          </a:bodyPr>
          <a:lstStyle/>
          <a:p>
            <a:endParaRPr lang="fr-FR" dirty="0" smtClean="0"/>
          </a:p>
          <a:p>
            <a:pPr algn="just"/>
            <a:r>
              <a:rPr lang="fr-FR" b="1" i="1" dirty="0" smtClean="0">
                <a:solidFill>
                  <a:srgbClr val="FFFF00"/>
                </a:solidFill>
              </a:rPr>
              <a:t>                            </a:t>
            </a:r>
            <a:r>
              <a:rPr lang="fr-FR" b="1" i="1" dirty="0" err="1" smtClean="0">
                <a:solidFill>
                  <a:srgbClr val="FFFF00"/>
                </a:solidFill>
              </a:rPr>
              <a:t>gê</a:t>
            </a:r>
            <a:r>
              <a:rPr lang="fr-FR" dirty="0" smtClean="0">
                <a:solidFill>
                  <a:srgbClr val="FFFF00"/>
                </a:solidFill>
              </a:rPr>
              <a:t> </a:t>
            </a:r>
            <a:r>
              <a:rPr lang="fr-FR" dirty="0" smtClean="0"/>
              <a:t>  : terre</a:t>
            </a:r>
          </a:p>
          <a:p>
            <a:pPr algn="just"/>
            <a:endParaRPr lang="fr-FR" dirty="0" smtClean="0"/>
          </a:p>
          <a:p>
            <a:pPr algn="just"/>
            <a:r>
              <a:rPr lang="fr-FR" b="1" i="1" dirty="0" smtClean="0">
                <a:solidFill>
                  <a:srgbClr val="FFFF00"/>
                </a:solidFill>
              </a:rPr>
              <a:t>                     </a:t>
            </a:r>
            <a:r>
              <a:rPr lang="fr-FR" b="1" i="1" dirty="0" err="1" smtClean="0">
                <a:solidFill>
                  <a:srgbClr val="FFFF00"/>
                </a:solidFill>
              </a:rPr>
              <a:t>morphê</a:t>
            </a:r>
            <a:r>
              <a:rPr lang="fr-FR" dirty="0" smtClean="0"/>
              <a:t> :  forme</a:t>
            </a:r>
          </a:p>
          <a:p>
            <a:pPr algn="just"/>
            <a:endParaRPr lang="fr-FR" dirty="0" smtClean="0"/>
          </a:p>
          <a:p>
            <a:pPr algn="just"/>
            <a:r>
              <a:rPr lang="fr-FR" b="1" i="1" dirty="0" smtClean="0">
                <a:solidFill>
                  <a:srgbClr val="FFFF00"/>
                </a:solidFill>
              </a:rPr>
              <a:t>                        logos</a:t>
            </a:r>
            <a:r>
              <a:rPr lang="fr-FR" b="1" dirty="0" smtClean="0">
                <a:solidFill>
                  <a:srgbClr val="FFFF00"/>
                </a:solidFill>
              </a:rPr>
              <a:t> </a:t>
            </a:r>
            <a:r>
              <a:rPr lang="fr-FR" b="1" dirty="0" smtClean="0"/>
              <a:t> </a:t>
            </a:r>
            <a:r>
              <a:rPr lang="fr-FR" dirty="0" smtClean="0"/>
              <a:t>:</a:t>
            </a:r>
            <a:r>
              <a:rPr lang="fr-FR" b="1" dirty="0" smtClean="0"/>
              <a:t> </a:t>
            </a:r>
            <a:r>
              <a:rPr lang="fr-FR" dirty="0" smtClean="0"/>
              <a:t>discours, étude</a:t>
            </a:r>
            <a:endParaRPr lang="fr-FR" dirty="0"/>
          </a:p>
        </p:txBody>
      </p:sp>
    </p:spTree>
    <p:custDataLst>
      <p:tags r:id="rId1"/>
    </p:custDataLst>
    <p:extLst>
      <p:ext uri="{BB962C8B-B14F-4D97-AF65-F5344CB8AC3E}">
        <p14:creationId xmlns:p14="http://schemas.microsoft.com/office/powerpoint/2010/main" val="136703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dirty="0" smtClean="0">
                <a:solidFill>
                  <a:srgbClr val="FF0000"/>
                </a:solidFill>
              </a:rPr>
              <a:t>EXCEPTIONS NOTABLES À CES PRINCIPES</a:t>
            </a:r>
            <a:endParaRPr lang="fr-FR" sz="3600" dirty="0">
              <a:solidFill>
                <a:srgbClr val="FF0000"/>
              </a:solidFill>
            </a:endParaRPr>
          </a:p>
        </p:txBody>
      </p:sp>
      <p:sp>
        <p:nvSpPr>
          <p:cNvPr id="3" name="Espace réservé du contenu 2"/>
          <p:cNvSpPr>
            <a:spLocks noGrp="1"/>
          </p:cNvSpPr>
          <p:nvPr>
            <p:ph idx="1"/>
          </p:nvPr>
        </p:nvSpPr>
        <p:spPr>
          <a:xfrm>
            <a:off x="457200" y="1772816"/>
            <a:ext cx="8229600" cy="4824536"/>
          </a:xfrm>
        </p:spPr>
        <p:txBody>
          <a:bodyPr>
            <a:normAutofit/>
          </a:bodyPr>
          <a:lstStyle/>
          <a:p>
            <a:pPr marL="0" indent="0" algn="just">
              <a:lnSpc>
                <a:spcPct val="90000"/>
              </a:lnSpc>
              <a:buNone/>
            </a:pPr>
            <a:endParaRPr lang="fr-FR" sz="2400" dirty="0" smtClean="0"/>
          </a:p>
          <a:p>
            <a:pPr marL="0" indent="0" algn="just">
              <a:lnSpc>
                <a:spcPct val="90000"/>
              </a:lnSpc>
              <a:buNone/>
            </a:pPr>
            <a:r>
              <a:rPr lang="fr-FR" sz="2400" dirty="0" smtClean="0"/>
              <a:t>Pour chacun de ces principes on peut trouver des exceptions. Ces exceptions dépendent du mode de sédimentation et de l'échelle à laquelle on les observe :</a:t>
            </a:r>
          </a:p>
          <a:p>
            <a:pPr algn="just">
              <a:lnSpc>
                <a:spcPct val="90000"/>
              </a:lnSpc>
              <a:buNone/>
            </a:pPr>
            <a:endParaRPr lang="fr-FR" sz="2400" dirty="0" smtClean="0"/>
          </a:p>
          <a:p>
            <a:pPr algn="just">
              <a:lnSpc>
                <a:spcPct val="90000"/>
              </a:lnSpc>
              <a:buNone/>
            </a:pPr>
            <a:endParaRPr lang="fr-FR" sz="2400" dirty="0" smtClean="0"/>
          </a:p>
          <a:p>
            <a:pPr algn="just">
              <a:buClr>
                <a:srgbClr val="FFFF00"/>
              </a:buClr>
              <a:buSzPct val="70000"/>
            </a:pPr>
            <a:r>
              <a:rPr lang="fr-FR" sz="2400" dirty="0" smtClean="0"/>
              <a:t>les nappes alluviales les plus récentes peuvent être déposées après l'encaissement de la vallée et être plus basses que les alluvions antérieures (néanmoins, les alluvions récentes ne sont pas recouvertes par les plus anciennes) ;</a:t>
            </a:r>
          </a:p>
          <a:p>
            <a:pPr lvl="0" algn="just">
              <a:lnSpc>
                <a:spcPct val="90000"/>
              </a:lnSpc>
              <a:buNone/>
            </a:pPr>
            <a:endParaRPr lang="fr-FR" sz="2400" dirty="0" smtClean="0"/>
          </a:p>
          <a:p>
            <a:pPr lvl="0" algn="just">
              <a:lnSpc>
                <a:spcPct val="90000"/>
              </a:lnSpc>
              <a:buNone/>
            </a:pPr>
            <a:endParaRPr lang="fr-FR" dirty="0" smtClean="0"/>
          </a:p>
          <a:p>
            <a:pPr lvl="0"/>
            <a:endParaRPr lang="fr-FR" dirty="0" smtClean="0"/>
          </a:p>
          <a:p>
            <a:pPr>
              <a:buNone/>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ox(in)">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92696"/>
            <a:ext cx="8208912" cy="4893647"/>
          </a:xfrm>
          <a:prstGeom prst="rect">
            <a:avLst/>
          </a:prstGeom>
        </p:spPr>
        <p:txBody>
          <a:bodyPr wrap="square">
            <a:spAutoFit/>
          </a:bodyPr>
          <a:lstStyle/>
          <a:p>
            <a:pPr marL="548640" indent="-411480" algn="just">
              <a:spcBef>
                <a:spcPct val="20000"/>
              </a:spcBef>
              <a:buClr>
                <a:schemeClr val="tx1">
                  <a:shade val="95000"/>
                </a:schemeClr>
              </a:buClr>
              <a:buSzPct val="65000"/>
            </a:pPr>
            <a:endParaRPr lang="fr-FR" sz="2400" dirty="0" smtClean="0"/>
          </a:p>
          <a:p>
            <a:pPr marL="548640" indent="-411480" algn="just">
              <a:spcBef>
                <a:spcPct val="20000"/>
              </a:spcBef>
              <a:buClr>
                <a:srgbClr val="FFFF00"/>
              </a:buClr>
              <a:buSzPct val="70000"/>
              <a:buFont typeface="Wingdings 2"/>
              <a:buChar char=""/>
            </a:pPr>
            <a:r>
              <a:rPr lang="fr-FR" sz="2400" dirty="0" smtClean="0"/>
              <a:t>les dépôts fluviatiles et deltaïques ne se déposent pas horizontalement, mais en sédimentation oblique ;</a:t>
            </a:r>
          </a:p>
          <a:p>
            <a:pPr marL="548640" indent="-411480" algn="just">
              <a:spcBef>
                <a:spcPct val="20000"/>
              </a:spcBef>
              <a:buClr>
                <a:schemeClr val="tx1">
                  <a:shade val="95000"/>
                </a:schemeClr>
              </a:buClr>
              <a:buSzPct val="65000"/>
            </a:pPr>
            <a:endParaRPr lang="fr-FR" sz="2400" dirty="0" smtClean="0"/>
          </a:p>
          <a:p>
            <a:pPr marL="548640" indent="-411480" algn="just">
              <a:spcBef>
                <a:spcPct val="20000"/>
              </a:spcBef>
              <a:buClr>
                <a:srgbClr val="FFFF00"/>
              </a:buClr>
              <a:buSzPct val="70000"/>
              <a:buFont typeface="Wingdings 2"/>
              <a:buChar char=""/>
            </a:pPr>
            <a:r>
              <a:rPr lang="fr-FR" sz="2400" dirty="0" smtClean="0"/>
              <a:t>les sédimentations bio-construites ne sont pas obligatoirement horizontales (un récif corallien n'est pas horizontal par exemple) ;</a:t>
            </a:r>
          </a:p>
          <a:p>
            <a:pPr marL="548640" indent="-411480" algn="just">
              <a:spcBef>
                <a:spcPct val="20000"/>
              </a:spcBef>
              <a:buClr>
                <a:srgbClr val="FFFF00"/>
              </a:buClr>
              <a:buSzPct val="70000"/>
              <a:buFont typeface="Wingdings 2"/>
              <a:buChar char=""/>
            </a:pPr>
            <a:endParaRPr lang="fr-FR" sz="2400" dirty="0" smtClean="0"/>
          </a:p>
          <a:p>
            <a:pPr marL="548640" indent="-411480" algn="just">
              <a:spcBef>
                <a:spcPct val="20000"/>
              </a:spcBef>
              <a:buClr>
                <a:srgbClr val="FFFF00"/>
              </a:buClr>
              <a:buSzPct val="70000"/>
              <a:buFont typeface="Wingdings 2"/>
              <a:buChar char=""/>
            </a:pPr>
            <a:r>
              <a:rPr lang="fr-FR" sz="2400" dirty="0" smtClean="0"/>
              <a:t>Le principe de superposition s'applique encore dans le cas de terrains plissés, mais pas si les séries sédimentaires ont été renversées par des mouvements tectoniques.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in)">
                                      <p:cBhvr>
                                        <p:cTn id="7" dur="500"/>
                                        <p:tgtEl>
                                          <p:spTgt spid="2">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ox(in)">
                                      <p:cBhvr>
                                        <p:cTn id="10" dur="500"/>
                                        <p:tgtEl>
                                          <p:spTgt spid="2">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ox(in)">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778098"/>
          </a:xfrm>
        </p:spPr>
        <p:txBody>
          <a:bodyPr/>
          <a:lstStyle/>
          <a:p>
            <a:r>
              <a:rPr lang="fr-FR" dirty="0" smtClean="0">
                <a:solidFill>
                  <a:srgbClr val="FF0000"/>
                </a:solidFill>
              </a:rPr>
              <a:t>Lacunes/discordance</a:t>
            </a:r>
            <a:endParaRPr lang="fr-FR" dirty="0">
              <a:solidFill>
                <a:srgbClr val="FF0000"/>
              </a:solidFill>
            </a:endParaRPr>
          </a:p>
        </p:txBody>
      </p:sp>
      <p:sp>
        <p:nvSpPr>
          <p:cNvPr id="3" name="Espace réservé du contenu 2"/>
          <p:cNvSpPr>
            <a:spLocks noGrp="1"/>
          </p:cNvSpPr>
          <p:nvPr>
            <p:ph idx="1"/>
          </p:nvPr>
        </p:nvSpPr>
        <p:spPr>
          <a:xfrm>
            <a:off x="457200" y="1124744"/>
            <a:ext cx="8229600" cy="5733256"/>
          </a:xfrm>
        </p:spPr>
        <p:txBody>
          <a:bodyPr>
            <a:normAutofit/>
          </a:bodyPr>
          <a:lstStyle/>
          <a:p>
            <a:pPr marL="0" indent="0" algn="just">
              <a:buNone/>
            </a:pPr>
            <a:endParaRPr lang="fr-FR" b="1" u="sng" dirty="0" smtClean="0"/>
          </a:p>
          <a:p>
            <a:pPr marL="0" indent="0" algn="just">
              <a:buNone/>
            </a:pPr>
            <a:r>
              <a:rPr lang="fr-FR" b="1" dirty="0" smtClean="0">
                <a:solidFill>
                  <a:srgbClr val="FFFF00"/>
                </a:solidFill>
              </a:rPr>
              <a:t>Une lacune </a:t>
            </a:r>
            <a:r>
              <a:rPr lang="fr-FR" dirty="0" smtClean="0"/>
              <a:t>est une discontinuité chronologique entre deux couches. </a:t>
            </a:r>
          </a:p>
          <a:p>
            <a:pPr marL="0" indent="0" algn="just">
              <a:buNone/>
            </a:pPr>
            <a:endParaRPr lang="fr-FR" sz="1200" dirty="0" smtClean="0"/>
          </a:p>
          <a:p>
            <a:pPr algn="just">
              <a:buClr>
                <a:srgbClr val="FFFF00"/>
              </a:buClr>
              <a:buSzPct val="70000"/>
            </a:pPr>
            <a:r>
              <a:rPr lang="fr-FR" dirty="0" smtClean="0"/>
              <a:t>lacune d'érosion : l'érosion a enlevé des couches, puis la sédimentation a repris en laissant la lacune.</a:t>
            </a:r>
          </a:p>
          <a:p>
            <a:pPr algn="just">
              <a:buNone/>
            </a:pPr>
            <a:endParaRPr lang="fr-FR" dirty="0" smtClean="0"/>
          </a:p>
          <a:p>
            <a:pPr algn="just">
              <a:buClr>
                <a:srgbClr val="FFFF00"/>
              </a:buClr>
              <a:buSzPct val="70000"/>
            </a:pPr>
            <a:r>
              <a:rPr lang="fr-FR" dirty="0" smtClean="0"/>
              <a:t>lacune de sédimentation : pendant la période correspondant à la durée de la lacune, la sédimentation s'est interrompue. Cela est peut être dû à une régression  marine</a:t>
            </a:r>
          </a:p>
          <a:p>
            <a:pPr marL="0" lvl="0" algn="just">
              <a:buNone/>
            </a:pPr>
            <a:endParaRPr lang="fr-FR" b="1" dirty="0" smtClean="0">
              <a:solidFill>
                <a:srgbClr val="00B050"/>
              </a:solidFill>
            </a:endParaRPr>
          </a:p>
          <a:p>
            <a:pPr marL="0" algn="just">
              <a:buNone/>
            </a:pPr>
            <a:endParaRPr lang="fr-FR" dirty="0" smtClean="0"/>
          </a:p>
          <a:p>
            <a:pPr>
              <a:buNone/>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124744"/>
            <a:ext cx="8136904" cy="4142673"/>
          </a:xfrm>
          <a:prstGeom prst="rect">
            <a:avLst/>
          </a:prstGeom>
        </p:spPr>
        <p:txBody>
          <a:bodyPr wrap="square">
            <a:spAutoFit/>
          </a:bodyPr>
          <a:lstStyle/>
          <a:p>
            <a:pPr lvl="0" algn="just">
              <a:spcBef>
                <a:spcPct val="20000"/>
              </a:spcBef>
              <a:buClr>
                <a:schemeClr val="tx1">
                  <a:shade val="95000"/>
                </a:schemeClr>
              </a:buClr>
              <a:buSzPct val="65000"/>
            </a:pPr>
            <a:endParaRPr lang="fr-FR" sz="2800" b="1" dirty="0" smtClean="0">
              <a:solidFill>
                <a:srgbClr val="FFFF00"/>
              </a:solidFill>
            </a:endParaRPr>
          </a:p>
          <a:p>
            <a:pPr lvl="0" algn="just">
              <a:spcBef>
                <a:spcPct val="20000"/>
              </a:spcBef>
              <a:buClr>
                <a:schemeClr val="tx1">
                  <a:shade val="95000"/>
                </a:schemeClr>
              </a:buClr>
              <a:buSzPct val="65000"/>
            </a:pPr>
            <a:r>
              <a:rPr lang="fr-FR" sz="2800" b="1" dirty="0" smtClean="0">
                <a:solidFill>
                  <a:srgbClr val="FFFF00"/>
                </a:solidFill>
              </a:rPr>
              <a:t>Une discordance </a:t>
            </a:r>
            <a:r>
              <a:rPr lang="fr-FR" sz="2800" b="1" dirty="0" smtClean="0"/>
              <a:t>ou surface de discordance est une ancienne surface d'érosion séparant un ensemble de strates plissées lors d'une phase tectonique, d'un autre ensemble de strates non plissées qui elles n'ont pas été affectées par l'évènement tectonique car déposées postérieurement </a:t>
            </a:r>
          </a:p>
          <a:p>
            <a:pPr lvl="0" algn="just">
              <a:spcBef>
                <a:spcPct val="20000"/>
              </a:spcBef>
              <a:buClr>
                <a:schemeClr val="tx1">
                  <a:shade val="95000"/>
                </a:schemeClr>
              </a:buClr>
              <a:buSzPct val="65000"/>
            </a:pPr>
            <a:endParaRPr lang="fr-FR"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GEOMORPHOLOGIE</a:t>
            </a:r>
            <a:endParaRPr lang="fr-FR" dirty="0"/>
          </a:p>
        </p:txBody>
      </p:sp>
      <p:sp>
        <p:nvSpPr>
          <p:cNvPr id="5" name="Espace réservé du texte 4"/>
          <p:cNvSpPr>
            <a:spLocks noGrp="1"/>
          </p:cNvSpPr>
          <p:nvPr>
            <p:ph type="body" idx="1"/>
          </p:nvPr>
        </p:nvSpPr>
        <p:spPr>
          <a:xfrm>
            <a:off x="457200" y="1628800"/>
            <a:ext cx="4114800" cy="864096"/>
          </a:xfrm>
        </p:spPr>
        <p:txBody>
          <a:bodyPr>
            <a:normAutofit/>
          </a:bodyPr>
          <a:lstStyle/>
          <a:p>
            <a:pPr lvl="0" algn="ctr"/>
            <a:r>
              <a:rPr lang="fr-FR" b="1" dirty="0" smtClean="0">
                <a:solidFill>
                  <a:srgbClr val="FFFF00"/>
                </a:solidFill>
              </a:rPr>
              <a:t>Géomorphologie structurale</a:t>
            </a:r>
          </a:p>
          <a:p>
            <a:endParaRPr lang="fr-FR" dirty="0"/>
          </a:p>
        </p:txBody>
      </p:sp>
      <p:sp>
        <p:nvSpPr>
          <p:cNvPr id="6" name="Espace réservé du texte 5"/>
          <p:cNvSpPr>
            <a:spLocks noGrp="1"/>
          </p:cNvSpPr>
          <p:nvPr>
            <p:ph type="body" sz="half" idx="3"/>
          </p:nvPr>
        </p:nvSpPr>
        <p:spPr>
          <a:xfrm>
            <a:off x="4499992" y="1340768"/>
            <a:ext cx="4041775" cy="1008112"/>
          </a:xfrm>
        </p:spPr>
        <p:txBody>
          <a:bodyPr/>
          <a:lstStyle/>
          <a:p>
            <a:pPr algn="ctr"/>
            <a:r>
              <a:rPr lang="fr-FR" b="1" dirty="0" smtClean="0">
                <a:solidFill>
                  <a:srgbClr val="FFFF00"/>
                </a:solidFill>
              </a:rPr>
              <a:t>Géomorphologie dynamique</a:t>
            </a:r>
            <a:endParaRPr lang="fr-FR" b="1" dirty="0">
              <a:solidFill>
                <a:srgbClr val="FFFF00"/>
              </a:solidFill>
            </a:endParaRPr>
          </a:p>
        </p:txBody>
      </p:sp>
      <p:sp>
        <p:nvSpPr>
          <p:cNvPr id="3" name="Espace réservé du contenu 2"/>
          <p:cNvSpPr>
            <a:spLocks noGrp="1"/>
          </p:cNvSpPr>
          <p:nvPr>
            <p:ph sz="quarter" idx="2"/>
          </p:nvPr>
        </p:nvSpPr>
        <p:spPr>
          <a:xfrm>
            <a:off x="457200" y="2780928"/>
            <a:ext cx="4040188" cy="3587080"/>
          </a:xfrm>
        </p:spPr>
        <p:txBody>
          <a:bodyPr>
            <a:normAutofit/>
          </a:bodyPr>
          <a:lstStyle/>
          <a:p>
            <a:pPr>
              <a:buClr>
                <a:srgbClr val="FFFF00"/>
              </a:buClr>
              <a:buSzPct val="70000"/>
            </a:pPr>
            <a:r>
              <a:rPr lang="fr-FR" sz="1800" dirty="0" smtClean="0"/>
              <a:t>Nature /lithologie</a:t>
            </a:r>
          </a:p>
          <a:p>
            <a:pPr>
              <a:buClr>
                <a:srgbClr val="FFFF00"/>
              </a:buClr>
              <a:buSzPct val="70000"/>
            </a:pPr>
            <a:r>
              <a:rPr lang="fr-FR" sz="1800" dirty="0" smtClean="0"/>
              <a:t>Disposition /stratigraphie</a:t>
            </a:r>
          </a:p>
          <a:p>
            <a:pPr>
              <a:buClr>
                <a:srgbClr val="FFFF00"/>
              </a:buClr>
              <a:buSzPct val="70000"/>
            </a:pPr>
            <a:r>
              <a:rPr lang="fr-FR" sz="1800" dirty="0" smtClean="0"/>
              <a:t>Déformation des roches /tectonique</a:t>
            </a:r>
          </a:p>
          <a:p>
            <a:pPr>
              <a:buNone/>
            </a:pPr>
            <a:r>
              <a:rPr lang="fr-FR" sz="1800" dirty="0" smtClean="0"/>
              <a:t> </a:t>
            </a:r>
          </a:p>
          <a:p>
            <a:pPr>
              <a:buNone/>
            </a:pPr>
            <a:endParaRPr lang="fr-FR" sz="1800" dirty="0" smtClean="0"/>
          </a:p>
          <a:p>
            <a:pPr>
              <a:buNone/>
            </a:pPr>
            <a:r>
              <a:rPr lang="fr-FR" sz="1800" dirty="0" smtClean="0"/>
              <a:t>          </a:t>
            </a:r>
            <a:r>
              <a:rPr lang="fr-FR" sz="1800" b="1" dirty="0" smtClean="0"/>
              <a:t>Structures tabulaires</a:t>
            </a:r>
          </a:p>
          <a:p>
            <a:pPr>
              <a:buNone/>
            </a:pPr>
            <a:r>
              <a:rPr lang="fr-FR" sz="1800" b="1" dirty="0" smtClean="0"/>
              <a:t>          Structures plissées</a:t>
            </a:r>
          </a:p>
          <a:p>
            <a:pPr>
              <a:buNone/>
            </a:pPr>
            <a:r>
              <a:rPr lang="fr-FR" sz="1800" b="1" dirty="0" smtClean="0"/>
              <a:t>          Structures faillées</a:t>
            </a:r>
          </a:p>
          <a:p>
            <a:pPr>
              <a:buNone/>
            </a:pPr>
            <a:r>
              <a:rPr lang="fr-FR" sz="1800" b="1" dirty="0" smtClean="0"/>
              <a:t>          Structures cristallines</a:t>
            </a:r>
          </a:p>
          <a:p>
            <a:endParaRPr lang="fr-FR" sz="1800" dirty="0" smtClean="0"/>
          </a:p>
          <a:p>
            <a:pPr marL="0" lvl="0" indent="0">
              <a:buNone/>
            </a:pPr>
            <a:endParaRPr lang="fr-FR" sz="1800" dirty="0"/>
          </a:p>
          <a:p>
            <a:pPr marL="0" lvl="0" indent="0">
              <a:buNone/>
            </a:pPr>
            <a:endParaRPr lang="fr-FR" sz="1800" dirty="0" smtClean="0"/>
          </a:p>
        </p:txBody>
      </p:sp>
      <p:sp>
        <p:nvSpPr>
          <p:cNvPr id="4" name="Espace réservé du contenu 3"/>
          <p:cNvSpPr>
            <a:spLocks noGrp="1"/>
          </p:cNvSpPr>
          <p:nvPr>
            <p:ph sz="quarter" idx="4"/>
          </p:nvPr>
        </p:nvSpPr>
        <p:spPr>
          <a:xfrm>
            <a:off x="4778697" y="2348880"/>
            <a:ext cx="4041775" cy="3763963"/>
          </a:xfrm>
        </p:spPr>
        <p:txBody>
          <a:bodyPr>
            <a:normAutofit/>
          </a:bodyPr>
          <a:lstStyle/>
          <a:p>
            <a:pPr marL="0" indent="0" algn="ctr">
              <a:buNone/>
            </a:pPr>
            <a:r>
              <a:rPr lang="fr-FR" sz="2400" b="1" cap="all" dirty="0" smtClean="0">
                <a:solidFill>
                  <a:schemeClr val="accent5">
                    <a:lumMod val="60000"/>
                    <a:lumOff val="40000"/>
                  </a:schemeClr>
                </a:solidFill>
              </a:rPr>
              <a:t>     </a:t>
            </a:r>
            <a:endParaRPr lang="fr-FR" sz="1800" dirty="0">
              <a:latin typeface="Arial" pitchFamily="34" charset="0"/>
              <a:cs typeface="Arial" pitchFamily="34" charset="0"/>
            </a:endParaRPr>
          </a:p>
          <a:p>
            <a:pPr>
              <a:buClr>
                <a:srgbClr val="FFFF00"/>
              </a:buClr>
              <a:buSzPct val="70000"/>
            </a:pPr>
            <a:r>
              <a:rPr lang="fr-FR" sz="1800" dirty="0" smtClean="0"/>
              <a:t>Érosion, altération, ablation</a:t>
            </a:r>
            <a:endParaRPr lang="fr-FR" sz="1800" dirty="0"/>
          </a:p>
          <a:p>
            <a:pPr>
              <a:buClr>
                <a:srgbClr val="FFFF00"/>
              </a:buClr>
              <a:buSzPct val="70000"/>
            </a:pPr>
            <a:r>
              <a:rPr lang="fr-FR" sz="1800" dirty="0" smtClean="0"/>
              <a:t>Transport</a:t>
            </a:r>
            <a:endParaRPr lang="fr-FR" sz="1800" dirty="0"/>
          </a:p>
          <a:p>
            <a:pPr>
              <a:buClr>
                <a:srgbClr val="FFFF00"/>
              </a:buClr>
              <a:buSzPct val="70000"/>
            </a:pPr>
            <a:r>
              <a:rPr lang="fr-FR" sz="1800" dirty="0" smtClean="0"/>
              <a:t>Dépôt</a:t>
            </a:r>
            <a:endParaRPr lang="fr-FR" sz="1800" dirty="0"/>
          </a:p>
        </p:txBody>
      </p:sp>
      <p:sp>
        <p:nvSpPr>
          <p:cNvPr id="7" name="Flèche vers le bas 6"/>
          <p:cNvSpPr/>
          <p:nvPr/>
        </p:nvSpPr>
        <p:spPr>
          <a:xfrm flipH="1">
            <a:off x="2051720" y="4149080"/>
            <a:ext cx="170305" cy="504056"/>
          </a:xfrm>
          <a:prstGeom prst="downArrow">
            <a:avLst/>
          </a:prstGeom>
          <a:solidFill>
            <a:srgbClr val="FFFF0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73573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ox(in)">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00"/>
                                        <p:tgtEl>
                                          <p:spTgt spid="3">
                                            <p:txEl>
                                              <p:pRg st="1" end="1"/>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down)">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in)">
                                      <p:cBhvr>
                                        <p:cTn id="31" dur="500"/>
                                        <p:tgtEl>
                                          <p:spTgt spid="7"/>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down)">
                                      <p:cBhvr>
                                        <p:cTn id="34" dur="500"/>
                                        <p:tgtEl>
                                          <p:spTgt spid="3">
                                            <p:txEl>
                                              <p:pRg st="5" end="5"/>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wipe(down)">
                                      <p:cBhvr>
                                        <p:cTn id="48" dur="500"/>
                                        <p:tgtEl>
                                          <p:spTgt spid="4">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wipe(down)">
                                      <p:cBhvr>
                                        <p:cTn id="51" dur="500"/>
                                        <p:tgtEl>
                                          <p:spTgt spid="4">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animEffect transition="in" filter="wipe(down)">
                                      <p:cBhvr>
                                        <p:cTn id="5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lithologie ou </a:t>
            </a:r>
            <a:r>
              <a:rPr lang="fr-FR" dirty="0">
                <a:solidFill>
                  <a:srgbClr val="FF0000"/>
                </a:solidFill>
              </a:rPr>
              <a:t>pétrologie</a:t>
            </a:r>
          </a:p>
        </p:txBody>
      </p:sp>
      <p:sp>
        <p:nvSpPr>
          <p:cNvPr id="3" name="Espace réservé du contenu 2"/>
          <p:cNvSpPr>
            <a:spLocks noGrp="1"/>
          </p:cNvSpPr>
          <p:nvPr>
            <p:ph idx="1"/>
          </p:nvPr>
        </p:nvSpPr>
        <p:spPr/>
        <p:txBody>
          <a:bodyPr/>
          <a:lstStyle/>
          <a:p>
            <a:pPr marL="360000" indent="0" algn="just">
              <a:buNone/>
            </a:pPr>
            <a:r>
              <a:rPr lang="fr-FR" dirty="0" smtClean="0"/>
              <a:t>La </a:t>
            </a:r>
            <a:r>
              <a:rPr lang="fr-FR" dirty="0"/>
              <a:t>lithologie (lithos </a:t>
            </a:r>
            <a:r>
              <a:rPr lang="fr-FR" dirty="0" smtClean="0"/>
              <a:t>=pierre</a:t>
            </a:r>
            <a:r>
              <a:rPr lang="fr-FR" dirty="0"/>
              <a:t>) ou pétrologie (</a:t>
            </a:r>
            <a:r>
              <a:rPr lang="fr-FR" dirty="0" smtClean="0"/>
              <a:t>Petra= </a:t>
            </a:r>
            <a:r>
              <a:rPr lang="fr-FR" dirty="0"/>
              <a:t>roche) , comme leurs noms l’indique c’est l’étude des </a:t>
            </a:r>
            <a:r>
              <a:rPr lang="fr-FR" dirty="0" smtClean="0"/>
              <a:t>roches. </a:t>
            </a:r>
          </a:p>
          <a:p>
            <a:pPr marL="360000" indent="0">
              <a:buNone/>
            </a:pPr>
            <a:endParaRPr lang="fr-FR" dirty="0" smtClean="0"/>
          </a:p>
          <a:p>
            <a:pPr marL="360000" indent="0" algn="just">
              <a:buNone/>
            </a:pPr>
            <a:r>
              <a:rPr lang="fr-FR" dirty="0" smtClean="0"/>
              <a:t>Les </a:t>
            </a:r>
            <a:r>
              <a:rPr lang="fr-FR" dirty="0"/>
              <a:t>pétrographes classent les roches dans </a:t>
            </a:r>
            <a:r>
              <a:rPr lang="fr-FR" dirty="0" smtClean="0"/>
              <a:t>trois </a:t>
            </a:r>
            <a:r>
              <a:rPr lang="fr-FR" dirty="0"/>
              <a:t>familles selon leur origine </a:t>
            </a:r>
            <a:r>
              <a:rPr lang="fr-FR" dirty="0" smtClean="0"/>
              <a:t>:</a:t>
            </a:r>
          </a:p>
          <a:p>
            <a:pPr marL="137160" indent="0">
              <a:buNone/>
            </a:pPr>
            <a:endParaRPr lang="fr-FR" dirty="0" smtClean="0"/>
          </a:p>
          <a:p>
            <a:pPr marL="1440000" lvl="1">
              <a:buClr>
                <a:srgbClr val="FFFF00"/>
              </a:buClr>
            </a:pPr>
            <a:r>
              <a:rPr lang="fr-FR" dirty="0" smtClean="0"/>
              <a:t>les </a:t>
            </a:r>
            <a:r>
              <a:rPr lang="fr-FR" dirty="0"/>
              <a:t>roches </a:t>
            </a:r>
            <a:r>
              <a:rPr lang="fr-FR" dirty="0" smtClean="0"/>
              <a:t>magmatiques </a:t>
            </a:r>
            <a:r>
              <a:rPr lang="fr-FR" dirty="0"/>
              <a:t>ou </a:t>
            </a:r>
            <a:r>
              <a:rPr lang="fr-FR" dirty="0" smtClean="0"/>
              <a:t>endogènes;</a:t>
            </a:r>
            <a:endParaRPr lang="fr-FR" dirty="0"/>
          </a:p>
          <a:p>
            <a:pPr marL="1440000" lvl="1">
              <a:buClr>
                <a:srgbClr val="FFFF00"/>
              </a:buClr>
            </a:pPr>
            <a:r>
              <a:rPr lang="fr-FR" dirty="0"/>
              <a:t>les roches sédimentaires ou </a:t>
            </a:r>
            <a:r>
              <a:rPr lang="fr-FR" dirty="0" smtClean="0"/>
              <a:t>exogènes;</a:t>
            </a:r>
            <a:endParaRPr lang="fr-FR" dirty="0"/>
          </a:p>
          <a:p>
            <a:pPr marL="1440000" lvl="1">
              <a:buClr>
                <a:srgbClr val="FFFF00"/>
              </a:buClr>
            </a:pPr>
            <a:r>
              <a:rPr lang="fr-FR" dirty="0"/>
              <a:t>les roches métamorphiques.</a:t>
            </a:r>
          </a:p>
          <a:p>
            <a:pPr lvl="3"/>
            <a:endParaRPr lang="fr-FR" dirty="0" smtClean="0"/>
          </a:p>
          <a:p>
            <a:endParaRPr lang="fr-FR" dirty="0"/>
          </a:p>
        </p:txBody>
      </p:sp>
    </p:spTree>
    <p:custDataLst>
      <p:tags r:id="rId1"/>
    </p:custDataLst>
    <p:extLst>
      <p:ext uri="{BB962C8B-B14F-4D97-AF65-F5344CB8AC3E}">
        <p14:creationId xmlns:p14="http://schemas.microsoft.com/office/powerpoint/2010/main" val="4079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normAutofit fontScale="90000"/>
          </a:bodyPr>
          <a:lstStyle/>
          <a:p>
            <a:r>
              <a:rPr lang="fr-FR" dirty="0" smtClean="0">
                <a:solidFill>
                  <a:srgbClr val="FF0000"/>
                </a:solidFill>
              </a:rPr>
              <a:t>Roches magmatiques ou endogènes</a:t>
            </a:r>
            <a:endParaRPr lang="fr-FR" dirty="0">
              <a:solidFill>
                <a:srgbClr val="FF0000"/>
              </a:solidFill>
            </a:endParaRPr>
          </a:p>
        </p:txBody>
      </p:sp>
      <p:sp>
        <p:nvSpPr>
          <p:cNvPr id="13" name="Espace réservé du texte 12"/>
          <p:cNvSpPr>
            <a:spLocks noGrp="1"/>
          </p:cNvSpPr>
          <p:nvPr>
            <p:ph type="body" idx="1"/>
          </p:nvPr>
        </p:nvSpPr>
        <p:spPr>
          <a:xfrm>
            <a:off x="251520" y="2276872"/>
            <a:ext cx="4172843" cy="864096"/>
          </a:xfrm>
        </p:spPr>
        <p:txBody>
          <a:bodyPr>
            <a:normAutofit/>
          </a:bodyPr>
          <a:lstStyle/>
          <a:p>
            <a:pPr algn="ctr"/>
            <a:r>
              <a:rPr lang="fr-FR" b="1" dirty="0" smtClean="0">
                <a:solidFill>
                  <a:srgbClr val="FFFF00"/>
                </a:solidFill>
              </a:rPr>
              <a:t>Roches magmatiques plutoniques</a:t>
            </a:r>
            <a:endParaRPr lang="fr-FR" b="1" dirty="0">
              <a:solidFill>
                <a:srgbClr val="FFFF00"/>
              </a:solidFill>
            </a:endParaRPr>
          </a:p>
        </p:txBody>
      </p:sp>
      <p:sp>
        <p:nvSpPr>
          <p:cNvPr id="15" name="Espace réservé du texte 14"/>
          <p:cNvSpPr>
            <a:spLocks noGrp="1"/>
          </p:cNvSpPr>
          <p:nvPr>
            <p:ph type="body" sz="half" idx="3"/>
          </p:nvPr>
        </p:nvSpPr>
        <p:spPr>
          <a:xfrm>
            <a:off x="4499992" y="2204864"/>
            <a:ext cx="4392488" cy="936104"/>
          </a:xfrm>
        </p:spPr>
        <p:txBody>
          <a:bodyPr>
            <a:noAutofit/>
          </a:bodyPr>
          <a:lstStyle/>
          <a:p>
            <a:pPr algn="ctr"/>
            <a:r>
              <a:rPr lang="fr-FR" b="1" dirty="0" smtClean="0">
                <a:solidFill>
                  <a:srgbClr val="FFFF00"/>
                </a:solidFill>
              </a:rPr>
              <a:t>Roches magmatiques volcaniques</a:t>
            </a:r>
          </a:p>
        </p:txBody>
      </p:sp>
      <p:sp>
        <p:nvSpPr>
          <p:cNvPr id="14" name="Espace réservé du contenu 13"/>
          <p:cNvSpPr>
            <a:spLocks noGrp="1"/>
          </p:cNvSpPr>
          <p:nvPr>
            <p:ph sz="quarter" idx="2"/>
          </p:nvPr>
        </p:nvSpPr>
        <p:spPr>
          <a:xfrm>
            <a:off x="395536" y="3501007"/>
            <a:ext cx="4040188" cy="3096345"/>
          </a:xfrm>
          <a:ln w="28575">
            <a:solidFill>
              <a:srgbClr val="FFFF00"/>
            </a:solidFill>
          </a:ln>
        </p:spPr>
        <p:txBody>
          <a:bodyPr>
            <a:normAutofit/>
          </a:bodyPr>
          <a:lstStyle/>
          <a:p>
            <a:pPr algn="just">
              <a:buNone/>
            </a:pPr>
            <a:endParaRPr lang="fr-FR" dirty="0" smtClean="0"/>
          </a:p>
          <a:p>
            <a:pPr marL="0" indent="0" algn="just">
              <a:buNone/>
            </a:pPr>
            <a:r>
              <a:rPr lang="fr-FR" dirty="0" smtClean="0"/>
              <a:t>Refroidissement lent du magma en profondeur </a:t>
            </a:r>
          </a:p>
          <a:p>
            <a:pPr>
              <a:buNone/>
            </a:pPr>
            <a:endParaRPr lang="fr-FR" dirty="0" smtClean="0"/>
          </a:p>
          <a:p>
            <a:pPr>
              <a:buNone/>
            </a:pPr>
            <a:endParaRPr lang="fr-FR" dirty="0" smtClean="0"/>
          </a:p>
          <a:p>
            <a:pPr>
              <a:buNone/>
            </a:pPr>
            <a:endParaRPr lang="fr-FR" sz="1600" dirty="0" smtClean="0"/>
          </a:p>
          <a:p>
            <a:pPr>
              <a:buNone/>
            </a:pPr>
            <a:r>
              <a:rPr lang="fr-FR" dirty="0" smtClean="0"/>
              <a:t>               Granite</a:t>
            </a:r>
            <a:endParaRPr lang="fr-FR" dirty="0"/>
          </a:p>
        </p:txBody>
      </p:sp>
      <p:sp>
        <p:nvSpPr>
          <p:cNvPr id="16" name="Espace réservé du contenu 15"/>
          <p:cNvSpPr>
            <a:spLocks noGrp="1"/>
          </p:cNvSpPr>
          <p:nvPr>
            <p:ph sz="quarter" idx="4"/>
          </p:nvPr>
        </p:nvSpPr>
        <p:spPr>
          <a:xfrm>
            <a:off x="4572000" y="3501008"/>
            <a:ext cx="4041775" cy="3096344"/>
          </a:xfrm>
          <a:ln w="28575">
            <a:solidFill>
              <a:srgbClr val="FFFF00"/>
            </a:solidFill>
          </a:ln>
        </p:spPr>
        <p:txBody>
          <a:bodyPr vert="horz">
            <a:normAutofit/>
          </a:bodyPr>
          <a:lstStyle/>
          <a:p>
            <a:pPr algn="ctr">
              <a:buNone/>
            </a:pPr>
            <a:r>
              <a:rPr lang="fr-FR" dirty="0" smtClean="0"/>
              <a:t> </a:t>
            </a:r>
          </a:p>
          <a:p>
            <a:pPr marL="0" indent="0" algn="just">
              <a:buNone/>
            </a:pPr>
            <a:r>
              <a:rPr lang="fr-FR" dirty="0" smtClean="0"/>
              <a:t>Refroidissement très rapide du liquide magmatique au contact de l'air ou de l'eau</a:t>
            </a:r>
          </a:p>
          <a:p>
            <a:pPr>
              <a:buNone/>
            </a:pPr>
            <a:endParaRPr lang="fr-FR" dirty="0" smtClean="0"/>
          </a:p>
          <a:p>
            <a:pPr>
              <a:buNone/>
            </a:pPr>
            <a:endParaRPr lang="fr-FR" sz="2000" dirty="0" smtClean="0"/>
          </a:p>
          <a:p>
            <a:pPr>
              <a:buNone/>
            </a:pPr>
            <a:r>
              <a:rPr lang="fr-FR" dirty="0" smtClean="0"/>
              <a:t>                    Basalte.</a:t>
            </a:r>
          </a:p>
        </p:txBody>
      </p:sp>
    </p:spTree>
    <p:custDataLst>
      <p:tags r:id="rId1"/>
    </p:custDataLst>
    <p:extLst>
      <p:ext uri="{BB962C8B-B14F-4D97-AF65-F5344CB8AC3E}">
        <p14:creationId xmlns:p14="http://schemas.microsoft.com/office/powerpoint/2010/main" val="2019973720"/>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ox(in)">
                                      <p:cBhvr>
                                        <p:cTn id="12" dur="500"/>
                                        <p:tgtEl>
                                          <p:spTgt spid="13">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box(in)">
                                      <p:cBhvr>
                                        <p:cTn id="15" dur="500"/>
                                        <p:tgtEl>
                                          <p:spTgt spid="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
                                            <p:bg/>
                                          </p:spTgt>
                                        </p:tgtEl>
                                        <p:attrNameLst>
                                          <p:attrName>style.visibility</p:attrName>
                                        </p:attrNameLst>
                                      </p:cBhvr>
                                      <p:to>
                                        <p:strVal val="visible"/>
                                      </p:to>
                                    </p:set>
                                    <p:animEffect transition="in" filter="box(in)">
                                      <p:cBhvr>
                                        <p:cTn id="20" dur="500"/>
                                        <p:tgtEl>
                                          <p:spTgt spid="14">
                                            <p:bg/>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box(in)">
                                      <p:cBhvr>
                                        <p:cTn id="23" dur="500"/>
                                        <p:tgtEl>
                                          <p:spTgt spid="14">
                                            <p:txEl>
                                              <p:pRg st="1" end="1"/>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box(in)">
                                      <p:cBhvr>
                                        <p:cTn id="26" dur="500"/>
                                        <p:tgtEl>
                                          <p:spTgt spid="1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6">
                                            <p:bg/>
                                          </p:spTgt>
                                        </p:tgtEl>
                                        <p:attrNameLst>
                                          <p:attrName>style.visibility</p:attrName>
                                        </p:attrNameLst>
                                      </p:cBhvr>
                                      <p:to>
                                        <p:strVal val="visible"/>
                                      </p:to>
                                    </p:set>
                                    <p:animEffect transition="in" filter="box(in)">
                                      <p:cBhvr>
                                        <p:cTn id="31" dur="500"/>
                                        <p:tgtEl>
                                          <p:spTgt spid="16">
                                            <p:bg/>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box(in)">
                                      <p:cBhvr>
                                        <p:cTn id="34" dur="500"/>
                                        <p:tgtEl>
                                          <p:spTgt spid="16">
                                            <p:txEl>
                                              <p:pRg st="1" end="1"/>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6">
                                            <p:txEl>
                                              <p:pRg st="4" end="4"/>
                                            </p:txEl>
                                          </p:spTgt>
                                        </p:tgtEl>
                                        <p:attrNameLst>
                                          <p:attrName>style.visibility</p:attrName>
                                        </p:attrNameLst>
                                      </p:cBhvr>
                                      <p:to>
                                        <p:strVal val="visible"/>
                                      </p:to>
                                    </p:set>
                                    <p:animEffect transition="in" filter="box(in)">
                                      <p:cBhvr>
                                        <p:cTn id="3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P spid="15" grpId="0" build="p"/>
      <p:bldP spid="14" grpId="0" uiExpand="1" build="p" animBg="1"/>
      <p:bldP spid="16"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solidFill>
                  <a:srgbClr val="FF0000"/>
                </a:solidFill>
              </a:rPr>
              <a:t>Roches sédimentaires</a:t>
            </a:r>
            <a:endParaRPr lang="fr-FR" dirty="0">
              <a:solidFill>
                <a:srgbClr val="FF0000"/>
              </a:solidFill>
            </a:endParaRPr>
          </a:p>
        </p:txBody>
      </p:sp>
      <p:sp>
        <p:nvSpPr>
          <p:cNvPr id="8" name="Espace réservé du contenu 7"/>
          <p:cNvSpPr>
            <a:spLocks noGrp="1"/>
          </p:cNvSpPr>
          <p:nvPr>
            <p:ph idx="1"/>
          </p:nvPr>
        </p:nvSpPr>
        <p:spPr>
          <a:xfrm>
            <a:off x="467544" y="2492896"/>
            <a:ext cx="8229600" cy="3556992"/>
          </a:xfrm>
        </p:spPr>
        <p:txBody>
          <a:bodyPr/>
          <a:lstStyle/>
          <a:p>
            <a:pPr>
              <a:buNone/>
            </a:pPr>
            <a:endParaRPr lang="fr-FR" dirty="0" smtClean="0"/>
          </a:p>
          <a:p>
            <a:pPr marL="0" indent="0" algn="just">
              <a:buNone/>
            </a:pPr>
            <a:r>
              <a:rPr lang="fr-FR" dirty="0" smtClean="0"/>
              <a:t>Elles proviennent de l'accumulation de sédiment qui se déposent en couches, appelées strates.</a:t>
            </a:r>
          </a:p>
          <a:p>
            <a:pPr>
              <a:buNone/>
            </a:pPr>
            <a:endParaRPr lang="fr-FR" dirty="0" smtClean="0"/>
          </a:p>
          <a:p>
            <a:pPr>
              <a:buNone/>
            </a:pPr>
            <a:endParaRPr lang="fr-FR" dirty="0" smtClean="0"/>
          </a:p>
          <a:p>
            <a:pPr algn="ctr">
              <a:buNone/>
            </a:pPr>
            <a:r>
              <a:rPr lang="fr-FR" dirty="0" smtClean="0"/>
              <a:t>Calcaire, grès, argile</a:t>
            </a:r>
            <a:endParaRPr lang="fr-FR"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box(in)">
                                      <p:cBhvr>
                                        <p:cTn id="1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Roches métamorphiques</a:t>
            </a:r>
            <a:endParaRPr lang="fr-FR" dirty="0">
              <a:solidFill>
                <a:srgbClr val="FF0000"/>
              </a:solidFill>
            </a:endParaRPr>
          </a:p>
        </p:txBody>
      </p:sp>
      <p:sp>
        <p:nvSpPr>
          <p:cNvPr id="3" name="Espace réservé du contenu 2"/>
          <p:cNvSpPr>
            <a:spLocks noGrp="1"/>
          </p:cNvSpPr>
          <p:nvPr>
            <p:ph idx="1"/>
          </p:nvPr>
        </p:nvSpPr>
        <p:spPr>
          <a:xfrm>
            <a:off x="467544" y="1772816"/>
            <a:ext cx="8229600" cy="4637112"/>
          </a:xfrm>
        </p:spPr>
        <p:txBody>
          <a:bodyPr>
            <a:normAutofit lnSpcReduction="10000"/>
          </a:bodyPr>
          <a:lstStyle/>
          <a:p>
            <a:pPr marL="0" indent="0" algn="just">
              <a:spcBef>
                <a:spcPts val="0"/>
              </a:spcBef>
              <a:buNone/>
            </a:pPr>
            <a:r>
              <a:rPr lang="fr-FR" sz="3200" dirty="0" smtClean="0"/>
              <a:t>Roches formées par la recristallisation (et généralement la déformation) de roches sédimentaires ou de roches magmatiques sous l'action de la température et de la pression qui croissent avec la profondeur dans la croûte terrestre ou au contact d'autres roches.</a:t>
            </a:r>
          </a:p>
          <a:p>
            <a:pPr marL="360000" indent="0" algn="just">
              <a:buNone/>
            </a:pPr>
            <a:endParaRPr lang="fr-FR" sz="3200" dirty="0" smtClean="0"/>
          </a:p>
          <a:p>
            <a:pPr marL="360000" indent="0" algn="just">
              <a:buNone/>
            </a:pPr>
            <a:r>
              <a:rPr lang="fr-FR" sz="3200" dirty="0" smtClean="0"/>
              <a:t>		Marbre, gneiss, schistes</a:t>
            </a:r>
          </a:p>
          <a:p>
            <a:pPr algn="just">
              <a:buNone/>
            </a:pPr>
            <a:endParaRPr lang="fr-FR"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400" dirty="0" smtClean="0">
                <a:solidFill>
                  <a:srgbClr val="FF0000"/>
                </a:solidFill>
              </a:rPr>
              <a:t>Disposition /</a:t>
            </a:r>
            <a:r>
              <a:rPr lang="fr-FR" sz="4400" dirty="0" smtClean="0">
                <a:solidFill>
                  <a:srgbClr val="FF0000"/>
                </a:solidFill>
                <a:effectLst>
                  <a:outerShdw blurRad="38100" dist="38100" dir="2700000" algn="tl">
                    <a:srgbClr val="000000">
                      <a:alpha val="43137"/>
                    </a:srgbClr>
                  </a:outerShdw>
                </a:effectLst>
              </a:rPr>
              <a:t>S</a:t>
            </a:r>
            <a:r>
              <a:rPr lang="fr-FR" sz="4400" dirty="0" smtClean="0">
                <a:solidFill>
                  <a:srgbClr val="FF0000"/>
                </a:solidFill>
              </a:rPr>
              <a:t>tratigraphie</a:t>
            </a:r>
            <a:br>
              <a:rPr lang="fr-FR" sz="4400" dirty="0" smtClean="0">
                <a:solidFill>
                  <a:srgbClr val="FF0000"/>
                </a:solidFill>
              </a:rPr>
            </a:br>
            <a:endParaRPr lang="fr-FR" dirty="0">
              <a:solidFill>
                <a:srgbClr val="FF0000"/>
              </a:solidFill>
            </a:endParaRPr>
          </a:p>
        </p:txBody>
      </p:sp>
      <p:sp>
        <p:nvSpPr>
          <p:cNvPr id="3" name="Espace réservé du contenu 2"/>
          <p:cNvSpPr>
            <a:spLocks noGrp="1"/>
          </p:cNvSpPr>
          <p:nvPr>
            <p:ph idx="1"/>
          </p:nvPr>
        </p:nvSpPr>
        <p:spPr>
          <a:xfrm>
            <a:off x="395536" y="1556792"/>
            <a:ext cx="8064896" cy="4752528"/>
          </a:xfrm>
        </p:spPr>
        <p:txBody>
          <a:bodyPr numCol="1">
            <a:normAutofit lnSpcReduction="10000"/>
          </a:bodyPr>
          <a:lstStyle/>
          <a:p>
            <a:pPr marL="0" indent="0" algn="just">
              <a:buNone/>
            </a:pPr>
            <a:r>
              <a:rPr lang="fr-FR" sz="3200" dirty="0" smtClean="0"/>
              <a:t>On appelle stratigraphie l’étude de la succession des strates ou couches sédimentaires. Elle permet avec la sédimentologie de reconstituer l’évolution des dépôts sédimentaires dans l’espace et dans le temps mais aussi la reconstitution de paysages du passé (paléogéographie).</a:t>
            </a:r>
          </a:p>
          <a:p>
            <a:pPr marL="0" indent="0" algn="just">
              <a:buNone/>
            </a:pPr>
            <a:endParaRPr lang="fr-FR" sz="3200" dirty="0" smtClean="0"/>
          </a:p>
          <a:p>
            <a:pPr marL="0" indent="0" algn="just">
              <a:buNone/>
            </a:pPr>
            <a:r>
              <a:rPr lang="fr-FR" sz="3200" dirty="0" smtClean="0"/>
              <a:t>Agent de dépôt : mer, eau courante, vent, glacier…</a:t>
            </a:r>
          </a:p>
          <a:p>
            <a:pPr indent="0" algn="just">
              <a:buNone/>
            </a:pPr>
            <a:endParaRPr lang="fr-FR"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44624"/>
            <a:ext cx="8229600" cy="1143000"/>
          </a:xfrm>
        </p:spPr>
        <p:txBody>
          <a:bodyPr>
            <a:normAutofit fontScale="90000"/>
          </a:bodyPr>
          <a:lstStyle/>
          <a:p>
            <a:r>
              <a:rPr lang="fr-FR" dirty="0" smtClean="0">
                <a:solidFill>
                  <a:srgbClr val="FF0000"/>
                </a:solidFill>
              </a:rPr>
              <a:t>LES PRINCIPES FONDAMENTAUX DE LA STRATIGRAPHIE</a:t>
            </a:r>
            <a:endParaRPr lang="fr-FR" dirty="0">
              <a:solidFill>
                <a:srgbClr val="FF0000"/>
              </a:solidFill>
            </a:endParaRPr>
          </a:p>
        </p:txBody>
      </p:sp>
      <p:sp>
        <p:nvSpPr>
          <p:cNvPr id="5" name="Espace réservé du contenu 4"/>
          <p:cNvSpPr>
            <a:spLocks noGrp="1"/>
          </p:cNvSpPr>
          <p:nvPr>
            <p:ph idx="1"/>
          </p:nvPr>
        </p:nvSpPr>
        <p:spPr>
          <a:xfrm>
            <a:off x="457200" y="1412776"/>
            <a:ext cx="8229600" cy="5445224"/>
          </a:xfrm>
        </p:spPr>
        <p:txBody>
          <a:bodyPr>
            <a:normAutofit/>
          </a:bodyPr>
          <a:lstStyle/>
          <a:p>
            <a:pPr algn="just"/>
            <a:endParaRPr lang="fr-FR" dirty="0" smtClean="0"/>
          </a:p>
          <a:p>
            <a:pPr algn="just">
              <a:buClr>
                <a:srgbClr val="FFFF00"/>
              </a:buClr>
              <a:buSzPct val="70000"/>
            </a:pPr>
            <a:r>
              <a:rPr lang="fr-FR" b="1" dirty="0" smtClean="0">
                <a:solidFill>
                  <a:srgbClr val="FFFF00"/>
                </a:solidFill>
              </a:rPr>
              <a:t>Principe de l’actualisme </a:t>
            </a:r>
            <a:r>
              <a:rPr lang="fr-FR" dirty="0" smtClean="0"/>
              <a:t>: les mêmes causes ont les mêmes effets .</a:t>
            </a:r>
          </a:p>
          <a:p>
            <a:pPr algn="just">
              <a:buNone/>
            </a:pPr>
            <a:endParaRPr lang="fr-FR" dirty="0" smtClean="0"/>
          </a:p>
          <a:p>
            <a:pPr algn="just">
              <a:buClr>
                <a:srgbClr val="FFFF00"/>
              </a:buClr>
              <a:buSzPct val="70000"/>
            </a:pPr>
            <a:r>
              <a:rPr lang="fr-FR" b="1" dirty="0" smtClean="0">
                <a:solidFill>
                  <a:srgbClr val="FFFF00"/>
                </a:solidFill>
              </a:rPr>
              <a:t>Principe de la superposition : </a:t>
            </a:r>
            <a:r>
              <a:rPr lang="fr-FR" dirty="0" smtClean="0"/>
              <a:t>les couches géologiques les plus basses sont les plus anciennes, si une couche a est sous une couche b, alors a est plus ancienne que b .</a:t>
            </a:r>
          </a:p>
          <a:p>
            <a:pPr algn="just">
              <a:buClr>
                <a:srgbClr val="FFFF00"/>
              </a:buClr>
              <a:buSzPct val="70000"/>
            </a:pPr>
            <a:endParaRPr lang="fr-FR" b="1" dirty="0" smtClean="0">
              <a:solidFill>
                <a:srgbClr val="FFFF00"/>
              </a:solidFill>
            </a:endParaRPr>
          </a:p>
          <a:p>
            <a:pPr algn="just">
              <a:buClr>
                <a:srgbClr val="FFFF00"/>
              </a:buClr>
              <a:buSzPct val="70000"/>
            </a:pPr>
            <a:r>
              <a:rPr lang="fr-FR" b="1" dirty="0" smtClean="0">
                <a:solidFill>
                  <a:srgbClr val="FFFF00"/>
                </a:solidFill>
              </a:rPr>
              <a:t>Principe de l’horizontalité : </a:t>
            </a:r>
            <a:r>
              <a:rPr lang="fr-FR" dirty="0" smtClean="0"/>
              <a:t>les couches se déposent horizontalement .</a:t>
            </a:r>
          </a:p>
          <a:p>
            <a:pPr algn="just">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ox(in)">
                                      <p:cBhvr>
                                        <p:cTn id="1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457200" y="692696"/>
            <a:ext cx="8229600" cy="5616664"/>
          </a:xfrm>
        </p:spPr>
        <p:txBody>
          <a:bodyPr>
            <a:normAutofit/>
          </a:bodyPr>
          <a:lstStyle/>
          <a:p>
            <a:pPr>
              <a:buNone/>
            </a:pPr>
            <a:endParaRPr lang="fr-FR" dirty="0" smtClean="0"/>
          </a:p>
          <a:p>
            <a:pPr algn="just">
              <a:buClr>
                <a:srgbClr val="FFFF00"/>
              </a:buClr>
              <a:buSzPct val="70000"/>
            </a:pPr>
            <a:r>
              <a:rPr lang="fr-FR" b="1" dirty="0" smtClean="0">
                <a:solidFill>
                  <a:srgbClr val="FFFF00"/>
                </a:solidFill>
              </a:rPr>
              <a:t>Principe de continuité </a:t>
            </a:r>
            <a:r>
              <a:rPr lang="fr-FR" dirty="0" smtClean="0"/>
              <a:t>: une couche a le même âge sur toute son étendue .</a:t>
            </a:r>
          </a:p>
          <a:p>
            <a:pPr>
              <a:buNone/>
            </a:pPr>
            <a:endParaRPr lang="fr-FR" dirty="0" smtClean="0"/>
          </a:p>
          <a:p>
            <a:pPr algn="just">
              <a:buClr>
                <a:srgbClr val="FFFF00"/>
              </a:buClr>
              <a:buSzPct val="70000"/>
            </a:pPr>
            <a:r>
              <a:rPr lang="fr-FR" b="1" dirty="0" smtClean="0">
                <a:solidFill>
                  <a:srgbClr val="FFFF00"/>
                </a:solidFill>
              </a:rPr>
              <a:t>Principe de recoupement : </a:t>
            </a:r>
            <a:r>
              <a:rPr lang="fr-FR" dirty="0" smtClean="0"/>
              <a:t>lorsqu’une couche est recoupée par une faille ou un filon, alors cette couche est plus ancienne que la faille ou le filon.</a:t>
            </a:r>
          </a:p>
          <a:p>
            <a:pPr>
              <a:buNone/>
            </a:pPr>
            <a:endParaRPr lang="fr-FR" dirty="0" smtClean="0"/>
          </a:p>
          <a:p>
            <a:pPr algn="just">
              <a:buClr>
                <a:srgbClr val="FFFF00"/>
              </a:buClr>
              <a:buSzPct val="70000"/>
            </a:pPr>
            <a:r>
              <a:rPr lang="fr-FR" b="1" dirty="0" smtClean="0">
                <a:solidFill>
                  <a:srgbClr val="FFFF00"/>
                </a:solidFill>
              </a:rPr>
              <a:t>Principe de l’inclusion : </a:t>
            </a:r>
            <a:r>
              <a:rPr lang="fr-FR" dirty="0" smtClean="0"/>
              <a:t>un objet inclus dans une couche est antérieur à cette couche.  </a:t>
            </a:r>
          </a:p>
          <a:p>
            <a:pPr>
              <a:buNone/>
            </a:pPr>
            <a:endParaRPr lang="fr-FR" dirty="0"/>
          </a:p>
        </p:txBody>
      </p:sp>
      <p:sp>
        <p:nvSpPr>
          <p:cNvPr id="5" name="Titre 4"/>
          <p:cNvSpPr>
            <a:spLocks noGrp="1"/>
          </p:cNvSpPr>
          <p:nvPr>
            <p:ph type="title"/>
          </p:nvPr>
        </p:nvSpPr>
        <p:spPr>
          <a:xfrm>
            <a:off x="467544" y="0"/>
            <a:ext cx="8229600" cy="45719"/>
          </a:xfrm>
        </p:spPr>
        <p:txBody>
          <a:bodyPr>
            <a:normAutofit fontScale="90000"/>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ox(in)">
                                      <p:cBhvr>
                                        <p:cTn id="10" dur="500"/>
                                        <p:tgtEl>
                                          <p:spTgt spid="4">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ox(in)">
                                      <p:cBhvr>
                                        <p:cTn id="1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1.1"/>
</p:tagLst>
</file>

<file path=ppt/tags/tag2.xml><?xml version="1.0" encoding="utf-8"?>
<p:tagLst xmlns:a="http://schemas.openxmlformats.org/drawingml/2006/main" xmlns:r="http://schemas.openxmlformats.org/officeDocument/2006/relationships" xmlns:p="http://schemas.openxmlformats.org/presentationml/2006/main">
  <p:tag name="TIMING" val="|1.7|1.2|1|1|1.1"/>
</p:tagLst>
</file>

<file path=ppt/tags/tag3.xml><?xml version="1.0" encoding="utf-8"?>
<p:tagLst xmlns:a="http://schemas.openxmlformats.org/drawingml/2006/main" xmlns:r="http://schemas.openxmlformats.org/officeDocument/2006/relationships" xmlns:p="http://schemas.openxmlformats.org/presentationml/2006/main">
  <p:tag name="TIMING" val="|2.1|1|1"/>
</p:tagLst>
</file>

<file path=ppt/tags/tag4.xml><?xml version="1.0" encoding="utf-8"?>
<p:tagLst xmlns:a="http://schemas.openxmlformats.org/drawingml/2006/main" xmlns:r="http://schemas.openxmlformats.org/officeDocument/2006/relationships" xmlns:p="http://schemas.openxmlformats.org/presentationml/2006/main">
  <p:tag name="TIMING" val="|9.7|4.4|1|2.4|0.9|1.1|2.6|0.9|1.1"/>
</p:tagLst>
</file>

<file path=ppt/tags/tag5.xml><?xml version="1.0" encoding="utf-8"?>
<p:tagLst xmlns:a="http://schemas.openxmlformats.org/drawingml/2006/main" xmlns:r="http://schemas.openxmlformats.org/officeDocument/2006/relationships" xmlns:p="http://schemas.openxmlformats.org/presentationml/2006/main">
  <p:tag name="TIMING" val="|0.8|0.9|0.8"/>
</p:tagLst>
</file>

<file path=ppt/tags/tag6.xml><?xml version="1.0" encoding="utf-8"?>
<p:tagLst xmlns:a="http://schemas.openxmlformats.org/drawingml/2006/main" xmlns:r="http://schemas.openxmlformats.org/officeDocument/2006/relationships" xmlns:p="http://schemas.openxmlformats.org/presentationml/2006/main">
  <p:tag name="TIMING" val="|0.5|0.9"/>
</p:tagLst>
</file>

<file path=ppt/tags/tag7.xml><?xml version="1.0" encoding="utf-8"?>
<p:tagLst xmlns:a="http://schemas.openxmlformats.org/drawingml/2006/main" xmlns:r="http://schemas.openxmlformats.org/officeDocument/2006/relationships" xmlns:p="http://schemas.openxmlformats.org/presentationml/2006/main">
  <p:tag name="TIMING" val="|3.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1639</TotalTime>
  <Words>471</Words>
  <Application>Microsoft Office PowerPoint</Application>
  <PresentationFormat>Affichage à l'écran (4:3)</PresentationFormat>
  <Paragraphs>104</Paragraphs>
  <Slides>13</Slides>
  <Notes>2</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Apex</vt:lpstr>
      <vt:lpstr>GEOMORPHOLOGIE</vt:lpstr>
      <vt:lpstr>GEOMORPHOLOGIE</vt:lpstr>
      <vt:lpstr>lithologie ou pétrologie</vt:lpstr>
      <vt:lpstr>Roches magmatiques ou endogènes</vt:lpstr>
      <vt:lpstr>Roches sédimentaires</vt:lpstr>
      <vt:lpstr>Roches métamorphiques</vt:lpstr>
      <vt:lpstr>Disposition /Stratigraphie </vt:lpstr>
      <vt:lpstr>LES PRINCIPES FONDAMENTAUX DE LA STRATIGRAPHIE</vt:lpstr>
      <vt:lpstr>Présentation PowerPoint</vt:lpstr>
      <vt:lpstr>EXCEPTIONS NOTABLES À CES PRINCIPES</vt:lpstr>
      <vt:lpstr>Présentation PowerPoint</vt:lpstr>
      <vt:lpstr>Lacunes/discordance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GEOMORPHOLOGIE</dc:title>
  <dc:creator>pc</dc:creator>
  <cp:lastModifiedBy>pc</cp:lastModifiedBy>
  <cp:revision>132</cp:revision>
  <dcterms:created xsi:type="dcterms:W3CDTF">2014-02-06T07:09:15Z</dcterms:created>
  <dcterms:modified xsi:type="dcterms:W3CDTF">2015-09-27T15:33:44Z</dcterms:modified>
</cp:coreProperties>
</file>