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7" r:id="rId2"/>
    <p:sldId id="274" r:id="rId3"/>
    <p:sldId id="258" r:id="rId4"/>
    <p:sldId id="259" r:id="rId5"/>
    <p:sldId id="260" r:id="rId6"/>
    <p:sldId id="265" r:id="rId7"/>
    <p:sldId id="269" r:id="rId8"/>
    <p:sldId id="266" r:id="rId9"/>
    <p:sldId id="271" r:id="rId10"/>
    <p:sldId id="272" r:id="rId11"/>
    <p:sldId id="273" r:id="rId12"/>
    <p:sldId id="267" r:id="rId13"/>
    <p:sldId id="264" r:id="rId14"/>
    <p:sldId id="262" r:id="rId15"/>
    <p:sldId id="261" r:id="rId16"/>
    <p:sldId id="263" r:id="rId17"/>
    <p:sldId id="275"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4660"/>
  </p:normalViewPr>
  <p:slideViewPr>
    <p:cSldViewPr>
      <p:cViewPr varScale="1">
        <p:scale>
          <a:sx n="64" d="100"/>
          <a:sy n="64" d="100"/>
        </p:scale>
        <p:origin x="-145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81D1C-BD40-4B80-A06E-7D1B4B3DF45C}" type="datetimeFigureOut">
              <a:rPr lang="fr-FR" smtClean="0"/>
              <a:pPr/>
              <a:t>14/10/2015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D37F21-7474-4869-A46A-0E42FF0076C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8D37F21-7474-4869-A46A-0E42FF0076CD}" type="slidenum">
              <a:rPr lang="fr-FR" smtClean="0"/>
              <a:pPr/>
              <a:t>17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261B3EFD-AB05-4A04-AD2B-4FD82319D042}" type="slidenum">
              <a:rPr lang="fr-FR" smtClean="0"/>
              <a:pPr/>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261B3EFD-AB05-4A04-AD2B-4FD82319D04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E3D0B72-E9D9-4770-9994-2279F509DD7A}" type="datetimeFigureOut">
              <a:rPr lang="fr-FR" smtClean="0"/>
              <a:pPr/>
              <a:t>14/10/2015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61B3EFD-AB05-4A04-AD2B-4FD82319D04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E3D0B72-E9D9-4770-9994-2279F509DD7A}" type="datetimeFigureOut">
              <a:rPr lang="fr-FR" smtClean="0"/>
              <a:pPr/>
              <a:t>14/10/2015</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61B3EFD-AB05-4A04-AD2B-4FD82319D042}"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1556792"/>
            <a:ext cx="8712968" cy="2448272"/>
          </a:xfrm>
        </p:spPr>
        <p:txBody>
          <a:bodyPr>
            <a:noAutofit/>
          </a:bodyPr>
          <a:lstStyle/>
          <a:p>
            <a:r>
              <a:rPr lang="fr-FR" sz="7200" dirty="0" smtClean="0">
                <a:solidFill>
                  <a:srgbClr val="FF0000"/>
                </a:solidFill>
              </a:rPr>
              <a:t>Les STRUCTURES faillées</a:t>
            </a:r>
            <a:endParaRPr lang="fr-FR"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251520" y="6093296"/>
            <a:ext cx="8229600" cy="648072"/>
          </a:xfrm>
        </p:spPr>
        <p:txBody>
          <a:bodyPr/>
          <a:lstStyle/>
          <a:p>
            <a:pPr algn="ctr">
              <a:buNone/>
            </a:pPr>
            <a:r>
              <a:rPr lang="fr-FR" dirty="0" smtClean="0"/>
              <a:t>Exemple d’un miroir de faille</a:t>
            </a:r>
            <a:endParaRPr lang="fr-FR" dirty="0"/>
          </a:p>
        </p:txBody>
      </p:sp>
      <p:pic>
        <p:nvPicPr>
          <p:cNvPr id="25602" name="Picture 2" descr="Image:Miroir de faille 1.jpg"/>
          <p:cNvPicPr>
            <a:picLocks noChangeAspect="1" noChangeArrowheads="1"/>
          </p:cNvPicPr>
          <p:nvPr/>
        </p:nvPicPr>
        <p:blipFill>
          <a:blip r:embed="rId2" cstate="print"/>
          <a:srcRect/>
          <a:stretch>
            <a:fillRect/>
          </a:stretch>
        </p:blipFill>
        <p:spPr bwMode="auto">
          <a:xfrm>
            <a:off x="463043" y="548680"/>
            <a:ext cx="8213413" cy="5256584"/>
          </a:xfrm>
          <a:prstGeom prst="rect">
            <a:avLst/>
          </a:prstGeom>
          <a:noFill/>
          <a:ln>
            <a:solidFill>
              <a:schemeClr val="bg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p:cNvSpPr>
            <a:spLocks noGrp="1"/>
          </p:cNvSpPr>
          <p:nvPr>
            <p:ph sz="half" idx="2"/>
          </p:nvPr>
        </p:nvSpPr>
        <p:spPr>
          <a:xfrm>
            <a:off x="467544" y="4509120"/>
            <a:ext cx="8208912" cy="1872208"/>
          </a:xfrm>
        </p:spPr>
        <p:txBody>
          <a:bodyPr>
            <a:normAutofit/>
          </a:bodyPr>
          <a:lstStyle/>
          <a:p>
            <a:pPr algn="ctr">
              <a:buNone/>
            </a:pPr>
            <a:r>
              <a:rPr lang="fr-FR" dirty="0" smtClean="0"/>
              <a:t>Miroir de faille strié</a:t>
            </a:r>
          </a:p>
          <a:p>
            <a:pPr algn="ctr">
              <a:buNone/>
            </a:pPr>
            <a:r>
              <a:rPr lang="fr-FR" dirty="0" smtClean="0"/>
              <a:t>Des éléments striateurs ont creusé des rainures dans la roche.</a:t>
            </a:r>
            <a:endParaRPr lang="fr-FR" dirty="0"/>
          </a:p>
        </p:txBody>
      </p:sp>
      <p:pic>
        <p:nvPicPr>
          <p:cNvPr id="28677" name="Picture 5" descr="C:\Users\Aida\Downloads\Miroir.jpg"/>
          <p:cNvPicPr>
            <a:picLocks noChangeAspect="1" noChangeArrowheads="1"/>
          </p:cNvPicPr>
          <p:nvPr/>
        </p:nvPicPr>
        <p:blipFill>
          <a:blip r:embed="rId2" cstate="print"/>
          <a:srcRect/>
          <a:stretch>
            <a:fillRect/>
          </a:stretch>
        </p:blipFill>
        <p:spPr bwMode="auto">
          <a:xfrm>
            <a:off x="1691680" y="548680"/>
            <a:ext cx="4968552" cy="3243072"/>
          </a:xfrm>
          <a:prstGeom prst="rect">
            <a:avLst/>
          </a:prstGeom>
          <a:noFill/>
          <a:ln w="12700">
            <a:solidFill>
              <a:schemeClr val="bg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57200" y="116632"/>
            <a:ext cx="8229600" cy="778098"/>
          </a:xfrm>
        </p:spPr>
        <p:txBody>
          <a:bodyPr/>
          <a:lstStyle/>
          <a:p>
            <a:r>
              <a:rPr lang="fr-FR" dirty="0" smtClean="0">
                <a:solidFill>
                  <a:srgbClr val="FF0000"/>
                </a:solidFill>
              </a:rPr>
              <a:t>TOIT ET MUR D’UNE FAILLE</a:t>
            </a:r>
            <a:endParaRPr lang="fr-FR" dirty="0">
              <a:solidFill>
                <a:srgbClr val="FF0000"/>
              </a:solidFill>
            </a:endParaRPr>
          </a:p>
        </p:txBody>
      </p:sp>
      <p:sp>
        <p:nvSpPr>
          <p:cNvPr id="6" name="Espace réservé du contenu 5"/>
          <p:cNvSpPr>
            <a:spLocks noGrp="1"/>
          </p:cNvSpPr>
          <p:nvPr>
            <p:ph sz="half" idx="1"/>
          </p:nvPr>
        </p:nvSpPr>
        <p:spPr>
          <a:xfrm>
            <a:off x="395536" y="1196752"/>
            <a:ext cx="8219256" cy="1324744"/>
          </a:xfrm>
        </p:spPr>
        <p:txBody>
          <a:bodyPr/>
          <a:lstStyle/>
          <a:p>
            <a:pPr algn="just">
              <a:buClr>
                <a:srgbClr val="FFFF00"/>
              </a:buClr>
            </a:pPr>
            <a:r>
              <a:rPr lang="fr-FR" dirty="0" smtClean="0"/>
              <a:t>La partie située au-dessus du plan de faille est nommé le toit ; la partie située en dessous est nommé le mur.</a:t>
            </a:r>
            <a:endParaRPr lang="fr-FR" dirty="0"/>
          </a:p>
        </p:txBody>
      </p:sp>
      <p:pic>
        <p:nvPicPr>
          <p:cNvPr id="23554" name="Picture 2" descr="Image:Faille_vocab2.jpg"/>
          <p:cNvPicPr>
            <a:picLocks noChangeAspect="1" noChangeArrowheads="1"/>
          </p:cNvPicPr>
          <p:nvPr/>
        </p:nvPicPr>
        <p:blipFill>
          <a:blip r:embed="rId2" cstate="print"/>
          <a:srcRect/>
          <a:stretch>
            <a:fillRect/>
          </a:stretch>
        </p:blipFill>
        <p:spPr bwMode="auto">
          <a:xfrm>
            <a:off x="2051720" y="3140968"/>
            <a:ext cx="4486275" cy="3286126"/>
          </a:xfrm>
          <a:prstGeom prst="rect">
            <a:avLst/>
          </a:prstGeom>
          <a:noFill/>
          <a:ln w="12700">
            <a:solidFill>
              <a:schemeClr val="bg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LES TYPES DE FAILLES</a:t>
            </a:r>
            <a:endParaRPr lang="fr-FR" dirty="0">
              <a:solidFill>
                <a:srgbClr val="FF0000"/>
              </a:solidFill>
            </a:endParaRPr>
          </a:p>
        </p:txBody>
      </p:sp>
      <p:sp>
        <p:nvSpPr>
          <p:cNvPr id="3" name="Espace réservé du contenu 2"/>
          <p:cNvSpPr>
            <a:spLocks noGrp="1"/>
          </p:cNvSpPr>
          <p:nvPr>
            <p:ph idx="1"/>
          </p:nvPr>
        </p:nvSpPr>
        <p:spPr/>
        <p:txBody>
          <a:bodyPr/>
          <a:lstStyle/>
          <a:p>
            <a:pPr marL="0" indent="0">
              <a:buNone/>
            </a:pPr>
            <a:r>
              <a:rPr lang="fr-FR" dirty="0" smtClean="0"/>
              <a:t>Suivant le type de mouvement relatif, on définit trois types de failles : </a:t>
            </a:r>
          </a:p>
          <a:p>
            <a:pPr>
              <a:buNone/>
            </a:pPr>
            <a:endParaRPr lang="fr-FR" dirty="0" smtClean="0"/>
          </a:p>
          <a:p>
            <a:pPr marL="1080000">
              <a:buClr>
                <a:srgbClr val="FFFF00"/>
              </a:buClr>
            </a:pPr>
            <a:r>
              <a:rPr lang="fr-FR" dirty="0" smtClean="0"/>
              <a:t>Faille normale</a:t>
            </a:r>
          </a:p>
          <a:p>
            <a:pPr marL="1080000">
              <a:buClr>
                <a:srgbClr val="FFFF00"/>
              </a:buClr>
            </a:pPr>
            <a:r>
              <a:rPr lang="fr-FR" dirty="0" smtClean="0"/>
              <a:t>Faille inverse</a:t>
            </a:r>
          </a:p>
          <a:p>
            <a:pPr marL="1080000">
              <a:buClr>
                <a:srgbClr val="FFFF00"/>
              </a:buClr>
            </a:pPr>
            <a:r>
              <a:rPr lang="fr-FR" dirty="0" smtClean="0"/>
              <a:t>Décrochement </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9392"/>
            <a:ext cx="8229600" cy="850106"/>
          </a:xfrm>
        </p:spPr>
        <p:txBody>
          <a:bodyPr>
            <a:normAutofit/>
          </a:bodyPr>
          <a:lstStyle/>
          <a:p>
            <a:r>
              <a:rPr lang="fr-FR" dirty="0" smtClean="0">
                <a:solidFill>
                  <a:srgbClr val="FF0000"/>
                </a:solidFill>
              </a:rPr>
              <a:t>FAILLE NORMALE</a:t>
            </a:r>
            <a:endParaRPr lang="fr-FR" dirty="0">
              <a:solidFill>
                <a:srgbClr val="FF0000"/>
              </a:solidFill>
            </a:endParaRPr>
          </a:p>
        </p:txBody>
      </p:sp>
      <p:sp>
        <p:nvSpPr>
          <p:cNvPr id="3" name="Espace réservé du contenu 2"/>
          <p:cNvSpPr>
            <a:spLocks noGrp="1"/>
          </p:cNvSpPr>
          <p:nvPr>
            <p:ph idx="1"/>
          </p:nvPr>
        </p:nvSpPr>
        <p:spPr>
          <a:xfrm>
            <a:off x="179512" y="4869160"/>
            <a:ext cx="8784976" cy="1944216"/>
          </a:xfrm>
        </p:spPr>
        <p:txBody>
          <a:bodyPr>
            <a:normAutofit/>
          </a:bodyPr>
          <a:lstStyle/>
          <a:p>
            <a:pPr algn="just">
              <a:buClr>
                <a:srgbClr val="FFFF00"/>
              </a:buClr>
            </a:pPr>
            <a:r>
              <a:rPr lang="fr-FR" dirty="0" smtClean="0"/>
              <a:t>Les failles normales sont dues à un mouvement d’extension (étirement) de la roche. Un des compartiments va s’abaisser par rapport à l’autre pour combler l’espace crée par l’extension.</a:t>
            </a:r>
          </a:p>
        </p:txBody>
      </p:sp>
      <p:pic>
        <p:nvPicPr>
          <p:cNvPr id="18434" name="Picture 2" descr="Image: Faille normale.jpg"/>
          <p:cNvPicPr>
            <a:picLocks noChangeAspect="1" noChangeArrowheads="1"/>
          </p:cNvPicPr>
          <p:nvPr/>
        </p:nvPicPr>
        <p:blipFill>
          <a:blip r:embed="rId2" cstate="print"/>
          <a:srcRect/>
          <a:stretch>
            <a:fillRect/>
          </a:stretch>
        </p:blipFill>
        <p:spPr bwMode="auto">
          <a:xfrm>
            <a:off x="683568" y="908720"/>
            <a:ext cx="7632848" cy="3421233"/>
          </a:xfrm>
          <a:prstGeom prst="rect">
            <a:avLst/>
          </a:prstGeom>
          <a:noFill/>
          <a:ln w="12700">
            <a:solidFill>
              <a:schemeClr val="bg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778098"/>
          </a:xfrm>
        </p:spPr>
        <p:txBody>
          <a:bodyPr>
            <a:normAutofit/>
          </a:bodyPr>
          <a:lstStyle/>
          <a:p>
            <a:r>
              <a:rPr lang="fr-FR" dirty="0" smtClean="0">
                <a:solidFill>
                  <a:srgbClr val="FF0000"/>
                </a:solidFill>
              </a:rPr>
              <a:t>FAILLE INVERSE</a:t>
            </a:r>
            <a:endParaRPr lang="fr-FR" dirty="0">
              <a:solidFill>
                <a:srgbClr val="FF0000"/>
              </a:solidFill>
            </a:endParaRPr>
          </a:p>
        </p:txBody>
      </p:sp>
      <p:sp>
        <p:nvSpPr>
          <p:cNvPr id="3" name="Espace réservé du contenu 2"/>
          <p:cNvSpPr>
            <a:spLocks noGrp="1"/>
          </p:cNvSpPr>
          <p:nvPr>
            <p:ph idx="1"/>
          </p:nvPr>
        </p:nvSpPr>
        <p:spPr>
          <a:xfrm>
            <a:off x="0" y="5013176"/>
            <a:ext cx="8964488" cy="1844824"/>
          </a:xfrm>
        </p:spPr>
        <p:txBody>
          <a:bodyPr>
            <a:normAutofit fontScale="92500" lnSpcReduction="20000"/>
          </a:bodyPr>
          <a:lstStyle/>
          <a:p>
            <a:pPr algn="just">
              <a:buClr>
                <a:srgbClr val="FFFF00"/>
              </a:buClr>
            </a:pPr>
            <a:r>
              <a:rPr lang="fr-FR" dirty="0" smtClean="0"/>
              <a:t>Les failles inverses sont dues à des mouvements de compression (rapprochement) des roches. Un des compartiments va se soulever par rapport à l’autre pour permettre la réduction de l’espace crée par la compression.</a:t>
            </a:r>
            <a:endParaRPr lang="fr-FR" dirty="0"/>
          </a:p>
        </p:txBody>
      </p:sp>
      <p:pic>
        <p:nvPicPr>
          <p:cNvPr id="1026" name="Picture 2" descr="Image: Faille inverse.jpg"/>
          <p:cNvPicPr>
            <a:picLocks noChangeAspect="1" noChangeArrowheads="1"/>
          </p:cNvPicPr>
          <p:nvPr/>
        </p:nvPicPr>
        <p:blipFill>
          <a:blip r:embed="rId2" cstate="print"/>
          <a:srcRect/>
          <a:stretch>
            <a:fillRect/>
          </a:stretch>
        </p:blipFill>
        <p:spPr bwMode="auto">
          <a:xfrm>
            <a:off x="1115616" y="980728"/>
            <a:ext cx="6912768" cy="3741954"/>
          </a:xfrm>
          <a:prstGeom prst="rect">
            <a:avLst/>
          </a:prstGeom>
          <a:noFill/>
          <a:ln w="12700">
            <a:solidFill>
              <a:schemeClr val="bg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778098"/>
          </a:xfrm>
        </p:spPr>
        <p:txBody>
          <a:bodyPr/>
          <a:lstStyle/>
          <a:p>
            <a:r>
              <a:rPr lang="fr-FR" dirty="0" smtClean="0">
                <a:solidFill>
                  <a:srgbClr val="FF0000"/>
                </a:solidFill>
              </a:rPr>
              <a:t>DÉCROCHEMENT</a:t>
            </a:r>
            <a:endParaRPr lang="fr-FR" dirty="0">
              <a:solidFill>
                <a:srgbClr val="FF0000"/>
              </a:solidFill>
            </a:endParaRPr>
          </a:p>
        </p:txBody>
      </p:sp>
      <p:sp>
        <p:nvSpPr>
          <p:cNvPr id="3" name="Espace réservé du contenu 2"/>
          <p:cNvSpPr>
            <a:spLocks noGrp="1"/>
          </p:cNvSpPr>
          <p:nvPr>
            <p:ph idx="1"/>
          </p:nvPr>
        </p:nvSpPr>
        <p:spPr>
          <a:xfrm>
            <a:off x="0" y="4797152"/>
            <a:ext cx="8964488" cy="2204904"/>
          </a:xfrm>
        </p:spPr>
        <p:txBody>
          <a:bodyPr>
            <a:normAutofit fontScale="92500" lnSpcReduction="20000"/>
          </a:bodyPr>
          <a:lstStyle/>
          <a:p>
            <a:pPr algn="just">
              <a:buClr>
                <a:srgbClr val="FFFF00"/>
              </a:buClr>
            </a:pPr>
            <a:r>
              <a:rPr lang="fr-FR" dirty="0" smtClean="0"/>
              <a:t>Les failles de décrochement sont dues à des mouvements de cisaillement de la roche. Le plan de rupture (plan de faille) reste vertical et les deux blocs issus de la fracture vont glisser l’un contre l’autre. Il n'y a pas de décalage vertical mais simplement un glissement latéral d'un bloc par rapport à l'autre.</a:t>
            </a:r>
            <a:endParaRPr lang="fr-FR" dirty="0"/>
          </a:p>
        </p:txBody>
      </p:sp>
      <p:pic>
        <p:nvPicPr>
          <p:cNvPr id="19458" name="Picture 2" descr="Image: Faille de décrochement.jpg"/>
          <p:cNvPicPr>
            <a:picLocks noChangeAspect="1" noChangeArrowheads="1"/>
          </p:cNvPicPr>
          <p:nvPr/>
        </p:nvPicPr>
        <p:blipFill>
          <a:blip r:embed="rId2" cstate="print"/>
          <a:srcRect/>
          <a:stretch>
            <a:fillRect/>
          </a:stretch>
        </p:blipFill>
        <p:spPr bwMode="auto">
          <a:xfrm>
            <a:off x="1547664" y="836712"/>
            <a:ext cx="5760640" cy="3476837"/>
          </a:xfrm>
          <a:prstGeom prst="rect">
            <a:avLst/>
          </a:prstGeom>
          <a:noFill/>
          <a:ln w="12700">
            <a:solidFill>
              <a:schemeClr val="bg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rgbClr val="FF0000"/>
                </a:solidFill>
              </a:rPr>
              <a:t>LE RELIEF EN STRUCTURE FAILLÉE</a:t>
            </a:r>
            <a:endParaRPr lang="fr-FR" dirty="0">
              <a:solidFill>
                <a:srgbClr val="FF0000"/>
              </a:solidFill>
            </a:endParaRPr>
          </a:p>
        </p:txBody>
      </p:sp>
      <p:sp>
        <p:nvSpPr>
          <p:cNvPr id="5" name="Espace réservé du texte 4"/>
          <p:cNvSpPr>
            <a:spLocks noGrp="1"/>
          </p:cNvSpPr>
          <p:nvPr>
            <p:ph idx="1"/>
          </p:nvPr>
        </p:nvSpPr>
        <p:spPr>
          <a:xfrm>
            <a:off x="457200" y="2276872"/>
            <a:ext cx="8229600" cy="4032448"/>
          </a:xfrm>
        </p:spPr>
        <p:txBody>
          <a:bodyPr>
            <a:normAutofit/>
          </a:bodyPr>
          <a:lstStyle/>
          <a:p>
            <a:pPr algn="ctr"/>
            <a:endParaRPr lang="fr-FR" b="1" dirty="0" smtClean="0">
              <a:solidFill>
                <a:srgbClr val="FFFF00"/>
              </a:solidFill>
            </a:endParaRPr>
          </a:p>
          <a:p>
            <a:pPr algn="ctr"/>
            <a:endParaRPr lang="fr-FR" b="1" dirty="0" smtClean="0">
              <a:solidFill>
                <a:srgbClr val="FFFF00"/>
              </a:solidFill>
            </a:endParaRPr>
          </a:p>
          <a:p>
            <a:pPr marL="1431925" indent="-712788"/>
            <a:r>
              <a:rPr lang="fr-FR" b="1" dirty="0" smtClean="0">
                <a:solidFill>
                  <a:srgbClr val="FFFF00"/>
                </a:solidFill>
              </a:rPr>
              <a:t>Le </a:t>
            </a:r>
            <a:r>
              <a:rPr lang="fr-FR" b="1" dirty="0" smtClean="0">
                <a:solidFill>
                  <a:srgbClr val="FFFF00"/>
                </a:solidFill>
              </a:rPr>
              <a:t>cas des failles sans </a:t>
            </a:r>
            <a:r>
              <a:rPr lang="fr-FR" b="1" dirty="0" smtClean="0">
                <a:solidFill>
                  <a:srgbClr val="FFFF00"/>
                </a:solidFill>
              </a:rPr>
              <a:t>abrupts</a:t>
            </a:r>
          </a:p>
          <a:p>
            <a:pPr marL="1431925" indent="-712788"/>
            <a:endParaRPr lang="fr-FR" b="1" dirty="0" smtClean="0">
              <a:solidFill>
                <a:srgbClr val="FFFF00"/>
              </a:solidFill>
            </a:endParaRPr>
          </a:p>
          <a:p>
            <a:pPr marL="1431925" indent="-712788">
              <a:buNone/>
            </a:pPr>
            <a:endParaRPr lang="fr-FR" b="1" dirty="0" smtClean="0">
              <a:solidFill>
                <a:srgbClr val="FFFF00"/>
              </a:solidFill>
            </a:endParaRPr>
          </a:p>
          <a:p>
            <a:pPr marL="1431925" indent="-712788"/>
            <a:r>
              <a:rPr lang="fr-FR" b="1" dirty="0" smtClean="0">
                <a:solidFill>
                  <a:srgbClr val="FFFF00"/>
                </a:solidFill>
              </a:rPr>
              <a:t>Les </a:t>
            </a:r>
            <a:r>
              <a:rPr lang="fr-FR" b="1" dirty="0" smtClean="0">
                <a:solidFill>
                  <a:srgbClr val="FFFF00"/>
                </a:solidFill>
              </a:rPr>
              <a:t>escarpements de faille </a:t>
            </a:r>
            <a:r>
              <a:rPr lang="fr-FR" b="1" dirty="0" smtClean="0">
                <a:solidFill>
                  <a:srgbClr val="FFFF00"/>
                </a:solidFill>
              </a:rPr>
              <a:t>originels</a:t>
            </a:r>
            <a:endParaRPr lang="fr-FR" b="1" dirty="0" smtClean="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7384"/>
            <a:ext cx="8229600" cy="850106"/>
          </a:xfrm>
        </p:spPr>
        <p:txBody>
          <a:bodyPr>
            <a:normAutofit/>
          </a:bodyPr>
          <a:lstStyle/>
          <a:p>
            <a:r>
              <a:rPr lang="fr-FR" dirty="0" smtClean="0">
                <a:solidFill>
                  <a:srgbClr val="FF0000"/>
                </a:solidFill>
              </a:rPr>
              <a:t>SOMMAIRE</a:t>
            </a:r>
            <a:endParaRPr lang="fr-FR" dirty="0">
              <a:solidFill>
                <a:srgbClr val="FF0000"/>
              </a:solidFill>
            </a:endParaRPr>
          </a:p>
        </p:txBody>
      </p:sp>
      <p:sp>
        <p:nvSpPr>
          <p:cNvPr id="3" name="Espace réservé du contenu 2"/>
          <p:cNvSpPr>
            <a:spLocks noGrp="1"/>
          </p:cNvSpPr>
          <p:nvPr>
            <p:ph idx="1"/>
          </p:nvPr>
        </p:nvSpPr>
        <p:spPr>
          <a:xfrm>
            <a:off x="251520" y="1916832"/>
            <a:ext cx="8435280" cy="3672408"/>
          </a:xfrm>
        </p:spPr>
        <p:txBody>
          <a:bodyPr>
            <a:normAutofit/>
          </a:bodyPr>
          <a:lstStyle/>
          <a:p>
            <a:pPr algn="just">
              <a:buNone/>
            </a:pPr>
            <a:r>
              <a:rPr lang="fr-FR" dirty="0" smtClean="0"/>
              <a:t>I - La structure faillée : la cassure</a:t>
            </a:r>
          </a:p>
          <a:p>
            <a:pPr algn="just">
              <a:buNone/>
            </a:pPr>
            <a:r>
              <a:rPr lang="fr-FR" b="1" dirty="0" smtClean="0"/>
              <a:t> </a:t>
            </a:r>
            <a:endParaRPr lang="fr-FR" dirty="0" smtClean="0"/>
          </a:p>
          <a:p>
            <a:pPr marL="1080000" algn="just">
              <a:buNone/>
            </a:pPr>
            <a:r>
              <a:rPr lang="fr-FR" dirty="0" smtClean="0"/>
              <a:t>A – Définition</a:t>
            </a:r>
          </a:p>
          <a:p>
            <a:pPr marL="1080000" algn="just">
              <a:buNone/>
            </a:pPr>
            <a:r>
              <a:rPr lang="fr-FR" dirty="0" smtClean="0"/>
              <a:t>B – Les éléments d'une faille</a:t>
            </a:r>
          </a:p>
          <a:p>
            <a:pPr marL="1080000" algn="just">
              <a:buNone/>
            </a:pPr>
            <a:r>
              <a:rPr lang="fr-FR" dirty="0" smtClean="0"/>
              <a:t>C – Les types de failles</a:t>
            </a:r>
          </a:p>
          <a:p>
            <a:pPr algn="just">
              <a:buNone/>
            </a:pPr>
            <a:r>
              <a:rPr lang="fr-FR"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normAutofit fontScale="90000"/>
          </a:bodyPr>
          <a:lstStyle/>
          <a:p>
            <a:r>
              <a:rPr lang="fr-FR" dirty="0" smtClean="0">
                <a:solidFill>
                  <a:srgbClr val="FF0000"/>
                </a:solidFill>
              </a:rPr>
              <a:t>LA STRUCTURE FAILLEE : LA CASSURE</a:t>
            </a:r>
            <a:endParaRPr lang="fr-FR" dirty="0">
              <a:solidFill>
                <a:srgbClr val="FF0000"/>
              </a:solidFill>
            </a:endParaRPr>
          </a:p>
        </p:txBody>
      </p:sp>
      <p:sp>
        <p:nvSpPr>
          <p:cNvPr id="3" name="Espace réservé du contenu 2"/>
          <p:cNvSpPr>
            <a:spLocks noGrp="1"/>
          </p:cNvSpPr>
          <p:nvPr>
            <p:ph idx="1"/>
          </p:nvPr>
        </p:nvSpPr>
        <p:spPr>
          <a:xfrm>
            <a:off x="179512" y="1600200"/>
            <a:ext cx="8784976" cy="5069160"/>
          </a:xfrm>
        </p:spPr>
        <p:txBody>
          <a:bodyPr>
            <a:normAutofit/>
          </a:bodyPr>
          <a:lstStyle/>
          <a:p>
            <a:pPr>
              <a:buNone/>
            </a:pPr>
            <a:r>
              <a:rPr lang="fr-FR" b="1" dirty="0" smtClean="0">
                <a:solidFill>
                  <a:srgbClr val="FFFF00"/>
                </a:solidFill>
              </a:rPr>
              <a:t>Définition:</a:t>
            </a:r>
            <a:r>
              <a:rPr lang="fr-FR" b="1" dirty="0" smtClean="0"/>
              <a:t> </a:t>
            </a:r>
          </a:p>
          <a:p>
            <a:pPr>
              <a:buNone/>
            </a:pPr>
            <a:endParaRPr lang="fr-FR" b="1" dirty="0" smtClean="0"/>
          </a:p>
          <a:p>
            <a:pPr algn="just">
              <a:buClr>
                <a:srgbClr val="FFFF00"/>
              </a:buClr>
            </a:pPr>
            <a:r>
              <a:rPr lang="fr-FR" sz="3000" dirty="0" smtClean="0"/>
              <a:t>La faille est produite par la mauvaise transmission d’une poussé ou d’un effort tectonique dans un matériel rigide inapte à la déformation souple ou au plissement (série dite incompétente).</a:t>
            </a:r>
          </a:p>
          <a:p>
            <a:pPr algn="just">
              <a:buClr>
                <a:srgbClr val="FFFF00"/>
              </a:buClr>
              <a:buNone/>
            </a:pPr>
            <a:endParaRPr lang="fr-FR" sz="3000" dirty="0" smtClean="0"/>
          </a:p>
          <a:p>
            <a:pPr algn="just">
              <a:buClr>
                <a:srgbClr val="FFFF00"/>
              </a:buClr>
            </a:pPr>
            <a:r>
              <a:rPr lang="fr-FR" sz="3000" dirty="0" smtClean="0"/>
              <a:t>C’est une rupture de la continuité de terrains primitivement situés au même niveau.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332656"/>
            <a:ext cx="8640960" cy="6264696"/>
          </a:xfrm>
        </p:spPr>
        <p:txBody>
          <a:bodyPr/>
          <a:lstStyle/>
          <a:p>
            <a:pPr algn="just">
              <a:buClr>
                <a:srgbClr val="FFFF00"/>
              </a:buClr>
            </a:pPr>
            <a:endParaRPr lang="fr-FR" dirty="0" smtClean="0"/>
          </a:p>
          <a:p>
            <a:pPr algn="just">
              <a:buClr>
                <a:srgbClr val="FFFF00"/>
              </a:buClr>
            </a:pPr>
            <a:r>
              <a:rPr lang="fr-FR" sz="3000" dirty="0" smtClean="0"/>
              <a:t>Elle se traduit par un contact anormal entre des couches d’âge différent (couches sédimentaire) et par une dénivellation entre deux compartiments séparés par un miroir de faille.</a:t>
            </a:r>
          </a:p>
          <a:p>
            <a:pPr algn="just">
              <a:buClr>
                <a:srgbClr val="FFFF00"/>
              </a:buClr>
            </a:pPr>
            <a:endParaRPr lang="fr-FR" sz="3000" dirty="0" smtClean="0"/>
          </a:p>
          <a:p>
            <a:pPr algn="just">
              <a:buClr>
                <a:srgbClr val="FFFF00"/>
              </a:buClr>
            </a:pPr>
            <a:r>
              <a:rPr lang="fr-FR" sz="3000" dirty="0" smtClean="0"/>
              <a:t>A ce mouvement vertical peut s’associer un déplacement latéral des blocs, que l’on nomme décrochement.</a:t>
            </a:r>
          </a:p>
          <a:p>
            <a:pPr>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476672"/>
            <a:ext cx="8568952" cy="6264696"/>
          </a:xfrm>
        </p:spPr>
        <p:txBody>
          <a:bodyPr>
            <a:normAutofit/>
          </a:bodyPr>
          <a:lstStyle/>
          <a:p>
            <a:pPr algn="just">
              <a:buClr>
                <a:srgbClr val="FFFF00"/>
              </a:buClr>
            </a:pPr>
            <a:r>
              <a:rPr lang="fr-FR" sz="3000" b="1" dirty="0" smtClean="0">
                <a:solidFill>
                  <a:srgbClr val="FFFF00"/>
                </a:solidFill>
              </a:rPr>
              <a:t>En d’autres termes </a:t>
            </a:r>
            <a:r>
              <a:rPr lang="fr-FR" sz="3000" b="1" dirty="0" smtClean="0"/>
              <a:t>: </a:t>
            </a:r>
            <a:r>
              <a:rPr lang="fr-FR" sz="3000" dirty="0" smtClean="0"/>
              <a:t>une faille est un plan de rupture le long duquel les deux blocs rocheux issus de la fracture se déplacent l’un par rapport à l’autre. Ne pas confondre avec diaclase.</a:t>
            </a:r>
          </a:p>
          <a:p>
            <a:pPr algn="just">
              <a:buClr>
                <a:srgbClr val="FFFF00"/>
              </a:buClr>
              <a:buNone/>
            </a:pPr>
            <a:endParaRPr lang="fr-FR" sz="3000" dirty="0" smtClean="0"/>
          </a:p>
          <a:p>
            <a:pPr algn="just">
              <a:buClr>
                <a:srgbClr val="FFFF00"/>
              </a:buClr>
            </a:pPr>
            <a:r>
              <a:rPr lang="fr-FR" sz="3000" dirty="0" smtClean="0"/>
              <a:t>Les failles ont des dimensions pouvant aller de quelques millimètres (échelle microscopique) jusqu’à des centaines de kilomètres (à l’échelle des plaques tectoniques) </a:t>
            </a:r>
            <a:endParaRPr lang="fr-F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dirty="0" smtClean="0">
                <a:solidFill>
                  <a:srgbClr val="FF0000"/>
                </a:solidFill>
              </a:rPr>
              <a:t>LES ÉLÉMENTS D'UNE FAILLE</a:t>
            </a:r>
            <a:endParaRPr lang="fr-FR" dirty="0">
              <a:solidFill>
                <a:srgbClr val="FF0000"/>
              </a:solidFill>
            </a:endParaRPr>
          </a:p>
        </p:txBody>
      </p:sp>
      <p:sp>
        <p:nvSpPr>
          <p:cNvPr id="3" name="Espace réservé du contenu 2"/>
          <p:cNvSpPr>
            <a:spLocks noGrp="1"/>
          </p:cNvSpPr>
          <p:nvPr>
            <p:ph idx="1"/>
          </p:nvPr>
        </p:nvSpPr>
        <p:spPr>
          <a:xfrm>
            <a:off x="457200" y="1600200"/>
            <a:ext cx="8229600" cy="4925144"/>
          </a:xfrm>
        </p:spPr>
        <p:txBody>
          <a:bodyPr>
            <a:normAutofit lnSpcReduction="10000"/>
          </a:bodyPr>
          <a:lstStyle/>
          <a:p>
            <a:pPr algn="just">
              <a:buNone/>
            </a:pPr>
            <a:r>
              <a:rPr lang="fr-FR" dirty="0" smtClean="0"/>
              <a:t>Il existe toute une terminologie autour de la faille</a:t>
            </a:r>
            <a:r>
              <a:rPr lang="fr-FR" baseline="30000" dirty="0" smtClean="0"/>
              <a:t> </a:t>
            </a:r>
            <a:r>
              <a:rPr lang="fr-FR" dirty="0" smtClean="0"/>
              <a:t>:</a:t>
            </a:r>
          </a:p>
          <a:p>
            <a:pPr>
              <a:buNone/>
            </a:pPr>
            <a:endParaRPr lang="fr-FR" dirty="0" smtClean="0"/>
          </a:p>
          <a:p>
            <a:pPr marL="1080000" algn="just">
              <a:buClr>
                <a:srgbClr val="FFFF00"/>
              </a:buClr>
            </a:pPr>
            <a:r>
              <a:rPr lang="fr-FR" dirty="0" smtClean="0"/>
              <a:t>Compartiments</a:t>
            </a:r>
          </a:p>
          <a:p>
            <a:pPr marL="1080000" algn="just">
              <a:buClr>
                <a:srgbClr val="FFFF00"/>
              </a:buClr>
            </a:pPr>
            <a:r>
              <a:rPr lang="fr-FR" dirty="0" smtClean="0"/>
              <a:t>Lèvres</a:t>
            </a:r>
          </a:p>
          <a:p>
            <a:pPr marL="1080000" algn="just">
              <a:buClr>
                <a:srgbClr val="FFFF00"/>
              </a:buClr>
            </a:pPr>
            <a:r>
              <a:rPr lang="fr-FR" dirty="0" smtClean="0"/>
              <a:t>Regard</a:t>
            </a:r>
          </a:p>
          <a:p>
            <a:pPr marL="1080000" algn="just">
              <a:buClr>
                <a:srgbClr val="FFFF00"/>
              </a:buClr>
            </a:pPr>
            <a:r>
              <a:rPr lang="fr-FR" dirty="0" smtClean="0"/>
              <a:t>Plan de faille</a:t>
            </a:r>
          </a:p>
          <a:p>
            <a:pPr marL="1080000" algn="just">
              <a:buClr>
                <a:srgbClr val="FFFF00"/>
              </a:buClr>
            </a:pPr>
            <a:r>
              <a:rPr lang="fr-FR" dirty="0" smtClean="0"/>
              <a:t>Rejet de faille </a:t>
            </a:r>
          </a:p>
          <a:p>
            <a:pPr marL="1080000" algn="just">
              <a:buClr>
                <a:srgbClr val="FFFF00"/>
              </a:buClr>
            </a:pPr>
            <a:r>
              <a:rPr lang="fr-FR" dirty="0" smtClean="0"/>
              <a:t>Miroir de faille</a:t>
            </a:r>
          </a:p>
          <a:p>
            <a:pPr marL="1080000" algn="just">
              <a:buClr>
                <a:srgbClr val="FFFF00"/>
              </a:buClr>
            </a:pPr>
            <a:r>
              <a:rPr lang="fr-FR" dirty="0" smtClean="0"/>
              <a:t>Toit</a:t>
            </a:r>
          </a:p>
          <a:p>
            <a:pPr marL="1080000" algn="just">
              <a:buClr>
                <a:srgbClr val="FFFF00"/>
              </a:buClr>
            </a:pPr>
            <a:r>
              <a:rPr lang="fr-FR" dirty="0" smtClean="0"/>
              <a:t>Mur</a:t>
            </a:r>
          </a:p>
          <a:p>
            <a:endParaRPr lang="fr-FR" dirty="0" smtClean="0"/>
          </a:p>
          <a:p>
            <a:endParaRPr lang="fr-FR" dirty="0" smtClean="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48640"/>
            <a:ext cx="8229600" cy="6120720"/>
          </a:xfrm>
        </p:spPr>
        <p:txBody>
          <a:bodyPr>
            <a:normAutofit lnSpcReduction="10000"/>
          </a:bodyPr>
          <a:lstStyle/>
          <a:p>
            <a:pPr algn="just">
              <a:buClr>
                <a:srgbClr val="FFFF00"/>
              </a:buClr>
            </a:pPr>
            <a:r>
              <a:rPr lang="fr-FR" dirty="0" smtClean="0">
                <a:solidFill>
                  <a:srgbClr val="FFFF00"/>
                </a:solidFill>
              </a:rPr>
              <a:t>Compartiments</a:t>
            </a:r>
            <a:r>
              <a:rPr lang="fr-FR" dirty="0" smtClean="0"/>
              <a:t> : blocs rocheux séparés par une faille, l'un est « soulevé », l'autre « affaissé »</a:t>
            </a:r>
          </a:p>
          <a:p>
            <a:pPr algn="just">
              <a:buClr>
                <a:srgbClr val="FFFF00"/>
              </a:buClr>
              <a:buNone/>
            </a:pPr>
            <a:endParaRPr lang="fr-FR" dirty="0" smtClean="0"/>
          </a:p>
          <a:p>
            <a:pPr algn="just">
              <a:buClr>
                <a:srgbClr val="FFFF00"/>
              </a:buClr>
            </a:pPr>
            <a:r>
              <a:rPr lang="fr-FR" dirty="0" smtClean="0">
                <a:solidFill>
                  <a:srgbClr val="FFFF00"/>
                </a:solidFill>
              </a:rPr>
              <a:t>Lèvres</a:t>
            </a:r>
            <a:r>
              <a:rPr lang="fr-FR" dirty="0" smtClean="0"/>
              <a:t> : Surfaces de contact engendrées par la cassure sur chacun des bloc séparés, donc se sont les bords des deux compartiments décalés</a:t>
            </a:r>
          </a:p>
          <a:p>
            <a:pPr algn="just">
              <a:buClr>
                <a:srgbClr val="FFFF00"/>
              </a:buClr>
              <a:buNone/>
            </a:pPr>
            <a:endParaRPr lang="fr-FR" dirty="0" smtClean="0"/>
          </a:p>
          <a:p>
            <a:pPr algn="just">
              <a:buClr>
                <a:srgbClr val="FFFF00"/>
              </a:buClr>
            </a:pPr>
            <a:r>
              <a:rPr lang="fr-FR" dirty="0" smtClean="0">
                <a:solidFill>
                  <a:srgbClr val="FFFF00"/>
                </a:solidFill>
              </a:rPr>
              <a:t>Regard</a:t>
            </a:r>
            <a:r>
              <a:rPr lang="fr-FR" dirty="0" smtClean="0"/>
              <a:t> : côté vers lequel plonge la lèvre du compartiment soulevé</a:t>
            </a:r>
          </a:p>
          <a:p>
            <a:pPr algn="just">
              <a:buClr>
                <a:srgbClr val="FFFF00"/>
              </a:buClr>
              <a:buNone/>
            </a:pPr>
            <a:endParaRPr lang="fr-FR" dirty="0" smtClean="0"/>
          </a:p>
          <a:p>
            <a:pPr algn="just">
              <a:buClr>
                <a:srgbClr val="FFFF00"/>
              </a:buClr>
            </a:pPr>
            <a:r>
              <a:rPr lang="fr-FR" dirty="0" smtClean="0">
                <a:solidFill>
                  <a:srgbClr val="FFFF00"/>
                </a:solidFill>
              </a:rPr>
              <a:t>Plan de faille</a:t>
            </a:r>
            <a:r>
              <a:rPr lang="fr-FR" dirty="0" smtClean="0"/>
              <a:t> : surface de glissement, verticale ou oblique, d'un compartiment par rapport à l'autre</a:t>
            </a:r>
          </a:p>
          <a:p>
            <a:pPr algn="just">
              <a:buClr>
                <a:srgbClr val="FFFF00"/>
              </a:buClr>
            </a:pP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323528" y="44624"/>
            <a:ext cx="8229600" cy="922114"/>
          </a:xfrm>
        </p:spPr>
        <p:txBody>
          <a:bodyPr/>
          <a:lstStyle/>
          <a:p>
            <a:r>
              <a:rPr lang="fr-FR" dirty="0" smtClean="0">
                <a:solidFill>
                  <a:srgbClr val="FF0000"/>
                </a:solidFill>
              </a:rPr>
              <a:t>MIROIR DE FAILLE</a:t>
            </a:r>
            <a:endParaRPr lang="fr-FR" dirty="0">
              <a:solidFill>
                <a:srgbClr val="FF0000"/>
              </a:solidFill>
            </a:endParaRPr>
          </a:p>
        </p:txBody>
      </p:sp>
      <p:sp>
        <p:nvSpPr>
          <p:cNvPr id="3" name="Espace réservé du contenu 2"/>
          <p:cNvSpPr>
            <a:spLocks noGrp="1"/>
          </p:cNvSpPr>
          <p:nvPr>
            <p:ph sz="half" idx="1"/>
          </p:nvPr>
        </p:nvSpPr>
        <p:spPr>
          <a:xfrm>
            <a:off x="107504" y="1052736"/>
            <a:ext cx="8856984" cy="2088232"/>
          </a:xfrm>
          <a:ln>
            <a:noFill/>
          </a:ln>
        </p:spPr>
        <p:txBody>
          <a:bodyPr>
            <a:normAutofit/>
          </a:bodyPr>
          <a:lstStyle/>
          <a:p>
            <a:pPr marL="540000" algn="just">
              <a:buClr>
                <a:srgbClr val="FFFF00"/>
              </a:buClr>
            </a:pPr>
            <a:r>
              <a:rPr lang="fr-FR" dirty="0" smtClean="0"/>
              <a:t>La zone rocheuse mis à jour lors du mouvement des blocs rocheux est appelé miroir de faille. C’est une section du plan de faille ayant subi par frottement un polissage mécanique ou affecté de stries, de rayures orientées dans le sens du déplacement. </a:t>
            </a:r>
          </a:p>
          <a:p>
            <a:pPr>
              <a:buNone/>
            </a:pPr>
            <a:endParaRPr lang="fr-FR" dirty="0" smtClean="0">
              <a:solidFill>
                <a:srgbClr val="FF0000"/>
              </a:solidFill>
            </a:endParaRPr>
          </a:p>
          <a:p>
            <a:endParaRPr lang="fr-FR" dirty="0"/>
          </a:p>
        </p:txBody>
      </p:sp>
      <p:pic>
        <p:nvPicPr>
          <p:cNvPr id="20482" name="Picture 2" descr="Image:Faille vocab.jpg"/>
          <p:cNvPicPr>
            <a:picLocks noChangeAspect="1" noChangeArrowheads="1"/>
          </p:cNvPicPr>
          <p:nvPr/>
        </p:nvPicPr>
        <p:blipFill>
          <a:blip r:embed="rId2" cstate="print"/>
          <a:srcRect/>
          <a:stretch>
            <a:fillRect/>
          </a:stretch>
        </p:blipFill>
        <p:spPr bwMode="auto">
          <a:xfrm>
            <a:off x="2195736" y="3356992"/>
            <a:ext cx="4486275" cy="3286126"/>
          </a:xfrm>
          <a:prstGeom prst="rect">
            <a:avLst/>
          </a:prstGeom>
          <a:noFill/>
          <a:ln w="12700">
            <a:solidFill>
              <a:schemeClr val="bg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323528" y="44624"/>
            <a:ext cx="8229600" cy="922114"/>
          </a:xfrm>
        </p:spPr>
        <p:txBody>
          <a:bodyPr/>
          <a:lstStyle/>
          <a:p>
            <a:r>
              <a:rPr lang="fr-FR" dirty="0" smtClean="0">
                <a:solidFill>
                  <a:srgbClr val="FF0000"/>
                </a:solidFill>
              </a:rPr>
              <a:t>REJET DE FAILLE</a:t>
            </a:r>
            <a:endParaRPr lang="fr-FR" dirty="0">
              <a:solidFill>
                <a:srgbClr val="FF0000"/>
              </a:solidFill>
            </a:endParaRPr>
          </a:p>
        </p:txBody>
      </p:sp>
      <p:sp>
        <p:nvSpPr>
          <p:cNvPr id="3" name="Espace réservé du contenu 2"/>
          <p:cNvSpPr>
            <a:spLocks noGrp="1"/>
          </p:cNvSpPr>
          <p:nvPr>
            <p:ph sz="half" idx="1"/>
          </p:nvPr>
        </p:nvSpPr>
        <p:spPr>
          <a:xfrm>
            <a:off x="179512" y="1196752"/>
            <a:ext cx="8676456" cy="1440160"/>
          </a:xfrm>
          <a:ln>
            <a:noFill/>
          </a:ln>
        </p:spPr>
        <p:txBody>
          <a:bodyPr>
            <a:normAutofit/>
          </a:bodyPr>
          <a:lstStyle/>
          <a:p>
            <a:pPr marL="180000" algn="just">
              <a:buClr>
                <a:srgbClr val="FFFF00"/>
              </a:buClr>
            </a:pPr>
            <a:r>
              <a:rPr lang="fr-FR" dirty="0" smtClean="0"/>
              <a:t>Rejet de faille : ampleur du déplacement relatif d'un compartiment par rapport à l'autre le long du plan de faille</a:t>
            </a:r>
          </a:p>
          <a:p>
            <a:endParaRPr lang="fr-FR" dirty="0" smtClean="0">
              <a:solidFill>
                <a:srgbClr val="FF0000"/>
              </a:solidFill>
            </a:endParaRPr>
          </a:p>
          <a:p>
            <a:endParaRPr lang="fr-FR" dirty="0"/>
          </a:p>
        </p:txBody>
      </p:sp>
      <p:pic>
        <p:nvPicPr>
          <p:cNvPr id="20482" name="Picture 2" descr="Image:Faille vocab.jpg"/>
          <p:cNvPicPr>
            <a:picLocks noChangeAspect="1" noChangeArrowheads="1"/>
          </p:cNvPicPr>
          <p:nvPr/>
        </p:nvPicPr>
        <p:blipFill>
          <a:blip r:embed="rId2" cstate="print"/>
          <a:srcRect/>
          <a:stretch>
            <a:fillRect/>
          </a:stretch>
        </p:blipFill>
        <p:spPr bwMode="auto">
          <a:xfrm>
            <a:off x="1979712" y="2996952"/>
            <a:ext cx="4486275" cy="3286126"/>
          </a:xfrm>
          <a:prstGeom prst="rect">
            <a:avLst/>
          </a:prstGeom>
          <a:noFill/>
          <a:ln w="12700">
            <a:solidFill>
              <a:schemeClr val="bg1"/>
            </a:solid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776</TotalTime>
  <Words>457</Words>
  <Application>Microsoft Office PowerPoint</Application>
  <PresentationFormat>Affichage à l'écran (4:3)</PresentationFormat>
  <Paragraphs>69</Paragraphs>
  <Slides>17</Slides>
  <Notes>1</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Apex</vt:lpstr>
      <vt:lpstr>Les STRUCTURES faillées</vt:lpstr>
      <vt:lpstr>SOMMAIRE</vt:lpstr>
      <vt:lpstr>LA STRUCTURE FAILLEE : LA CASSURE</vt:lpstr>
      <vt:lpstr>Diapositive 4</vt:lpstr>
      <vt:lpstr>Diapositive 5</vt:lpstr>
      <vt:lpstr>LES ÉLÉMENTS D'UNE FAILLE</vt:lpstr>
      <vt:lpstr>Diapositive 7</vt:lpstr>
      <vt:lpstr>MIROIR DE FAILLE</vt:lpstr>
      <vt:lpstr>REJET DE FAILLE</vt:lpstr>
      <vt:lpstr>Diapositive 10</vt:lpstr>
      <vt:lpstr>Diapositive 11</vt:lpstr>
      <vt:lpstr>TOIT ET MUR D’UNE FAILLE</vt:lpstr>
      <vt:lpstr>LES TYPES DE FAILLES</vt:lpstr>
      <vt:lpstr>FAILLE NORMALE</vt:lpstr>
      <vt:lpstr>FAILLE INVERSE</vt:lpstr>
      <vt:lpstr>DÉCROCHEMENT</vt:lpstr>
      <vt:lpstr>LE RELIEF EN STRUCTURE FAILLÉE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STRUCTURES failléES</dc:title>
  <dc:creator>Aida</dc:creator>
  <cp:lastModifiedBy>Aida</cp:lastModifiedBy>
  <cp:revision>77</cp:revision>
  <dcterms:created xsi:type="dcterms:W3CDTF">2014-05-08T06:36:27Z</dcterms:created>
  <dcterms:modified xsi:type="dcterms:W3CDTF">2015-10-14T15:12:38Z</dcterms:modified>
</cp:coreProperties>
</file>