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cer\Desktop\La%20cartographie,%20d'hier%20&#224;%20aujourd'hui.mp4" TargetMode="Externa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Télédétection</a:t>
            </a:r>
            <a:br>
              <a:rPr lang="fr-FR" dirty="0" smtClean="0"/>
            </a:br>
            <a:r>
              <a:rPr lang="fr-FR" dirty="0" smtClean="0"/>
              <a:t>Quelques principes généraux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43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r>
              <a:rPr lang="fr-FR" altLang="fr-FR" smtClean="0"/>
              <a:t>La trajectoire effectuée par un satellite autour de la Terre est appelée </a:t>
            </a:r>
            <a:r>
              <a:rPr lang="fr-FR" altLang="fr-FR" b="1" smtClean="0"/>
              <a:t>orbite</a:t>
            </a:r>
            <a:r>
              <a:rPr lang="fr-FR" altLang="fr-FR" smtClean="0"/>
              <a:t>. L'orbite d'un satellite est choisie en fonction de la capacité des capteurs qu'il transporte et des objectifs de sa mission.</a:t>
            </a:r>
          </a:p>
          <a:p>
            <a:r>
              <a:rPr lang="fr-FR" altLang="fr-FR" smtClean="0"/>
              <a:t>Le choix d'une orbite est déterminé par l'altitude (la hauteur du satellite au-dessus de la surface de la Terre), l'orientation et la rotation du satellite par rapport à la Terre.</a:t>
            </a:r>
          </a:p>
          <a:p>
            <a:r>
              <a:rPr lang="fr-FR" altLang="fr-FR" smtClean="0"/>
              <a:t>Certains satellites ont une altitude très élevée et regardent toujours la même région de la surface de la Terre, ils ont une orbite </a:t>
            </a:r>
            <a:r>
              <a:rPr lang="fr-FR" altLang="fr-FR" b="1" smtClean="0"/>
              <a:t>géostationnaire</a:t>
            </a:r>
            <a:r>
              <a:rPr lang="fr-FR" altLang="fr-FR" smtClean="0"/>
              <a:t>.</a:t>
            </a:r>
          </a:p>
          <a:p>
            <a:endParaRPr lang="fr-FR" altLang="fr-FR" smtClean="0"/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5044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1450" y="549275"/>
            <a:ext cx="6553200" cy="6370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fr-FR" sz="2400" dirty="0"/>
              <a:t>Ces satellites géostationnaires ont une altitude d'environ 36 000 kilomètres et se déplacent à une vitesse qui correspond à celle de la Terre, donnant ainsi l'impression qu'ils sont stationnaires. Cette configuration orbitale permet au satellite d'observer et d'amasser continuellement de l'information sur une région spécifique. </a:t>
            </a:r>
          </a:p>
          <a:p>
            <a:pPr>
              <a:defRPr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fr-FR" sz="2400" dirty="0"/>
              <a:t>Les satellites de communication et</a:t>
            </a:r>
          </a:p>
          <a:p>
            <a:pPr>
              <a:defRPr/>
            </a:pPr>
            <a:r>
              <a:rPr lang="fr-FR" sz="2400" dirty="0"/>
              <a:t>d'observation des conditions météorologiques sont situés sur de telles orbites.</a:t>
            </a:r>
          </a:p>
          <a:p>
            <a:pPr>
              <a:defRPr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fr-FR" sz="2400" dirty="0"/>
              <a:t>L'altitude élevée de certains satellites météorologiques leur permet d'observer les nuages et les conditions qui couvrent un hémisphère complet de la Terre.</a:t>
            </a:r>
          </a:p>
        </p:txBody>
      </p:sp>
    </p:spTree>
    <p:extLst>
      <p:ext uri="{BB962C8B-B14F-4D97-AF65-F5344CB8AC3E}">
        <p14:creationId xmlns:p14="http://schemas.microsoft.com/office/powerpoint/2010/main" val="7864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re 1"/>
          <p:cNvSpPr>
            <a:spLocks noGrp="1"/>
          </p:cNvSpPr>
          <p:nvPr>
            <p:ph type="title"/>
          </p:nvPr>
        </p:nvSpPr>
        <p:spPr>
          <a:xfrm>
            <a:off x="3071813" y="333376"/>
            <a:ext cx="6589712" cy="1279525"/>
          </a:xfrm>
        </p:spPr>
        <p:txBody>
          <a:bodyPr/>
          <a:lstStyle/>
          <a:p>
            <a:r>
              <a:rPr lang="fr-FR" altLang="fr-FR" smtClean="0"/>
              <a:t>Les satellites héliosynchrones </a:t>
            </a:r>
          </a:p>
        </p:txBody>
      </p:sp>
      <p:pic>
        <p:nvPicPr>
          <p:cNvPr id="48131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0825" y="1844675"/>
            <a:ext cx="3060700" cy="3778250"/>
          </a:xfrm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793875" y="1689100"/>
            <a:ext cx="4572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/>
              <a:t>D'autres plates-formes spatiales suivent une orbite allant</a:t>
            </a:r>
          </a:p>
          <a:p>
            <a:r>
              <a:rPr lang="fr-FR" altLang="fr-FR" sz="2400"/>
              <a:t>pratiquement du nord au sud ou vice versa. Cette</a:t>
            </a:r>
          </a:p>
          <a:p>
            <a:r>
              <a:rPr lang="fr-FR" altLang="fr-FR" sz="2400"/>
              <a:t>configuration, combinée à la rotation de la Terre (ouest-est),</a:t>
            </a:r>
          </a:p>
          <a:p>
            <a:r>
              <a:rPr lang="fr-FR" altLang="fr-FR" sz="2400"/>
              <a:t>fait qu'au cours d'une certaine période, les satellites ont</a:t>
            </a:r>
          </a:p>
          <a:p>
            <a:r>
              <a:rPr lang="fr-FR" altLang="fr-FR" sz="2400"/>
              <a:t>observé la presque totalité de la surface de la Terre.</a:t>
            </a:r>
          </a:p>
        </p:txBody>
      </p:sp>
    </p:spTree>
    <p:extLst>
      <p:ext uri="{BB962C8B-B14F-4D97-AF65-F5344CB8AC3E}">
        <p14:creationId xmlns:p14="http://schemas.microsoft.com/office/powerpoint/2010/main" val="18382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re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endParaRPr lang="fr-FR" altLang="fr-FR" smtClean="0"/>
          </a:p>
        </p:txBody>
      </p:sp>
      <p:pic>
        <p:nvPicPr>
          <p:cNvPr id="5" name="La cartographie, d'hier à aujourd'hui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89000" y="4763"/>
            <a:ext cx="13354050" cy="7510462"/>
          </a:xfrm>
        </p:spPr>
      </p:pic>
      <p:pic>
        <p:nvPicPr>
          <p:cNvPr id="4" name="La cartographie, d'hier à aujourd'hui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"/>
            <a:ext cx="13354050" cy="751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1671638"/>
            <a:ext cx="2998787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2489200" y="1598613"/>
            <a:ext cx="4572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De nos jours, la plupart des plates-formes satellitaires sont placées sur orbite quasi-polaire. Elles se déplacent donc vers le nord d'un côté de la Terre, et vers le sud dans l'autre moitié de leur orbite. Ces deux</a:t>
            </a:r>
          </a:p>
          <a:p>
            <a:r>
              <a:rPr lang="fr-FR" altLang="fr-FR"/>
              <a:t>types de passage du satellite se nomment</a:t>
            </a:r>
          </a:p>
          <a:p>
            <a:r>
              <a:rPr lang="fr-FR" altLang="fr-FR"/>
              <a:t>respectivement </a:t>
            </a:r>
            <a:r>
              <a:rPr lang="fr-FR" altLang="fr-FR" b="1">
                <a:latin typeface="Arial,Bold"/>
              </a:rPr>
              <a:t>orbite ascendante et orbite descendante</a:t>
            </a:r>
            <a:r>
              <a:rPr lang="fr-FR" altLang="fr-FR"/>
              <a:t>. Si l'orbite est aussi héliosynchrone, l'orbite ascendante du satellite se fait du côté ombragé de la Terre, tandis que l'orbite descendante se fait du côté éclairé par le Soleil.</a:t>
            </a:r>
          </a:p>
        </p:txBody>
      </p:sp>
    </p:spTree>
    <p:extLst>
      <p:ext uri="{BB962C8B-B14F-4D97-AF65-F5344CB8AC3E}">
        <p14:creationId xmlns:p14="http://schemas.microsoft.com/office/powerpoint/2010/main" val="373190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0325" y="2205038"/>
            <a:ext cx="2692400" cy="2857500"/>
          </a:xfrm>
        </p:spPr>
      </p:pic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424113" y="1628776"/>
            <a:ext cx="457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/>
              <a:t>Lorsqu'un satellite est en orbite autour de la Terre, le capteur "observe" une certaine partie de la surface. Cette surface porte le nom de </a:t>
            </a:r>
            <a:r>
              <a:rPr lang="fr-FR" altLang="fr-FR" sz="2400" b="1">
                <a:latin typeface="Arial,Bold"/>
              </a:rPr>
              <a:t>couloir-couvert ou fauchée</a:t>
            </a:r>
            <a:r>
              <a:rPr lang="fr-FR" altLang="fr-FR" sz="2400"/>
              <a:t>.</a:t>
            </a:r>
          </a:p>
          <a:p>
            <a:endParaRPr lang="fr-FR" altLang="fr-FR" sz="2400"/>
          </a:p>
          <a:p>
            <a:r>
              <a:rPr lang="fr-FR" altLang="fr-FR" sz="2400"/>
              <a:t> Les capteurs sur plate-forme spatiale ont une fauchée dont la largeur varie généralement entre une dizaine et une</a:t>
            </a:r>
          </a:p>
          <a:p>
            <a:r>
              <a:rPr lang="fr-FR" altLang="fr-FR" sz="2400"/>
              <a:t>centaine de kilomètres.</a:t>
            </a:r>
          </a:p>
        </p:txBody>
      </p:sp>
    </p:spTree>
    <p:extLst>
      <p:ext uri="{BB962C8B-B14F-4D97-AF65-F5344CB8AC3E}">
        <p14:creationId xmlns:p14="http://schemas.microsoft.com/office/powerpoint/2010/main" val="40868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re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fr-FR" altLang="fr-FR" smtClean="0"/>
              <a:t>Résolution spatiale et résolution spectrale</a:t>
            </a:r>
          </a:p>
        </p:txBody>
      </p:sp>
      <p:sp>
        <p:nvSpPr>
          <p:cNvPr id="51203" name="Espace réservé du contenu 2"/>
          <p:cNvSpPr>
            <a:spLocks noGrp="1"/>
          </p:cNvSpPr>
          <p:nvPr>
            <p:ph idx="1"/>
          </p:nvPr>
        </p:nvSpPr>
        <p:spPr>
          <a:xfrm>
            <a:off x="1703389" y="2133600"/>
            <a:ext cx="6592887" cy="3778250"/>
          </a:xfrm>
        </p:spPr>
        <p:txBody>
          <a:bodyPr/>
          <a:lstStyle/>
          <a:p>
            <a:r>
              <a:rPr lang="fr-FR" altLang="fr-FR" smtClean="0"/>
              <a:t>La résolution spatiale est fonction de la dimension du plus petit élément qu'il est possible de détecter. </a:t>
            </a:r>
          </a:p>
          <a:p>
            <a:r>
              <a:rPr lang="fr-FR" altLang="fr-FR" smtClean="0"/>
              <a:t>Les images de télédétection sont composées d'une matrice d'éléments appelés </a:t>
            </a:r>
            <a:r>
              <a:rPr lang="fr-FR" altLang="fr-FR" b="1" smtClean="0"/>
              <a:t>pixels</a:t>
            </a:r>
            <a:r>
              <a:rPr lang="fr-FR" altLang="fr-FR" smtClean="0"/>
              <a:t>. Le pixel est le plus petit élément d'une image. Il est normalement carré et représente une partie de l'image</a:t>
            </a:r>
          </a:p>
          <a:p>
            <a:endParaRPr lang="fr-FR" altLang="fr-FR" smtClean="0"/>
          </a:p>
        </p:txBody>
      </p:sp>
      <p:pic>
        <p:nvPicPr>
          <p:cNvPr id="5120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2133600"/>
            <a:ext cx="28956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0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re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fr-FR" altLang="fr-FR" smtClean="0"/>
              <a:t>Résolution spectrale</a:t>
            </a:r>
          </a:p>
        </p:txBody>
      </p:sp>
      <p:pic>
        <p:nvPicPr>
          <p:cNvPr id="52227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8688" y="1557338"/>
            <a:ext cx="6227762" cy="4527550"/>
          </a:xfrm>
        </p:spPr>
      </p:pic>
    </p:spTree>
    <p:extLst>
      <p:ext uri="{BB962C8B-B14F-4D97-AF65-F5344CB8AC3E}">
        <p14:creationId xmlns:p14="http://schemas.microsoft.com/office/powerpoint/2010/main" val="11292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888" y="1212850"/>
            <a:ext cx="6913562" cy="5024438"/>
          </a:xfrm>
        </p:spPr>
      </p:pic>
    </p:spTree>
    <p:extLst>
      <p:ext uri="{BB962C8B-B14F-4D97-AF65-F5344CB8AC3E}">
        <p14:creationId xmlns:p14="http://schemas.microsoft.com/office/powerpoint/2010/main" val="4757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8357" y="1321887"/>
            <a:ext cx="4356100" cy="3887787"/>
          </a:xfrm>
        </p:spPr>
      </p:pic>
      <p:pic>
        <p:nvPicPr>
          <p:cNvPr id="5427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48" y="1321886"/>
            <a:ext cx="4427538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0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208214" y="620713"/>
            <a:ext cx="617378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fr-FR" altLang="fr-FR" sz="2800"/>
              <a:t>« La télédétection est la technique qui, par l'acquisition d'images, permet d'obtenir de l'information sur la surface de la Terre sans contact direct avec celle-ci. La télédétection</a:t>
            </a:r>
          </a:p>
          <a:p>
            <a:pPr algn="just"/>
            <a:r>
              <a:rPr lang="fr-FR" altLang="fr-FR" sz="2800"/>
              <a:t>englobe tout le processus qui consiste à capter et à enregistrer l'énergie d'un rayonnement</a:t>
            </a:r>
          </a:p>
          <a:p>
            <a:pPr algn="just"/>
            <a:r>
              <a:rPr lang="fr-FR" altLang="fr-FR" sz="2800"/>
              <a:t>électromagnétique émis ou réfléchi, à traiter et à analyser l'information, pour ensuite mettre en application cette information. »</a:t>
            </a:r>
          </a:p>
        </p:txBody>
      </p:sp>
    </p:spTree>
    <p:extLst>
      <p:ext uri="{BB962C8B-B14F-4D97-AF65-F5344CB8AC3E}">
        <p14:creationId xmlns:p14="http://schemas.microsoft.com/office/powerpoint/2010/main" val="327218342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u contenu 2"/>
          <p:cNvSpPr>
            <a:spLocks noGrp="1"/>
          </p:cNvSpPr>
          <p:nvPr>
            <p:ph idx="1"/>
          </p:nvPr>
        </p:nvSpPr>
        <p:spPr>
          <a:xfrm>
            <a:off x="2711450" y="620714"/>
            <a:ext cx="7346950" cy="5291137"/>
          </a:xfrm>
        </p:spPr>
        <p:txBody>
          <a:bodyPr/>
          <a:lstStyle/>
          <a:p>
            <a:r>
              <a:rPr lang="fr-FR" altLang="fr-FR" sz="3200"/>
              <a:t>Le processus de la télédétection au moyen de systèmes imageurs comporte sept étapes dans le processus de reconnaissance des éléments à la surface de la terre</a:t>
            </a: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559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888" y="908051"/>
            <a:ext cx="6769100" cy="4752975"/>
          </a:xfrm>
        </p:spPr>
      </p:pic>
    </p:spTree>
    <p:extLst>
      <p:ext uri="{BB962C8B-B14F-4D97-AF65-F5344CB8AC3E}">
        <p14:creationId xmlns:p14="http://schemas.microsoft.com/office/powerpoint/2010/main" val="12154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fr-FR" altLang="fr-FR" smtClean="0"/>
              <a:t>Les sept étapes de la télédétection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>
              <a:defRPr/>
            </a:pPr>
            <a:r>
              <a:rPr lang="fr-FR" b="1" dirty="0"/>
              <a:t>1. Source d'énergie ou d'illumination (A) </a:t>
            </a:r>
            <a:r>
              <a:rPr lang="fr-FR" dirty="0"/>
              <a:t>-</a:t>
            </a:r>
          </a:p>
          <a:p>
            <a:pPr marL="0" indent="0">
              <a:buNone/>
              <a:defRPr/>
            </a:pPr>
            <a:r>
              <a:rPr lang="fr-FR" dirty="0" smtClean="0"/>
              <a:t>	À </a:t>
            </a:r>
            <a:r>
              <a:rPr lang="fr-FR" dirty="0"/>
              <a:t>l'origine de tout processus de </a:t>
            </a:r>
            <a:r>
              <a:rPr lang="fr-FR" dirty="0" smtClean="0"/>
              <a:t>télédétection se </a:t>
            </a:r>
            <a:r>
              <a:rPr lang="fr-FR" dirty="0"/>
              <a:t>trouve nécessairement une </a:t>
            </a:r>
            <a:r>
              <a:rPr lang="fr-FR" dirty="0" smtClean="0"/>
              <a:t>source d'énergie </a:t>
            </a:r>
            <a:r>
              <a:rPr lang="fr-FR" dirty="0"/>
              <a:t>pour illuminer la cible.</a:t>
            </a:r>
          </a:p>
          <a:p>
            <a:pPr>
              <a:defRPr/>
            </a:pPr>
            <a:r>
              <a:rPr lang="fr-FR" b="1" dirty="0"/>
              <a:t>2. Rayonnement et atmosphère (B) </a:t>
            </a:r>
            <a:r>
              <a:rPr lang="fr-FR" dirty="0" smtClean="0"/>
              <a:t>– </a:t>
            </a:r>
          </a:p>
          <a:p>
            <a:pPr marL="0" indent="0">
              <a:buNone/>
              <a:defRPr/>
            </a:pPr>
            <a:r>
              <a:rPr lang="fr-FR" dirty="0" smtClean="0"/>
              <a:t>	Durant son </a:t>
            </a:r>
            <a:r>
              <a:rPr lang="fr-FR" dirty="0"/>
              <a:t>parcours entre la source d'énergie et la</a:t>
            </a:r>
          </a:p>
          <a:p>
            <a:pPr>
              <a:defRPr/>
            </a:pPr>
            <a:r>
              <a:rPr lang="fr-FR" dirty="0"/>
              <a:t>cible, le rayonnement interagit </a:t>
            </a:r>
            <a:r>
              <a:rPr lang="fr-FR" dirty="0" smtClean="0"/>
              <a:t>avec l'atmosphère</a:t>
            </a:r>
            <a:r>
              <a:rPr lang="fr-FR" dirty="0"/>
              <a:t>. Une seconde interaction </a:t>
            </a:r>
            <a:r>
              <a:rPr lang="fr-FR" dirty="0" smtClean="0"/>
              <a:t>se produit </a:t>
            </a:r>
            <a:r>
              <a:rPr lang="fr-FR" dirty="0"/>
              <a:t>lors du trajet entre la cible et le</a:t>
            </a:r>
          </a:p>
          <a:p>
            <a:pPr>
              <a:defRPr/>
            </a:pPr>
            <a:r>
              <a:rPr lang="fr-FR" dirty="0"/>
              <a:t>capteur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endParaRPr lang="fr-FR" altLang="fr-FR" smtClean="0"/>
          </a:p>
        </p:txBody>
      </p:sp>
      <p:sp>
        <p:nvSpPr>
          <p:cNvPr id="41987" name="Espace réservé du contenu 2"/>
          <p:cNvSpPr>
            <a:spLocks noGrp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r>
              <a:rPr lang="fr-FR" altLang="fr-FR" b="1" smtClean="0"/>
              <a:t>3. Interaction avec la cible (C) </a:t>
            </a:r>
            <a:r>
              <a:rPr lang="fr-FR" altLang="fr-FR" smtClean="0"/>
              <a:t>- Une fois parvenue à la cible, l'énergie interagit avec la surface de celle-ci. La nature de cette interaction dépend des caractéristiques du rayonnement et des propriétés de la surface.</a:t>
            </a:r>
          </a:p>
          <a:p>
            <a:r>
              <a:rPr lang="fr-FR" altLang="fr-FR" b="1" smtClean="0"/>
              <a:t>4. Enregistrement de l'énergie par le capteur (D) </a:t>
            </a:r>
            <a:r>
              <a:rPr lang="fr-FR" altLang="fr-FR" smtClean="0"/>
              <a:t>- Une fois l'énergie diffusée ou émise par la cible, elle doit être captée à distance (par un capteur qui n'est pas en contact avec la cible) </a:t>
            </a:r>
          </a:p>
          <a:p>
            <a:r>
              <a:rPr lang="fr-FR" altLang="fr-FR" smtClean="0"/>
              <a:t>pour être enfin enregistrée.</a:t>
            </a:r>
          </a:p>
        </p:txBody>
      </p:sp>
    </p:spTree>
    <p:extLst>
      <p:ext uri="{BB962C8B-B14F-4D97-AF65-F5344CB8AC3E}">
        <p14:creationId xmlns:p14="http://schemas.microsoft.com/office/powerpoint/2010/main" val="40857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2566989" y="333375"/>
            <a:ext cx="72739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>
                <a:latin typeface="Arial,Bold"/>
              </a:rPr>
              <a:t>5. Transmission, réception et traitement (E) </a:t>
            </a:r>
            <a:r>
              <a:rPr lang="fr-FR" altLang="fr-FR" sz="2400"/>
              <a:t>- L'énergie enregistrée par le capteur est transmise, souvent par des moyens électroniques, à une station de réception où l'information est transformée en images (numériques ou photographiques).</a:t>
            </a:r>
          </a:p>
          <a:p>
            <a:endParaRPr lang="fr-FR" altLang="fr-FR" sz="2400" b="1">
              <a:latin typeface="Arial,Bold"/>
            </a:endParaRPr>
          </a:p>
          <a:p>
            <a:r>
              <a:rPr lang="fr-FR" altLang="fr-FR" sz="2400" b="1">
                <a:latin typeface="Arial,Bold"/>
              </a:rPr>
              <a:t>6. Interprétation et analyse (F) </a:t>
            </a:r>
            <a:r>
              <a:rPr lang="fr-FR" altLang="fr-FR" sz="2400"/>
              <a:t>- Une interprétation visuelle et/ou numérique de l'image traitée est ensuite nécessaire pour extraire l'information que l'on désire obtenir sur la cible.</a:t>
            </a:r>
          </a:p>
          <a:p>
            <a:endParaRPr lang="fr-FR" altLang="fr-FR" sz="2400"/>
          </a:p>
          <a:p>
            <a:r>
              <a:rPr lang="fr-FR" altLang="fr-FR" sz="2400" b="1">
                <a:latin typeface="Arial,Bold"/>
              </a:rPr>
              <a:t>7. Application (G) </a:t>
            </a:r>
            <a:r>
              <a:rPr lang="fr-FR" altLang="fr-FR" sz="2400"/>
              <a:t>- La dernière étape du processus consiste à utiliser l'information extraite de l'image pour mieux comprendre la cible, pour nous en faire découvrir de nouveaux aspects ou pour aider à résoudre un problème particulier.</a:t>
            </a:r>
          </a:p>
        </p:txBody>
      </p:sp>
    </p:spTree>
    <p:extLst>
      <p:ext uri="{BB962C8B-B14F-4D97-AF65-F5344CB8AC3E}">
        <p14:creationId xmlns:p14="http://schemas.microsoft.com/office/powerpoint/2010/main" val="14089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2566988" y="1844676"/>
            <a:ext cx="60134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fr-FR" altLang="fr-FR" sz="2800"/>
              <a:t>Ces sept étapes couvrent le processus de la télédétection, du début à la fin. C'est dans cet ordre que devrions construire un cours, étape par étape si nous devions développer notre connaissance de cet incontournable outil qu’est la télédétection. </a:t>
            </a:r>
          </a:p>
        </p:txBody>
      </p:sp>
    </p:spTree>
    <p:extLst>
      <p:ext uri="{BB962C8B-B14F-4D97-AF65-F5344CB8AC3E}">
        <p14:creationId xmlns:p14="http://schemas.microsoft.com/office/powerpoint/2010/main" val="13791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contenu 2"/>
          <p:cNvSpPr>
            <a:spLocks noGrp="1"/>
          </p:cNvSpPr>
          <p:nvPr>
            <p:ph idx="1"/>
          </p:nvPr>
        </p:nvSpPr>
        <p:spPr>
          <a:xfrm>
            <a:off x="2495550" y="188914"/>
            <a:ext cx="7416800" cy="5832475"/>
          </a:xfrm>
        </p:spPr>
        <p:txBody>
          <a:bodyPr>
            <a:normAutofit lnSpcReduction="10000"/>
          </a:bodyPr>
          <a:lstStyle/>
          <a:p>
            <a:r>
              <a:rPr lang="fr-FR" altLang="fr-FR" sz="2400"/>
              <a:t>Dans l'espace, la télédétection est parfois effectuée à partir de la n</a:t>
            </a:r>
            <a:r>
              <a:rPr lang="fr-FR" altLang="fr-FR" sz="2400" b="1"/>
              <a:t>avette spatiale </a:t>
            </a:r>
            <a:r>
              <a:rPr lang="fr-FR" altLang="fr-FR" sz="2400"/>
              <a:t>ou plus fréquemment, à partir de satellites. Les </a:t>
            </a:r>
            <a:r>
              <a:rPr lang="fr-FR" altLang="fr-FR" sz="2400" b="1"/>
              <a:t>satellites </a:t>
            </a:r>
            <a:r>
              <a:rPr lang="fr-FR" altLang="fr-FR" sz="2400"/>
              <a:t>sont des objets qui sont en orbite autour d'un autre objet, dans ce cas-ci, la Terre. </a:t>
            </a:r>
          </a:p>
          <a:p>
            <a:r>
              <a:rPr lang="fr-FR" altLang="fr-FR" sz="2400"/>
              <a:t>Par exemple, la Lune est un satellite naturel de la Terre, par opposition aux satellites artificiels de la Terre que sont les plates-formes placées en orbite pour les besoins de la télédétection, des communications et de la télémétrie (positionnement et navigation). </a:t>
            </a:r>
          </a:p>
          <a:p>
            <a:r>
              <a:rPr lang="fr-FR" altLang="fr-FR" sz="2400"/>
              <a:t>Grâce à leur orbite, les plates-formes spatiales permettent une couverture répétitive et continue de la surface de la Terre. Le coût est souvent un facteur déterminant dans le choix des différentes plates-formes.</a:t>
            </a:r>
          </a:p>
        </p:txBody>
      </p:sp>
    </p:spTree>
    <p:extLst>
      <p:ext uri="{BB962C8B-B14F-4D97-AF65-F5344CB8AC3E}">
        <p14:creationId xmlns:p14="http://schemas.microsoft.com/office/powerpoint/2010/main" val="40263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911</Words>
  <Application>Microsoft Office PowerPoint</Application>
  <PresentationFormat>Grand écran</PresentationFormat>
  <Paragraphs>50</Paragraphs>
  <Slides>18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Arial,Bold</vt:lpstr>
      <vt:lpstr>Trebuchet MS</vt:lpstr>
      <vt:lpstr>Wingdings</vt:lpstr>
      <vt:lpstr>Wingdings 3</vt:lpstr>
      <vt:lpstr>Facette</vt:lpstr>
      <vt:lpstr>Télédétection Quelques principes généraux </vt:lpstr>
      <vt:lpstr>Présentation PowerPoint</vt:lpstr>
      <vt:lpstr>Présentation PowerPoint</vt:lpstr>
      <vt:lpstr>Présentation PowerPoint</vt:lpstr>
      <vt:lpstr>Les sept étapes de la télédétection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satellites héliosynchrones </vt:lpstr>
      <vt:lpstr>Présentation PowerPoint</vt:lpstr>
      <vt:lpstr>Présentation PowerPoint</vt:lpstr>
      <vt:lpstr>Résolution spatiale et résolution spectrale</vt:lpstr>
      <vt:lpstr>Résolution spectrale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Télédétection Quelques principes généraux </dc:title>
  <dc:creator>acer</dc:creator>
  <cp:lastModifiedBy>acer</cp:lastModifiedBy>
  <cp:revision>1</cp:revision>
  <dcterms:created xsi:type="dcterms:W3CDTF">2016-12-05T14:57:09Z</dcterms:created>
  <dcterms:modified xsi:type="dcterms:W3CDTF">2016-12-05T15:02:50Z</dcterms:modified>
</cp:coreProperties>
</file>