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9" r:id="rId2"/>
    <p:sldId id="260" r:id="rId3"/>
    <p:sldId id="264" r:id="rId4"/>
    <p:sldId id="261" r:id="rId5"/>
    <p:sldId id="271" r:id="rId6"/>
    <p:sldId id="263" r:id="rId7"/>
    <p:sldId id="265" r:id="rId8"/>
    <p:sldId id="266" r:id="rId9"/>
    <p:sldId id="267" r:id="rId10"/>
    <p:sldId id="268" r:id="rId11"/>
    <p:sldId id="269" r:id="rId12"/>
    <p:sldId id="270" r:id="rId13"/>
    <p:sldId id="258" r:id="rId14"/>
    <p:sldId id="272" r:id="rId15"/>
    <p:sldId id="275" r:id="rId16"/>
    <p:sldId id="276" r:id="rId17"/>
    <p:sldId id="274" r:id="rId18"/>
    <p:sldId id="273"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30" d="100"/>
          <a:sy n="30" d="100"/>
        </p:scale>
        <p:origin x="1782"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F9EB5B-6C07-4240-B00D-60EE9893E659}" type="datetimeFigureOut">
              <a:rPr lang="fr-FR" smtClean="0"/>
              <a:pPr/>
              <a:t>30/09/2022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0DBF5-AB34-4B41-B2B0-F3694D4294E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FF0DBF5-AB34-4B41-B2B0-F3694D4294EC}" type="slidenum">
              <a:rPr lang="fr-FR" smtClean="0"/>
              <a:pPr/>
              <a:t>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7B612796-44ED-47B8-B1A5-34B181AC10F8}" type="datetimeFigureOut">
              <a:rPr lang="fr-FR" smtClean="0"/>
              <a:pPr/>
              <a:t>30/09/2022</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C31B3973-B4EE-49B1-96D7-5B6DAFD2D1B5}"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7B612796-44ED-47B8-B1A5-34B181AC10F8}" type="datetimeFigureOut">
              <a:rPr lang="fr-FR" smtClean="0"/>
              <a:pPr/>
              <a:t>30/09/2022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1B3973-B4EE-49B1-96D7-5B6DAFD2D1B5}"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7B612796-44ED-47B8-B1A5-34B181AC10F8}" type="datetimeFigureOut">
              <a:rPr lang="fr-FR" smtClean="0"/>
              <a:pPr/>
              <a:t>30/09/2022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1B3973-B4EE-49B1-96D7-5B6DAFD2D1B5}"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7B612796-44ED-47B8-B1A5-34B181AC10F8}" type="datetimeFigureOut">
              <a:rPr lang="fr-FR" smtClean="0"/>
              <a:pPr/>
              <a:t>30/09/2022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1B3973-B4EE-49B1-96D7-5B6DAFD2D1B5}"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fld id="{7B612796-44ED-47B8-B1A5-34B181AC10F8}" type="datetimeFigureOut">
              <a:rPr lang="fr-FR" smtClean="0"/>
              <a:pPr/>
              <a:t>30/09/2022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1B3973-B4EE-49B1-96D7-5B6DAFD2D1B5}"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7B612796-44ED-47B8-B1A5-34B181AC10F8}" type="datetimeFigureOut">
              <a:rPr lang="fr-FR" smtClean="0"/>
              <a:pPr/>
              <a:t>30/09/2022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31B3973-B4EE-49B1-96D7-5B6DAFD2D1B5}"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7B612796-44ED-47B8-B1A5-34B181AC10F8}" type="datetimeFigureOut">
              <a:rPr lang="fr-FR" smtClean="0"/>
              <a:pPr/>
              <a:t>30/09/2022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31B3973-B4EE-49B1-96D7-5B6DAFD2D1B5}"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7B612796-44ED-47B8-B1A5-34B181AC10F8}" type="datetimeFigureOut">
              <a:rPr lang="fr-FR" smtClean="0"/>
              <a:pPr/>
              <a:t>30/09/2022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31B3973-B4EE-49B1-96D7-5B6DAFD2D1B5}"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B612796-44ED-47B8-B1A5-34B181AC10F8}" type="datetimeFigureOut">
              <a:rPr lang="fr-FR" smtClean="0"/>
              <a:pPr/>
              <a:t>30/09/2022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31B3973-B4EE-49B1-96D7-5B6DAFD2D1B5}"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7B612796-44ED-47B8-B1A5-34B181AC10F8}" type="datetimeFigureOut">
              <a:rPr lang="fr-FR" smtClean="0"/>
              <a:pPr/>
              <a:t>30/09/2022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31B3973-B4EE-49B1-96D7-5B6DAFD2D1B5}"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7B612796-44ED-47B8-B1A5-34B181AC10F8}" type="datetimeFigureOut">
              <a:rPr lang="fr-FR" smtClean="0"/>
              <a:pPr/>
              <a:t>30/09/2022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31B3973-B4EE-49B1-96D7-5B6DAFD2D1B5}"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B612796-44ED-47B8-B1A5-34B181AC10F8}" type="datetimeFigureOut">
              <a:rPr lang="fr-FR" smtClean="0"/>
              <a:pPr/>
              <a:t>30/09/2022</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31B3973-B4EE-49B1-96D7-5B6DAFD2D1B5}"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6&#176;%20-%20Les%20espaces%20ruraux%20des%20pays%20en%20d&#233;veloppement.mp4"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www.hypergeo.eu/spip.php?article285" TargetMode="External"/><Relationship Id="rId5" Type="http://schemas.openxmlformats.org/officeDocument/2006/relationships/hyperlink" Target="&#1583;&#1610;&#1606;&#1575;&#1605;&#1610;&#1577;%20&#1575;&#1604;&#1605;&#1580;&#1575;&#1604;%20&#1575;&#1604;&#1585;&#1610;&#1601;&#1610;%20Dynamique%20de%20l'espace%20rural%20-%20SABRI%20Mohamed%20&#1605;&#1581;&#1605;&#1583;%20&#1589;&#1575;&#1576;&#1585;&#1610;_files/L'espace%20proche-2.mp4" TargetMode="External"/><Relationship Id="rId4" Type="http://schemas.openxmlformats.org/officeDocument/2006/relationships/hyperlink" Target="L'espace%20proche-2.mp4"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1583;&#1610;&#1606;&#1575;&#1605;&#1610;&#1577;%20&#1575;&#1604;&#1605;&#1580;&#1575;&#1604;%20&#1575;&#1604;&#1585;&#1610;&#1601;&#1610;%20Dynamique%20de%20l'espace%20rural%20-%20SABRI%20Mohamed%20&#1605;&#1581;&#1605;&#1583;%20&#1589;&#1575;&#1576;&#1585;&#1610;_files/G2%20%20%20Habiter%20le%20monde%20rural.mp4"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دينامية المجال الريفي Dynamique de l'espace rural - SABRI Mohamed محمد صابري_files\Diapositive8.JPG"/>
          <p:cNvPicPr>
            <a:picLocks noChangeAspect="1" noChangeArrowheads="1"/>
          </p:cNvPicPr>
          <p:nvPr/>
        </p:nvPicPr>
        <p:blipFill>
          <a:blip r:embed="rId2"/>
          <a:srcRect/>
          <a:stretch>
            <a:fillRect/>
          </a:stretch>
        </p:blipFill>
        <p:spPr bwMode="auto">
          <a:xfrm>
            <a:off x="-928726" y="0"/>
            <a:ext cx="10930014" cy="7643842"/>
          </a:xfrm>
          <a:prstGeom prst="rect">
            <a:avLst/>
          </a:prstGeom>
          <a:noFill/>
        </p:spPr>
      </p:pic>
      <p:sp>
        <p:nvSpPr>
          <p:cNvPr id="4" name="Ellipse 3"/>
          <p:cNvSpPr/>
          <p:nvPr/>
        </p:nvSpPr>
        <p:spPr>
          <a:xfrm>
            <a:off x="571472" y="2214554"/>
            <a:ext cx="8358246" cy="128588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a:solidFill>
                  <a:srgbClr val="FF0000"/>
                </a:solidFill>
              </a:rPr>
              <a:t>DYNAMIQUE DES  ESPACES RURAUX.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
                                        <p:tgtEl>
                                          <p:spTgt spid="4"/>
                                        </p:tgtEl>
                                      </p:cBhvr>
                                    </p:animEffect>
                                    <p:anim calcmode="lin" valueType="num">
                                      <p:cBhvr>
                                        <p:cTn id="8" dur="400" fill="hold"/>
                                        <p:tgtEl>
                                          <p:spTgt spid="4"/>
                                        </p:tgtEl>
                                        <p:attrNameLst>
                                          <p:attrName>ppt_x</p:attrName>
                                        </p:attrNameLst>
                                      </p:cBhvr>
                                      <p:tavLst>
                                        <p:tav tm="0">
                                          <p:val>
                                            <p:strVal val="#ppt_x"/>
                                          </p:val>
                                        </p:tav>
                                        <p:tav tm="100000">
                                          <p:val>
                                            <p:strVal val="#ppt_x"/>
                                          </p:val>
                                        </p:tav>
                                      </p:tavLst>
                                    </p:anim>
                                    <p:anim calcmode="lin" valueType="num">
                                      <p:cBhvr>
                                        <p:cTn id="9" dur="400" fill="hold"/>
                                        <p:tgtEl>
                                          <p:spTgt spid="4"/>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esktop\دينامية المجال الريفي Dynamique de l'espace rural - SABRI Mohamed محمد صابري_files\Diapositive7.JPG"/>
          <p:cNvPicPr>
            <a:picLocks noChangeAspect="1" noChangeArrowheads="1"/>
          </p:cNvPicPr>
          <p:nvPr/>
        </p:nvPicPr>
        <p:blipFill>
          <a:blip r:embed="rId2"/>
          <a:srcRect/>
          <a:stretch>
            <a:fillRect/>
          </a:stretch>
        </p:blipFill>
        <p:spPr bwMode="auto">
          <a:xfrm>
            <a:off x="-928726" y="0"/>
            <a:ext cx="10787138" cy="814390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esktop\دينامية المجال الريفي Dynamique de l'espace rural - SABRI Mohamed محمد صابري_files\Diapositive7.JPG"/>
          <p:cNvPicPr>
            <a:picLocks noChangeAspect="1" noChangeArrowheads="1"/>
          </p:cNvPicPr>
          <p:nvPr/>
        </p:nvPicPr>
        <p:blipFill>
          <a:blip r:embed="rId2"/>
          <a:srcRect/>
          <a:stretch>
            <a:fillRect/>
          </a:stretch>
        </p:blipFill>
        <p:spPr bwMode="auto">
          <a:xfrm>
            <a:off x="-928726" y="0"/>
            <a:ext cx="10787138" cy="814390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esktop\دينامية المجال الريفي Dynamique de l'espace rural - SABRI Mohamed محمد صابري_files\Diapositive7.JPG"/>
          <p:cNvPicPr>
            <a:picLocks noChangeAspect="1" noChangeArrowheads="1"/>
          </p:cNvPicPr>
          <p:nvPr/>
        </p:nvPicPr>
        <p:blipFill>
          <a:blip r:embed="rId2"/>
          <a:srcRect/>
          <a:stretch>
            <a:fillRect/>
          </a:stretch>
        </p:blipFill>
        <p:spPr bwMode="auto">
          <a:xfrm>
            <a:off x="-928726" y="0"/>
            <a:ext cx="10787138" cy="814390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esktop\دينامية المجال الريفي Dynamique de l'espace rural - SABRI Mohamed محمد صابري_files\Diapositive7.JPG"/>
          <p:cNvPicPr>
            <a:picLocks noChangeAspect="1" noChangeArrowheads="1"/>
          </p:cNvPicPr>
          <p:nvPr/>
        </p:nvPicPr>
        <p:blipFill>
          <a:blip r:embed="rId2"/>
          <a:srcRect/>
          <a:stretch>
            <a:fillRect/>
          </a:stretch>
        </p:blipFill>
        <p:spPr bwMode="auto">
          <a:xfrm>
            <a:off x="-1000164" y="0"/>
            <a:ext cx="10787138" cy="8143908"/>
          </a:xfrm>
          <a:prstGeom prst="rect">
            <a:avLst/>
          </a:prstGeom>
          <a:noFill/>
        </p:spPr>
      </p:pic>
      <p:sp>
        <p:nvSpPr>
          <p:cNvPr id="3" name="ZoneTexte 2"/>
          <p:cNvSpPr txBox="1"/>
          <p:nvPr/>
        </p:nvSpPr>
        <p:spPr>
          <a:xfrm>
            <a:off x="714348" y="2928934"/>
            <a:ext cx="7000924" cy="646331"/>
          </a:xfrm>
          <a:prstGeom prst="rect">
            <a:avLst/>
          </a:prstGeom>
          <a:noFill/>
        </p:spPr>
        <p:txBody>
          <a:bodyPr wrap="square" rtlCol="0">
            <a:spAutoFit/>
          </a:bodyPr>
          <a:lstStyle/>
          <a:p>
            <a:r>
              <a:rPr lang="fr-FR" sz="3600" b="1" dirty="0">
                <a:solidFill>
                  <a:schemeClr val="bg1"/>
                </a:solidFill>
              </a:rPr>
              <a:t>La diversité des espaces ruraux:</a:t>
            </a:r>
          </a:p>
        </p:txBody>
      </p:sp>
      <p:sp>
        <p:nvSpPr>
          <p:cNvPr id="4" name="Ellipse 3"/>
          <p:cNvSpPr/>
          <p:nvPr/>
        </p:nvSpPr>
        <p:spPr>
          <a:xfrm>
            <a:off x="285720" y="2571744"/>
            <a:ext cx="7858180" cy="121444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357158" y="857232"/>
            <a:ext cx="8786842" cy="646331"/>
          </a:xfrm>
          <a:prstGeom prst="rect">
            <a:avLst/>
          </a:prstGeom>
          <a:noFill/>
        </p:spPr>
        <p:txBody>
          <a:bodyPr wrap="square" rtlCol="0">
            <a:spAutoFit/>
          </a:bodyPr>
          <a:lstStyle/>
          <a:p>
            <a:r>
              <a:rPr lang="fr-FR" sz="3600" b="1" dirty="0">
                <a:latin typeface="Arial" pitchFamily="34" charset="0"/>
                <a:cs typeface="Arial" pitchFamily="34" charset="0"/>
              </a:rPr>
              <a:t>II-La diversité des espaces ruraux:</a:t>
            </a:r>
            <a:r>
              <a:rPr lang="fr-FR" sz="800" b="1" dirty="0">
                <a:latin typeface="Arial" pitchFamily="34" charset="0"/>
                <a:cs typeface="Arial" pitchFamily="34" charset="0"/>
                <a:hlinkClick r:id="rId2" action="ppaction://hlinkfile"/>
              </a:rPr>
              <a:t>6° - Les espaces</a:t>
            </a:r>
            <a:endParaRPr lang="fr-FR" sz="800" b="1" dirty="0">
              <a:latin typeface="Arial" pitchFamily="34" charset="0"/>
              <a:cs typeface="Arial" pitchFamily="34" charset="0"/>
            </a:endParaRPr>
          </a:p>
        </p:txBody>
      </p:sp>
      <p:sp>
        <p:nvSpPr>
          <p:cNvPr id="4" name="ZoneTexte 3"/>
          <p:cNvSpPr txBox="1"/>
          <p:nvPr/>
        </p:nvSpPr>
        <p:spPr>
          <a:xfrm>
            <a:off x="571472" y="1428736"/>
            <a:ext cx="6643734" cy="1077218"/>
          </a:xfrm>
          <a:prstGeom prst="rect">
            <a:avLst/>
          </a:prstGeom>
          <a:noFill/>
        </p:spPr>
        <p:txBody>
          <a:bodyPr wrap="square" rtlCol="0">
            <a:spAutoFit/>
          </a:bodyPr>
          <a:lstStyle/>
          <a:p>
            <a:r>
              <a:rPr lang="fr-FR" sz="3200" b="1" dirty="0"/>
              <a:t>1-les facteurs communs:</a:t>
            </a:r>
          </a:p>
          <a:p>
            <a:r>
              <a:rPr lang="fr-FR" sz="3200" b="1" dirty="0"/>
              <a:t> a-</a:t>
            </a:r>
            <a:r>
              <a:rPr lang="fr-FR" sz="2800" b="1" dirty="0"/>
              <a:t>la diversité des aspects visuels:</a:t>
            </a:r>
          </a:p>
        </p:txBody>
      </p:sp>
      <p:sp>
        <p:nvSpPr>
          <p:cNvPr id="5" name="ZoneTexte 4"/>
          <p:cNvSpPr txBox="1"/>
          <p:nvPr/>
        </p:nvSpPr>
        <p:spPr>
          <a:xfrm>
            <a:off x="500034" y="2500306"/>
            <a:ext cx="8286808" cy="1938992"/>
          </a:xfrm>
          <a:prstGeom prst="rect">
            <a:avLst/>
          </a:prstGeom>
          <a:noFill/>
        </p:spPr>
        <p:txBody>
          <a:bodyPr wrap="square" rtlCol="0">
            <a:spAutoFit/>
          </a:bodyPr>
          <a:lstStyle/>
          <a:p>
            <a:pPr algn="just"/>
            <a:r>
              <a:rPr lang="fr-FR" dirty="0"/>
              <a:t>   </a:t>
            </a:r>
            <a:r>
              <a:rPr lang="fr-FR" sz="2400" dirty="0"/>
              <a:t>Elle tient à l’importance et a la disposition de des éléments naturels, comme </a:t>
            </a:r>
            <a:r>
              <a:rPr lang="fr-FR" sz="2400" b="1" dirty="0"/>
              <a:t>la pente </a:t>
            </a:r>
            <a:r>
              <a:rPr lang="fr-FR" sz="2400" dirty="0"/>
              <a:t>et </a:t>
            </a:r>
            <a:r>
              <a:rPr lang="fr-FR" sz="2400" b="1" dirty="0"/>
              <a:t>la végétation</a:t>
            </a:r>
            <a:r>
              <a:rPr lang="fr-FR" sz="2400" dirty="0"/>
              <a:t>, et à celle des éléments nés de l’action de </a:t>
            </a:r>
            <a:r>
              <a:rPr lang="fr-FR" sz="2400" b="1" dirty="0"/>
              <a:t>l’hommes</a:t>
            </a:r>
            <a:r>
              <a:rPr lang="fr-FR" sz="2400" dirty="0"/>
              <a:t>:(parcelles de culture, bâtiments, routes et chemins…). Mais, la diversité n’est pas limitée aux aspects visuels.</a:t>
            </a:r>
          </a:p>
        </p:txBody>
      </p:sp>
      <p:sp>
        <p:nvSpPr>
          <p:cNvPr id="6" name="Rectangle 5"/>
          <p:cNvSpPr/>
          <p:nvPr/>
        </p:nvSpPr>
        <p:spPr>
          <a:xfrm>
            <a:off x="357158" y="4286256"/>
            <a:ext cx="7943713" cy="523220"/>
          </a:xfrm>
          <a:prstGeom prst="rect">
            <a:avLst/>
          </a:prstGeom>
        </p:spPr>
        <p:txBody>
          <a:bodyPr wrap="none">
            <a:spAutoFit/>
          </a:bodyPr>
          <a:lstStyle/>
          <a:p>
            <a:r>
              <a:rPr lang="fr-FR" sz="2800" b="1" dirty="0"/>
              <a:t>b- la diversité des activités et des productions: </a:t>
            </a:r>
            <a:endParaRPr lang="fr-FR" sz="2800" dirty="0"/>
          </a:p>
        </p:txBody>
      </p:sp>
      <p:sp>
        <p:nvSpPr>
          <p:cNvPr id="7" name="ZoneTexte 6"/>
          <p:cNvSpPr txBox="1"/>
          <p:nvPr/>
        </p:nvSpPr>
        <p:spPr>
          <a:xfrm>
            <a:off x="571472" y="4786322"/>
            <a:ext cx="8286808" cy="1200329"/>
          </a:xfrm>
          <a:prstGeom prst="rect">
            <a:avLst/>
          </a:prstGeom>
          <a:noFill/>
        </p:spPr>
        <p:txBody>
          <a:bodyPr wrap="square" rtlCol="0">
            <a:spAutoFit/>
          </a:bodyPr>
          <a:lstStyle/>
          <a:p>
            <a:pPr algn="just"/>
            <a:r>
              <a:rPr lang="fr-FR" sz="2400" dirty="0"/>
              <a:t>La diversité des activités et de productions agricoles, présence plus en mois forte d’usage  autre  qu’agricoles . II apparait donc qu'il existe  des compagnes.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ox(in)">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85720" y="785794"/>
            <a:ext cx="8358246" cy="5016758"/>
          </a:xfrm>
          <a:prstGeom prst="rect">
            <a:avLst/>
          </a:prstGeom>
          <a:noFill/>
        </p:spPr>
        <p:txBody>
          <a:bodyPr wrap="square" rtlCol="0">
            <a:spAutoFit/>
          </a:bodyPr>
          <a:lstStyle/>
          <a:p>
            <a:pPr algn="just"/>
            <a:r>
              <a:rPr lang="fr-FR" sz="2000" dirty="0"/>
              <a:t>La diversité  de territoires ruraux, constatée par la simple observation du paysage . Au cours d’un voyage , en passant d’une région à une autre, on voit le paysage changer. Ces modifications peuvent être très  rapide. Ainsi le voyageur qui va de paris à limoge, une fois sortie de l’agglomération parisienne   au de la d’Etampes, parcourt d’abord la plaine rigoureusement horizontal de la Beauce, avec ses grandes culture de céréales et de plantes  industrielles, Betterave, colza, tournesol. Plus loin, il traverse le val de loir, couvert de culture maraichères et fruitières, de vignes et aussi  de céréales. Puis  vient la Sologne , aux horizons fermés par des haies et des bois et ou les cultures tienne une place restreinte. Au–delà, la compagne  berrichonne est comme une répétition  de la Beauce avec un relief moins plat, mais la même succession  de grand champs de céréales jusqu’à l’horizon. Passé châteauroux, le paysage change à nouveau : les parcelles sont entourées de haies vives et les herbages  ou paissent les bovins  tiennent  une place croissante au  fur et à mesure que l’on s’élève sur les plateaux  limousins, tandis que  le relief s’accidente de plus en plus. </a:t>
            </a:r>
          </a:p>
        </p:txBody>
      </p:sp>
      <p:sp>
        <p:nvSpPr>
          <p:cNvPr id="3" name="Rectangle 2"/>
          <p:cNvSpPr/>
          <p:nvPr/>
        </p:nvSpPr>
        <p:spPr>
          <a:xfrm>
            <a:off x="214282" y="214290"/>
            <a:ext cx="6282489" cy="523220"/>
          </a:xfrm>
          <a:prstGeom prst="rect">
            <a:avLst/>
          </a:prstGeom>
        </p:spPr>
        <p:txBody>
          <a:bodyPr wrap="none">
            <a:spAutoFit/>
          </a:bodyPr>
          <a:lstStyle/>
          <a:p>
            <a:r>
              <a:rPr lang="fr-FR" sz="2800" b="1" dirty="0">
                <a:latin typeface="Arial" pitchFamily="34" charset="0"/>
                <a:cs typeface="Arial" pitchFamily="34" charset="0"/>
              </a:rPr>
              <a:t>II-La diversité des espaces ruraux:</a:t>
            </a:r>
            <a:endParaRPr lang="fr-FR"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28596" y="285728"/>
            <a:ext cx="7643866" cy="584775"/>
          </a:xfrm>
          <a:prstGeom prst="rect">
            <a:avLst/>
          </a:prstGeom>
          <a:noFill/>
        </p:spPr>
        <p:txBody>
          <a:bodyPr wrap="square" rtlCol="0">
            <a:spAutoFit/>
          </a:bodyPr>
          <a:lstStyle/>
          <a:p>
            <a:r>
              <a:rPr lang="fr-FR" sz="3200" b="1" dirty="0"/>
              <a:t>2-Les causes de la diversité:</a:t>
            </a:r>
          </a:p>
        </p:txBody>
      </p:sp>
      <p:sp>
        <p:nvSpPr>
          <p:cNvPr id="3" name="ZoneTexte 2"/>
          <p:cNvSpPr txBox="1"/>
          <p:nvPr/>
        </p:nvSpPr>
        <p:spPr>
          <a:xfrm>
            <a:off x="285720" y="928670"/>
            <a:ext cx="8715436" cy="4708981"/>
          </a:xfrm>
          <a:prstGeom prst="rect">
            <a:avLst/>
          </a:prstGeom>
          <a:noFill/>
        </p:spPr>
        <p:txBody>
          <a:bodyPr wrap="square" rtlCol="0">
            <a:spAutoFit/>
          </a:bodyPr>
          <a:lstStyle/>
          <a:p>
            <a:pPr algn="just"/>
            <a:r>
              <a:rPr lang="fr-FR" sz="2000" dirty="0"/>
              <a:t>a- </a:t>
            </a:r>
            <a:r>
              <a:rPr lang="fr-FR" sz="2000" b="1" dirty="0"/>
              <a:t>le climat: </a:t>
            </a:r>
            <a:r>
              <a:rPr lang="fr-FR" sz="2000" dirty="0"/>
              <a:t>il constitue de véritable facteurs limitants en empêchant toute culture sur  de vaste superficie de la planète.  </a:t>
            </a:r>
          </a:p>
          <a:p>
            <a:pPr algn="just"/>
            <a:r>
              <a:rPr lang="fr-FR" sz="2000" dirty="0"/>
              <a:t>b- </a:t>
            </a:r>
            <a:r>
              <a:rPr lang="fr-FR" sz="2000" b="1" dirty="0"/>
              <a:t>les sols: </a:t>
            </a:r>
            <a:r>
              <a:rPr lang="fr-FR" sz="2000" dirty="0"/>
              <a:t>la fertilité naturelle d’un sol, c’est sa capacité à donner de bons rendements avec un apport minimal en fumure ou en engrais est fort variable. Elle dépend de facteurs physiques  et, d’abord, de son épaisseur et sa composition granulométrique (texture), aussi très liée à l’existence des éléments nutritifs ( calcium, potasse, sodium, phosphate  et autres Oglio –éléments) et a l’équilibre carbone-azote</a:t>
            </a:r>
            <a:endParaRPr lang="fr-FR" sz="2000" b="1" dirty="0"/>
          </a:p>
          <a:p>
            <a:pPr algn="just"/>
            <a:r>
              <a:rPr lang="fr-FR" sz="2000" dirty="0"/>
              <a:t>c- </a:t>
            </a:r>
            <a:r>
              <a:rPr lang="fr-FR" sz="2000" b="1" dirty="0"/>
              <a:t>le relief et la pente: </a:t>
            </a:r>
            <a:r>
              <a:rPr lang="fr-FR" sz="2000" dirty="0"/>
              <a:t>le</a:t>
            </a:r>
            <a:r>
              <a:rPr lang="fr-FR" sz="2000" b="1" dirty="0"/>
              <a:t> </a:t>
            </a:r>
            <a:r>
              <a:rPr lang="fr-FR" sz="2000" dirty="0"/>
              <a:t>relief</a:t>
            </a:r>
            <a:r>
              <a:rPr lang="fr-FR" sz="2000" b="1" dirty="0"/>
              <a:t> </a:t>
            </a:r>
            <a:r>
              <a:rPr lang="fr-FR" sz="2000" dirty="0"/>
              <a:t>constitu</a:t>
            </a:r>
            <a:r>
              <a:rPr lang="fr-FR" sz="2000" b="1" dirty="0"/>
              <a:t>e </a:t>
            </a:r>
            <a:r>
              <a:rPr lang="fr-FR" sz="2000" dirty="0"/>
              <a:t>le troisième facteur naturel avec lequel l’agriculture doit composer. Plaines ou plateaux plus facile à travailler  ont toujours été  recherchés si les conditions pédologiques  et climatiques étaient favorable .</a:t>
            </a:r>
          </a:p>
          <a:p>
            <a:pPr algn="just"/>
            <a:r>
              <a:rPr lang="fr-FR" sz="2000" dirty="0"/>
              <a:t>c- </a:t>
            </a:r>
            <a:r>
              <a:rPr lang="fr-FR" sz="2000" b="1" dirty="0"/>
              <a:t>l’activité humaine:  </a:t>
            </a:r>
            <a:r>
              <a:rPr lang="fr-FR" sz="2000" dirty="0"/>
              <a:t>c’est l’action anthropique, ou l’artificialisation des milieux naturels,  agriculture, friche, boisement</a:t>
            </a:r>
            <a:r>
              <a:rPr lang="fr-FR" sz="2000" b="1" dirty="0"/>
              <a:t>, </a:t>
            </a:r>
            <a:r>
              <a:rPr lang="fr-FR" sz="2000" dirty="0"/>
              <a:t>habitations, constructions, activités rurales…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500043"/>
            <a:ext cx="8929718" cy="2954655"/>
          </a:xfrm>
          <a:prstGeom prst="rect">
            <a:avLst/>
          </a:prstGeom>
          <a:noFill/>
        </p:spPr>
        <p:txBody>
          <a:bodyPr wrap="square" rtlCol="0">
            <a:spAutoFit/>
          </a:bodyPr>
          <a:lstStyle/>
          <a:p>
            <a:pPr algn="just"/>
            <a:r>
              <a:rPr lang="fr-FR" sz="2400" dirty="0"/>
              <a:t>L’ensemble des territoires ruraux du globe ne serait-il alors qu’un  inextricable  patchwork ? Les géographes  serait-ils condamnés à l’innombrable descriptions monographiques, sans pouvoir montrer ce que ses territoires ont en commun? Il apparait vite nécessaire de chercher  si, derrière la diversité, il n’existe pas une organisation identique à tous les compagnes.</a:t>
            </a:r>
          </a:p>
          <a:p>
            <a:pPr algn="just"/>
            <a:endParaRPr lang="fr-FR" sz="2400" dirty="0"/>
          </a:p>
          <a:p>
            <a:endParaRPr lang="fr-FR" dirty="0"/>
          </a:p>
        </p:txBody>
      </p:sp>
      <p:sp>
        <p:nvSpPr>
          <p:cNvPr id="3" name="ZoneTexte 2"/>
          <p:cNvSpPr txBox="1"/>
          <p:nvPr/>
        </p:nvSpPr>
        <p:spPr>
          <a:xfrm>
            <a:off x="0" y="2714620"/>
            <a:ext cx="9001156" cy="4524315"/>
          </a:xfrm>
          <a:prstGeom prst="rect">
            <a:avLst/>
          </a:prstGeom>
          <a:noFill/>
        </p:spPr>
        <p:txBody>
          <a:bodyPr wrap="square" rtlCol="0">
            <a:spAutoFit/>
          </a:bodyPr>
          <a:lstStyle/>
          <a:p>
            <a:pPr algn="just"/>
            <a:r>
              <a:rPr lang="fr-FR" sz="2400" dirty="0"/>
              <a:t>Chaque groupe humain a besoin, pour survivre, d’occuper une portion de l’espace terrestre. Cette occupation  aboutit à une appropriation, tantôt pacifique, tantôt génératrice de conflits avec les groupes voisine. Le règlement de ces  conflits a pour objectif essentiel de fixer, plus ou moins définitivement, les limites entre les territoires occupé par le groupe et les territoires contigus. Ce territoire , le groupe l’utilise. Les hommes exploitent les ressources du sol et du sous –sol, celles des eaux, qu’elles soient dormantes ou courantes ; dans les régions maritimes, ils cherchent à s’approprier les richesses de l’océan et revendiquent comme leur appartenant un espace marin plus ou moins important.</a:t>
            </a:r>
          </a:p>
          <a:p>
            <a:pPr algn="just"/>
            <a:endParaRPr lang="fr-F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دينامية المجال الريفي Dynamique de l'espace rural - SABRI Mohamed محمد صابري_files\Diapositive8.JPG"/>
          <p:cNvPicPr>
            <a:picLocks noChangeAspect="1" noChangeArrowheads="1"/>
          </p:cNvPicPr>
          <p:nvPr/>
        </p:nvPicPr>
        <p:blipFill>
          <a:blip r:embed="rId3"/>
          <a:srcRect/>
          <a:stretch>
            <a:fillRect/>
          </a:stretch>
        </p:blipFill>
        <p:spPr bwMode="auto">
          <a:xfrm>
            <a:off x="-928726" y="0"/>
            <a:ext cx="10930014" cy="7643842"/>
          </a:xfrm>
          <a:prstGeom prst="rect">
            <a:avLst/>
          </a:prstGeom>
          <a:noFill/>
        </p:spPr>
      </p:pic>
      <p:sp>
        <p:nvSpPr>
          <p:cNvPr id="4" name="ZoneTexte 3">
            <a:hlinkClick r:id="rId4" action="ppaction://hlinkfile"/>
          </p:cNvPr>
          <p:cNvSpPr txBox="1"/>
          <p:nvPr/>
        </p:nvSpPr>
        <p:spPr>
          <a:xfrm>
            <a:off x="214282" y="1071546"/>
            <a:ext cx="8501122" cy="523220"/>
          </a:xfrm>
          <a:prstGeom prst="rect">
            <a:avLst/>
          </a:prstGeom>
          <a:noFill/>
        </p:spPr>
        <p:txBody>
          <a:bodyPr wrap="square" rtlCol="0">
            <a:spAutoFit/>
          </a:bodyPr>
          <a:lstStyle/>
          <a:p>
            <a:r>
              <a:rPr lang="fr-FR" sz="2800" b="1" dirty="0">
                <a:solidFill>
                  <a:srgbClr val="FF0000"/>
                </a:solidFill>
              </a:rPr>
              <a:t>I-1-Définition de  L’espace Rural :</a:t>
            </a:r>
            <a:r>
              <a:rPr lang="fr-FR" sz="800" b="1" dirty="0">
                <a:solidFill>
                  <a:srgbClr val="FF0000"/>
                </a:solidFill>
                <a:hlinkClick r:id="rId5" action="ppaction://hlinkfile"/>
              </a:rPr>
              <a:t>\L'espace proche-2.mp4</a:t>
            </a:r>
            <a:endParaRPr lang="fr-FR" sz="800" b="1" u="sng" dirty="0">
              <a:solidFill>
                <a:srgbClr val="FF0000"/>
              </a:solidFill>
            </a:endParaRPr>
          </a:p>
        </p:txBody>
      </p:sp>
      <p:sp>
        <p:nvSpPr>
          <p:cNvPr id="6" name="ZoneTexte 5"/>
          <p:cNvSpPr txBox="1"/>
          <p:nvPr/>
        </p:nvSpPr>
        <p:spPr>
          <a:xfrm>
            <a:off x="428596" y="1857364"/>
            <a:ext cx="8429684" cy="4832092"/>
          </a:xfrm>
          <a:prstGeom prst="rect">
            <a:avLst/>
          </a:prstGeom>
          <a:noFill/>
        </p:spPr>
        <p:txBody>
          <a:bodyPr wrap="square" rtlCol="0">
            <a:spAutoFit/>
          </a:bodyPr>
          <a:lstStyle/>
          <a:p>
            <a:pPr algn="just"/>
            <a:r>
              <a:rPr lang="fr-FR" sz="2800" dirty="0">
                <a:solidFill>
                  <a:schemeClr val="bg1"/>
                </a:solidFill>
              </a:rPr>
              <a:t>Rural : « qui relève de la campagne »; l’espace rural est donc l’espace de la campagne.</a:t>
            </a:r>
          </a:p>
          <a:p>
            <a:pPr algn="just"/>
            <a:r>
              <a:rPr lang="fr-FR" sz="2800" dirty="0">
                <a:solidFill>
                  <a:schemeClr val="bg1"/>
                </a:solidFill>
              </a:rPr>
              <a:t> Si le mot rural apparaît dès le XIV° siècle et s’il a été très employé, à partir du XIX° siècle par les spécialistes qui se sont intéressés à la campagne (habitat rural, paysage rural, histoire rurale, ethnologie rurale, géographie rurale, etc.), l’expression espace rural n’est devenue courante qu’à partir des années 1960, le mot campagne (ou campagnes) lui ayant été préféré jusqu’alors pour désigner le « </a:t>
            </a:r>
            <a:r>
              <a:rPr lang="fr-FR" sz="2800" b="1" dirty="0">
                <a:solidFill>
                  <a:schemeClr val="bg1"/>
                </a:solidFill>
                <a:hlinkClick r:id="rId6"/>
              </a:rPr>
              <a:t>territoire</a:t>
            </a:r>
            <a:r>
              <a:rPr lang="fr-FR" sz="2800" dirty="0">
                <a:solidFill>
                  <a:schemeClr val="bg1"/>
                </a:solidFill>
              </a:rPr>
              <a:t> » concerné.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
                                        <p:tgtEl>
                                          <p:spTgt spid="4"/>
                                        </p:tgtEl>
                                      </p:cBhvr>
                                    </p:animEffect>
                                    <p:anim calcmode="lin" valueType="num">
                                      <p:cBhvr>
                                        <p:cTn id="8" dur="400" fill="hold"/>
                                        <p:tgtEl>
                                          <p:spTgt spid="4"/>
                                        </p:tgtEl>
                                        <p:attrNameLst>
                                          <p:attrName>ppt_x</p:attrName>
                                        </p:attrNameLst>
                                      </p:cBhvr>
                                      <p:tavLst>
                                        <p:tav tm="0">
                                          <p:val>
                                            <p:strVal val="#ppt_x"/>
                                          </p:val>
                                        </p:tav>
                                        <p:tav tm="100000">
                                          <p:val>
                                            <p:strVal val="#ppt_x"/>
                                          </p:val>
                                        </p:tav>
                                      </p:tavLst>
                                    </p:anim>
                                    <p:anim calcmode="lin" valueType="num">
                                      <p:cBhvr>
                                        <p:cTn id="9" dur="400" fill="hold"/>
                                        <p:tgtEl>
                                          <p:spTgt spid="4"/>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دينامية المجال الريفي Dynamique de l'espace rural - SABRI Mohamed محمد صابري_files\Diapositive8.JPG"/>
          <p:cNvPicPr>
            <a:picLocks noChangeAspect="1" noChangeArrowheads="1"/>
          </p:cNvPicPr>
          <p:nvPr/>
        </p:nvPicPr>
        <p:blipFill>
          <a:blip r:embed="rId2"/>
          <a:srcRect/>
          <a:stretch>
            <a:fillRect/>
          </a:stretch>
        </p:blipFill>
        <p:spPr bwMode="auto">
          <a:xfrm>
            <a:off x="-928726" y="0"/>
            <a:ext cx="10930014" cy="7643842"/>
          </a:xfrm>
          <a:prstGeom prst="rect">
            <a:avLst/>
          </a:prstGeom>
          <a:noFill/>
        </p:spPr>
      </p:pic>
      <p:sp>
        <p:nvSpPr>
          <p:cNvPr id="3" name="ZoneTexte 2"/>
          <p:cNvSpPr txBox="1"/>
          <p:nvPr/>
        </p:nvSpPr>
        <p:spPr>
          <a:xfrm>
            <a:off x="357158" y="1857364"/>
            <a:ext cx="8143932" cy="3970318"/>
          </a:xfrm>
          <a:prstGeom prst="rect">
            <a:avLst/>
          </a:prstGeom>
          <a:noFill/>
        </p:spPr>
        <p:txBody>
          <a:bodyPr wrap="square" rtlCol="0">
            <a:spAutoFit/>
          </a:bodyPr>
          <a:lstStyle/>
          <a:p>
            <a:pPr algn="just"/>
            <a:r>
              <a:rPr lang="fr-FR" sz="2800" dirty="0">
                <a:solidFill>
                  <a:schemeClr val="bg1"/>
                </a:solidFill>
              </a:rPr>
              <a:t>« la campagne s’oppose à la ville » nous dit le Dictionnaire de la géographie de P. George. Soit, mais comme on définit toujours d’abord la ville, la campagne se définit par défaut : c’est ce qui reste quand on en a soustrait l’espace urbain. Or, comme la définition de la ville elle-même varie beaucoup d’un pays à l’autre, et parfois d’une administration à l’autre, celle de la campagne est également à géométrie variable.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دينامية المجال الريفي Dynamique de l'espace rural - SABRI Mohamed محمد صابري_files\Diapositive8.JPG"/>
          <p:cNvPicPr>
            <a:picLocks noChangeAspect="1" noChangeArrowheads="1"/>
          </p:cNvPicPr>
          <p:nvPr/>
        </p:nvPicPr>
        <p:blipFill>
          <a:blip r:embed="rId2"/>
          <a:srcRect/>
          <a:stretch>
            <a:fillRect/>
          </a:stretch>
        </p:blipFill>
        <p:spPr bwMode="auto">
          <a:xfrm>
            <a:off x="-928726" y="0"/>
            <a:ext cx="10930014" cy="7643842"/>
          </a:xfrm>
          <a:prstGeom prst="rect">
            <a:avLst/>
          </a:prstGeom>
          <a:noFill/>
        </p:spPr>
      </p:pic>
      <p:sp>
        <p:nvSpPr>
          <p:cNvPr id="3" name="ZoneTexte 2"/>
          <p:cNvSpPr txBox="1"/>
          <p:nvPr/>
        </p:nvSpPr>
        <p:spPr>
          <a:xfrm>
            <a:off x="2857488" y="1428736"/>
            <a:ext cx="3143272" cy="369332"/>
          </a:xfrm>
          <a:prstGeom prst="rect">
            <a:avLst/>
          </a:prstGeom>
          <a:noFill/>
        </p:spPr>
        <p:txBody>
          <a:bodyPr wrap="square" rtlCol="0">
            <a:spAutoFit/>
          </a:bodyPr>
          <a:lstStyle/>
          <a:p>
            <a:r>
              <a:rPr lang="fr-FR" dirty="0">
                <a:solidFill>
                  <a:schemeClr val="bg1"/>
                </a:solidFill>
              </a:rPr>
              <a:t> </a:t>
            </a:r>
            <a:endParaRPr lang="fr-FR" dirty="0"/>
          </a:p>
        </p:txBody>
      </p:sp>
      <p:sp>
        <p:nvSpPr>
          <p:cNvPr id="4" name="ZoneTexte 3"/>
          <p:cNvSpPr txBox="1"/>
          <p:nvPr/>
        </p:nvSpPr>
        <p:spPr>
          <a:xfrm>
            <a:off x="357158" y="1500174"/>
            <a:ext cx="8143932" cy="4524315"/>
          </a:xfrm>
          <a:prstGeom prst="rect">
            <a:avLst/>
          </a:prstGeom>
          <a:noFill/>
        </p:spPr>
        <p:txBody>
          <a:bodyPr wrap="square" rtlCol="0">
            <a:spAutoFit/>
          </a:bodyPr>
          <a:lstStyle/>
          <a:p>
            <a:pPr algn="just"/>
            <a:r>
              <a:rPr lang="fr-FR" sz="2400" b="1" dirty="0">
                <a:solidFill>
                  <a:schemeClr val="bg1"/>
                </a:solidFill>
              </a:rPr>
              <a:t>En France par exemple, appartiennent à la campagne les communes de moins de 2 000 habitants agglomérés, sauf si elles sont rattachées à une unité urbaine. </a:t>
            </a:r>
          </a:p>
          <a:p>
            <a:pPr algn="just"/>
            <a:r>
              <a:rPr lang="fr-FR" sz="2400" b="1" dirty="0">
                <a:solidFill>
                  <a:schemeClr val="bg1"/>
                </a:solidFill>
              </a:rPr>
              <a:t>Ailleurs, la limite supérieure admise pour que la population d’une commune reste rurale oscille généralement entre 1 000 et 10 000, mais elle peut s’abaisser à 200 (Scandinavie) ou, au contraire monter à 20 000 ou même 50 000 (Japon). </a:t>
            </a:r>
          </a:p>
          <a:p>
            <a:pPr algn="just"/>
            <a:r>
              <a:rPr lang="fr-FR" sz="2400" b="1" dirty="0">
                <a:solidFill>
                  <a:schemeClr val="bg1"/>
                </a:solidFill>
              </a:rPr>
              <a:t>Certains pays ajoutent à ce critère de population totale, une densité maximale, un pourcentage minimum d’agriculteurs, etc. ; d’autres définissent même la ville sur de stricts critères administratifs.</a:t>
            </a:r>
            <a:endParaRPr lang="fr-FR"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دينامية المجال الريفي Dynamique de l'espace rural - SABRI Mohamed محمد صابري_files\Diapositive8.JPG"/>
          <p:cNvPicPr>
            <a:picLocks noChangeAspect="1" noChangeArrowheads="1"/>
          </p:cNvPicPr>
          <p:nvPr/>
        </p:nvPicPr>
        <p:blipFill>
          <a:blip r:embed="rId2"/>
          <a:srcRect/>
          <a:stretch>
            <a:fillRect/>
          </a:stretch>
        </p:blipFill>
        <p:spPr bwMode="auto">
          <a:xfrm>
            <a:off x="-928726" y="0"/>
            <a:ext cx="10930014" cy="7643842"/>
          </a:xfrm>
          <a:prstGeom prst="rect">
            <a:avLst/>
          </a:prstGeom>
          <a:noFill/>
        </p:spPr>
      </p:pic>
      <p:sp>
        <p:nvSpPr>
          <p:cNvPr id="3" name="ZoneTexte 2"/>
          <p:cNvSpPr txBox="1"/>
          <p:nvPr/>
        </p:nvSpPr>
        <p:spPr>
          <a:xfrm>
            <a:off x="2857488" y="1428736"/>
            <a:ext cx="3143272" cy="369332"/>
          </a:xfrm>
          <a:prstGeom prst="rect">
            <a:avLst/>
          </a:prstGeom>
          <a:noFill/>
        </p:spPr>
        <p:txBody>
          <a:bodyPr wrap="square" rtlCol="0">
            <a:spAutoFit/>
          </a:bodyPr>
          <a:lstStyle/>
          <a:p>
            <a:r>
              <a:rPr lang="fr-FR" dirty="0">
                <a:solidFill>
                  <a:schemeClr val="bg1"/>
                </a:solidFill>
              </a:rPr>
              <a:t> </a:t>
            </a:r>
            <a:endParaRPr lang="fr-FR" dirty="0"/>
          </a:p>
        </p:txBody>
      </p:sp>
      <p:sp>
        <p:nvSpPr>
          <p:cNvPr id="4" name="ZoneTexte 3"/>
          <p:cNvSpPr txBox="1"/>
          <p:nvPr/>
        </p:nvSpPr>
        <p:spPr>
          <a:xfrm>
            <a:off x="357158" y="1500174"/>
            <a:ext cx="8143932" cy="523220"/>
          </a:xfrm>
          <a:prstGeom prst="rect">
            <a:avLst/>
          </a:prstGeom>
          <a:noFill/>
        </p:spPr>
        <p:txBody>
          <a:bodyPr wrap="square" rtlCol="0">
            <a:spAutoFit/>
          </a:bodyPr>
          <a:lstStyle/>
          <a:p>
            <a:pPr algn="just"/>
            <a:r>
              <a:rPr lang="fr-FR" sz="2800" b="1" dirty="0">
                <a:solidFill>
                  <a:srgbClr val="FF0000"/>
                </a:solidFill>
              </a:rPr>
              <a:t>La limite entre rurale et urbain:</a:t>
            </a:r>
          </a:p>
        </p:txBody>
      </p:sp>
      <p:sp>
        <p:nvSpPr>
          <p:cNvPr id="5" name="ZoneTexte 4"/>
          <p:cNvSpPr txBox="1"/>
          <p:nvPr/>
        </p:nvSpPr>
        <p:spPr>
          <a:xfrm>
            <a:off x="142844" y="2000240"/>
            <a:ext cx="8643998" cy="830997"/>
          </a:xfrm>
          <a:prstGeom prst="rect">
            <a:avLst/>
          </a:prstGeom>
          <a:noFill/>
        </p:spPr>
        <p:txBody>
          <a:bodyPr wrap="square" rtlCol="0">
            <a:spAutoFit/>
          </a:bodyPr>
          <a:lstStyle/>
          <a:p>
            <a:r>
              <a:rPr lang="fr-FR" sz="2400" dirty="0">
                <a:solidFill>
                  <a:schemeClr val="bg1"/>
                </a:solidFill>
              </a:rPr>
              <a:t>Est considérée comme rural toute circonscription de base ayant</a:t>
            </a:r>
          </a:p>
          <a:p>
            <a:r>
              <a:rPr lang="fr-FR" sz="2400" dirty="0">
                <a:solidFill>
                  <a:schemeClr val="bg1"/>
                </a:solidFill>
              </a:rPr>
              <a:t> moins de :     </a:t>
            </a:r>
          </a:p>
        </p:txBody>
      </p:sp>
      <p:sp>
        <p:nvSpPr>
          <p:cNvPr id="6" name="ZoneTexte 5"/>
          <p:cNvSpPr txBox="1"/>
          <p:nvPr/>
        </p:nvSpPr>
        <p:spPr>
          <a:xfrm>
            <a:off x="785786" y="3357562"/>
            <a:ext cx="8358214" cy="1323439"/>
          </a:xfrm>
          <a:prstGeom prst="rect">
            <a:avLst/>
          </a:prstGeom>
          <a:noFill/>
        </p:spPr>
        <p:txBody>
          <a:bodyPr wrap="square" rtlCol="0">
            <a:spAutoFit/>
          </a:bodyPr>
          <a:lstStyle/>
          <a:p>
            <a:pPr>
              <a:buFont typeface="Wingdings" pitchFamily="2" charset="2"/>
              <a:buChar char="§"/>
            </a:pPr>
            <a:r>
              <a:rPr lang="fr-FR" sz="2000" b="1" dirty="0">
                <a:solidFill>
                  <a:srgbClr val="FFFF00"/>
                </a:solidFill>
              </a:rPr>
              <a:t> 200 hab en Suède.                                       2500 hab en Mexique.</a:t>
            </a:r>
          </a:p>
          <a:p>
            <a:pPr>
              <a:buFont typeface="Wingdings" pitchFamily="2" charset="2"/>
              <a:buChar char="§"/>
            </a:pPr>
            <a:r>
              <a:rPr lang="fr-FR" sz="2000" b="1" dirty="0">
                <a:solidFill>
                  <a:srgbClr val="FFFF00"/>
                </a:solidFill>
              </a:rPr>
              <a:t>300 hab en Irlande.                                      5000 hab en Belgique.</a:t>
            </a:r>
          </a:p>
          <a:p>
            <a:pPr>
              <a:buFont typeface="Wingdings" pitchFamily="2" charset="2"/>
              <a:buChar char="§"/>
            </a:pPr>
            <a:r>
              <a:rPr lang="fr-FR" sz="2000" b="1" dirty="0">
                <a:solidFill>
                  <a:srgbClr val="FFFF00"/>
                </a:solidFill>
              </a:rPr>
              <a:t>2000 hab agglomérés en France .             10.000 hab en Espagne.</a:t>
            </a:r>
          </a:p>
          <a:p>
            <a:pPr>
              <a:buFont typeface="Wingdings" pitchFamily="2" charset="2"/>
              <a:buChar char="§"/>
            </a:pPr>
            <a:r>
              <a:rPr lang="fr-FR" sz="2000" b="1" dirty="0">
                <a:solidFill>
                  <a:srgbClr val="FFFF00"/>
                </a:solidFill>
              </a:rPr>
              <a:t>2500 hab aux Etats- Unis.                            40.000 hab en Corée de Sud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دينامية المجال الريفي Dynamique de l'espace rural - SABRI Mohamed محمد صابري_files\Diapositive8.JPG"/>
          <p:cNvPicPr>
            <a:picLocks noChangeAspect="1" noChangeArrowheads="1"/>
          </p:cNvPicPr>
          <p:nvPr/>
        </p:nvPicPr>
        <p:blipFill>
          <a:blip r:embed="rId2"/>
          <a:srcRect/>
          <a:stretch>
            <a:fillRect/>
          </a:stretch>
        </p:blipFill>
        <p:spPr bwMode="auto">
          <a:xfrm>
            <a:off x="-928726" y="0"/>
            <a:ext cx="10930014" cy="7643842"/>
          </a:xfrm>
          <a:prstGeom prst="rect">
            <a:avLst/>
          </a:prstGeom>
          <a:noFill/>
        </p:spPr>
      </p:pic>
      <p:sp>
        <p:nvSpPr>
          <p:cNvPr id="3" name="ZoneTexte 2"/>
          <p:cNvSpPr txBox="1"/>
          <p:nvPr/>
        </p:nvSpPr>
        <p:spPr>
          <a:xfrm>
            <a:off x="0" y="1214422"/>
            <a:ext cx="8929718" cy="5632311"/>
          </a:xfrm>
          <a:prstGeom prst="rect">
            <a:avLst/>
          </a:prstGeom>
          <a:noFill/>
        </p:spPr>
        <p:txBody>
          <a:bodyPr wrap="square" rtlCol="0">
            <a:spAutoFit/>
          </a:bodyPr>
          <a:lstStyle/>
          <a:p>
            <a:pPr algn="just"/>
            <a:r>
              <a:rPr lang="fr-FR" sz="2400" dirty="0">
                <a:solidFill>
                  <a:schemeClr val="bg1"/>
                </a:solidFill>
              </a:rPr>
              <a:t>Une définition qualitative peut s’appuyer sur trois critères essentiels. </a:t>
            </a:r>
          </a:p>
          <a:p>
            <a:pPr algn="just"/>
            <a:r>
              <a:rPr lang="fr-FR" sz="2400" b="1" dirty="0">
                <a:solidFill>
                  <a:srgbClr val="FF0000"/>
                </a:solidFill>
              </a:rPr>
              <a:t>Premier critère:</a:t>
            </a:r>
            <a:r>
              <a:rPr lang="fr-FR" sz="2400" dirty="0">
                <a:solidFill>
                  <a:schemeClr val="bg1"/>
                </a:solidFill>
              </a:rPr>
              <a:t> </a:t>
            </a:r>
          </a:p>
          <a:p>
            <a:pPr algn="just"/>
            <a:r>
              <a:rPr lang="fr-FR" sz="2400" b="1" dirty="0">
                <a:solidFill>
                  <a:schemeClr val="bg1"/>
                </a:solidFill>
              </a:rPr>
              <a:t>la densité</a:t>
            </a:r>
            <a:r>
              <a:rPr lang="fr-FR" sz="2400" dirty="0">
                <a:solidFill>
                  <a:schemeClr val="bg1"/>
                </a:solidFill>
              </a:rPr>
              <a:t> : faible densité relative non seulement d’habitants, mais également de constructions, d’emplois, d’équipements, de commerces, de services, de voies de communications et plus généralement d’interconnections. </a:t>
            </a:r>
          </a:p>
          <a:p>
            <a:pPr algn="just"/>
            <a:r>
              <a:rPr lang="fr-FR" sz="2400" b="1" dirty="0">
                <a:solidFill>
                  <a:srgbClr val="FF0000"/>
                </a:solidFill>
              </a:rPr>
              <a:t>Second critère</a:t>
            </a:r>
            <a:r>
              <a:rPr lang="fr-FR" sz="2400" dirty="0">
                <a:solidFill>
                  <a:srgbClr val="FF0000"/>
                </a:solidFill>
              </a:rPr>
              <a:t>:</a:t>
            </a:r>
          </a:p>
          <a:p>
            <a:pPr algn="just"/>
            <a:r>
              <a:rPr lang="fr-FR" sz="2400" dirty="0">
                <a:solidFill>
                  <a:schemeClr val="bg1"/>
                </a:solidFill>
              </a:rPr>
              <a:t> </a:t>
            </a:r>
            <a:r>
              <a:rPr lang="fr-FR" sz="2400" b="1" dirty="0">
                <a:solidFill>
                  <a:schemeClr val="bg1"/>
                </a:solidFill>
              </a:rPr>
              <a:t>le paysage</a:t>
            </a:r>
            <a:r>
              <a:rPr lang="fr-FR" sz="2400" dirty="0">
                <a:solidFill>
                  <a:schemeClr val="bg1"/>
                </a:solidFill>
              </a:rPr>
              <a:t> : est rural un espace qui se caractérise par la prédominance de formations végétales dites « naturelles » (en réalité souvent fortement transformées par les sociétés humaines) : forêts, prairies, pacages, cultures, friches, steppe, désert, etc. </a:t>
            </a:r>
            <a:r>
              <a:rPr lang="fr-FR" sz="2400" b="1" dirty="0">
                <a:solidFill>
                  <a:srgbClr val="FF0000"/>
                </a:solidFill>
              </a:rPr>
              <a:t>Troisième critère:</a:t>
            </a:r>
            <a:r>
              <a:rPr lang="fr-FR" sz="2400" dirty="0">
                <a:solidFill>
                  <a:schemeClr val="bg1"/>
                </a:solidFill>
              </a:rPr>
              <a:t> un espace est rural où les activités agricoles tiennent une place relativement importante, sinon en terme d’emploi, du moins par les surfaces qu’elles occupent.</a:t>
            </a:r>
          </a:p>
        </p:txBody>
      </p:sp>
      <p:sp>
        <p:nvSpPr>
          <p:cNvPr id="4" name="ZoneTexte 3"/>
          <p:cNvSpPr txBox="1"/>
          <p:nvPr/>
        </p:nvSpPr>
        <p:spPr>
          <a:xfrm>
            <a:off x="0" y="714356"/>
            <a:ext cx="9144000" cy="584775"/>
          </a:xfrm>
          <a:prstGeom prst="rect">
            <a:avLst/>
          </a:prstGeom>
          <a:noFill/>
        </p:spPr>
        <p:txBody>
          <a:bodyPr wrap="square" rtlCol="0">
            <a:spAutoFit/>
          </a:bodyPr>
          <a:lstStyle/>
          <a:p>
            <a:r>
              <a:rPr lang="fr-FR" sz="3200" b="1" dirty="0">
                <a:solidFill>
                  <a:srgbClr val="FF0000"/>
                </a:solidFill>
              </a:rPr>
              <a:t>I-2-Caractéristiques</a:t>
            </a:r>
            <a:r>
              <a:rPr lang="fr-FR" sz="2800" b="1" dirty="0">
                <a:solidFill>
                  <a:srgbClr val="FF0000"/>
                </a:solidFill>
              </a:rPr>
              <a:t> de  L’espace Rural :</a:t>
            </a:r>
            <a:r>
              <a:rPr lang="ar-DZ" sz="800" b="1" dirty="0">
                <a:solidFill>
                  <a:srgbClr val="FF0000"/>
                </a:solidFill>
                <a:hlinkClick r:id="rId3" action="ppaction://hlinkfile"/>
              </a:rPr>
              <a:t>د</a:t>
            </a:r>
            <a:r>
              <a:rPr lang="fr-FR" sz="800" b="1" dirty="0">
                <a:solidFill>
                  <a:srgbClr val="FF0000"/>
                </a:solidFill>
                <a:hlinkClick r:id="rId3" action="ppaction://hlinkfile"/>
              </a:rPr>
              <a:t>   Habiter le monde rural.mp4</a:t>
            </a:r>
            <a:endParaRPr lang="fr-FR" sz="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heckerboard(across)">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checkerboard(across)">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checkerboard(across)">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esktop\دينامية المجال الريفي Dynamique de l'espace rural - SABRI Mohamed محمد صابري_files\Diapositive7.JPG"/>
          <p:cNvPicPr>
            <a:picLocks noChangeAspect="1" noChangeArrowheads="1"/>
          </p:cNvPicPr>
          <p:nvPr/>
        </p:nvPicPr>
        <p:blipFill>
          <a:blip r:embed="rId2"/>
          <a:srcRect/>
          <a:stretch>
            <a:fillRect/>
          </a:stretch>
        </p:blipFill>
        <p:spPr bwMode="auto">
          <a:xfrm>
            <a:off x="-928726" y="0"/>
            <a:ext cx="10787138" cy="8143908"/>
          </a:xfrm>
          <a:prstGeom prst="rect">
            <a:avLst/>
          </a:prstGeom>
          <a:noFill/>
        </p:spPr>
      </p:pic>
      <p:sp>
        <p:nvSpPr>
          <p:cNvPr id="3" name="ZoneTexte 2"/>
          <p:cNvSpPr txBox="1"/>
          <p:nvPr/>
        </p:nvSpPr>
        <p:spPr>
          <a:xfrm>
            <a:off x="428596" y="1357298"/>
            <a:ext cx="5857916" cy="584775"/>
          </a:xfrm>
          <a:prstGeom prst="rect">
            <a:avLst/>
          </a:prstGeom>
          <a:noFill/>
        </p:spPr>
        <p:txBody>
          <a:bodyPr wrap="square" rtlCol="0">
            <a:spAutoFit/>
          </a:bodyPr>
          <a:lstStyle/>
          <a:p>
            <a:r>
              <a:rPr lang="fr-FR" sz="3200" b="1" dirty="0">
                <a:solidFill>
                  <a:srgbClr val="FF0000"/>
                </a:solidFill>
              </a:rPr>
              <a:t>Conclusion:</a:t>
            </a:r>
          </a:p>
        </p:txBody>
      </p:sp>
      <p:sp>
        <p:nvSpPr>
          <p:cNvPr id="4" name="ZoneTexte 3"/>
          <p:cNvSpPr txBox="1"/>
          <p:nvPr/>
        </p:nvSpPr>
        <p:spPr>
          <a:xfrm>
            <a:off x="214282" y="1964353"/>
            <a:ext cx="8715436" cy="4893647"/>
          </a:xfrm>
          <a:prstGeom prst="rect">
            <a:avLst/>
          </a:prstGeom>
          <a:noFill/>
        </p:spPr>
        <p:txBody>
          <a:bodyPr wrap="square" rtlCol="0">
            <a:spAutoFit/>
          </a:bodyPr>
          <a:lstStyle/>
          <a:p>
            <a:pPr algn="just"/>
            <a:r>
              <a:rPr lang="fr-FR" sz="2400" dirty="0">
                <a:solidFill>
                  <a:schemeClr val="bg1"/>
                </a:solidFill>
              </a:rPr>
              <a:t>L’espace rural se caractérise par  des densités relativement faible et par une utilisation agro-  sylvo-pastorale dominante. Toutefois, l’agriculture n’est pas  la seule activité de la compagne. La population  de la planète est encor majoritairement rurale, même si  son poids relatif tend à diminuer. Il faut cependant opposer les pays sous- développés ou le nombre d’habitants des compagnes s’accroit  toujours  en valeur absolue et les pays industriels ou , en dépit d’une légère reprise, la part de la population rurale  est réduite. L’étude de l’espace rurale  demande l’examen  de trois variables essentielles: le milieu naturel, l’héritage historique,  le jeu des acteurs  économique et sociaux, internes et externes. </a:t>
            </a:r>
            <a:endParaRPr lang="fr-FR" sz="2400">
              <a:solidFill>
                <a:schemeClr val="bg1"/>
              </a:solidFill>
            </a:endParaRPr>
          </a:p>
          <a:p>
            <a:pPr algn="just"/>
            <a:r>
              <a:rPr lang="fr-FR" sz="2400">
                <a:solidFill>
                  <a:schemeClr val="bg1"/>
                </a:solidFill>
              </a:rPr>
              <a:t>Ces </a:t>
            </a:r>
            <a:r>
              <a:rPr lang="fr-FR" sz="2400" dirty="0">
                <a:solidFill>
                  <a:schemeClr val="bg1"/>
                </a:solidFill>
              </a:rPr>
              <a:t>données se combinent pour donner à chaque espaces son visage original.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esktop\دينامية المجال الريفي Dynamique de l'espace rural - SABRI Mohamed محمد صابري_files\Diapositive7.JPG"/>
          <p:cNvPicPr>
            <a:picLocks noChangeAspect="1" noChangeArrowheads="1"/>
          </p:cNvPicPr>
          <p:nvPr/>
        </p:nvPicPr>
        <p:blipFill>
          <a:blip r:embed="rId2"/>
          <a:srcRect/>
          <a:stretch>
            <a:fillRect/>
          </a:stretch>
        </p:blipFill>
        <p:spPr bwMode="auto">
          <a:xfrm>
            <a:off x="-928726" y="0"/>
            <a:ext cx="10787138" cy="814390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esktop\دينامية المجال الريفي Dynamique de l'espace rural - SABRI Mohamed محمد صابري_files\Diapositive7.JPG"/>
          <p:cNvPicPr>
            <a:picLocks noChangeAspect="1" noChangeArrowheads="1"/>
          </p:cNvPicPr>
          <p:nvPr/>
        </p:nvPicPr>
        <p:blipFill>
          <a:blip r:embed="rId2"/>
          <a:srcRect/>
          <a:stretch>
            <a:fillRect/>
          </a:stretch>
        </p:blipFill>
        <p:spPr bwMode="auto">
          <a:xfrm>
            <a:off x="-928726" y="0"/>
            <a:ext cx="10787138" cy="8143908"/>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730</TotalTime>
  <Words>1337</Words>
  <Application>Microsoft Office PowerPoint</Application>
  <PresentationFormat>Affichage à l'écran (4:3)</PresentationFormat>
  <Paragraphs>43</Paragraphs>
  <Slides>18</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Constantia</vt:lpstr>
      <vt:lpstr>Wingdings</vt:lpstr>
      <vt:lpstr>Wingdings 2</vt:lpstr>
      <vt:lpstr>Débit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USER</dc:creator>
  <cp:lastModifiedBy>IFTA</cp:lastModifiedBy>
  <cp:revision>62</cp:revision>
  <dcterms:created xsi:type="dcterms:W3CDTF">2017-02-16T23:18:00Z</dcterms:created>
  <dcterms:modified xsi:type="dcterms:W3CDTF">2022-09-30T22:50:48Z</dcterms:modified>
</cp:coreProperties>
</file>