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9" r:id="rId3"/>
    <p:sldId id="257" r:id="rId4"/>
    <p:sldId id="261" r:id="rId5"/>
    <p:sldId id="263" r:id="rId6"/>
    <p:sldId id="264" r:id="rId7"/>
    <p:sldId id="265" r:id="rId8"/>
    <p:sldId id="266" r:id="rId9"/>
    <p:sldId id="282" r:id="rId10"/>
    <p:sldId id="267" r:id="rId11"/>
    <p:sldId id="268" r:id="rId12"/>
    <p:sldId id="269" r:id="rId13"/>
    <p:sldId id="270" r:id="rId14"/>
    <p:sldId id="271" r:id="rId15"/>
    <p:sldId id="272" r:id="rId16"/>
    <p:sldId id="291" r:id="rId17"/>
    <p:sldId id="273" r:id="rId18"/>
    <p:sldId id="274" r:id="rId19"/>
    <p:sldId id="275" r:id="rId20"/>
    <p:sldId id="288" r:id="rId21"/>
    <p:sldId id="283" r:id="rId22"/>
    <p:sldId id="284" r:id="rId23"/>
    <p:sldId id="285" r:id="rId24"/>
    <p:sldId id="286" r:id="rId25"/>
    <p:sldId id="276" r:id="rId26"/>
    <p:sldId id="277" r:id="rId27"/>
    <p:sldId id="278" r:id="rId28"/>
    <p:sldId id="279" r:id="rId29"/>
    <p:sldId id="280" r:id="rId30"/>
    <p:sldId id="281"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3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6" d="100"/>
          <a:sy n="86" d="100"/>
        </p:scale>
        <p:origin x="614" y="67"/>
      </p:cViewPr>
      <p:guideLst>
        <p:guide orient="horz" pos="2166"/>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48F17-BF6F-453D-A28F-C845509EFD1C}" type="datetimeFigureOut">
              <a:rPr lang="zh-CN" altLang="en-US" smtClean="0"/>
              <a:t>2023/2/20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20E07-024D-460A-AC9D-753609421BD2}" type="slidenum">
              <a:rPr lang="zh-CN" altLang="en-US" smtClean="0"/>
              <a:t>‹#›</a:t>
            </a:fld>
            <a:endParaRPr lang="zh-CN" altLang="en-US"/>
          </a:p>
        </p:txBody>
      </p:sp>
    </p:spTree>
    <p:extLst>
      <p:ext uri="{BB962C8B-B14F-4D97-AF65-F5344CB8AC3E}">
        <p14:creationId xmlns:p14="http://schemas.microsoft.com/office/powerpoint/2010/main" val="3565665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1.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2023/2/20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pic>
        <p:nvPicPr>
          <p:cNvPr id="7" name="图片 6">
            <a:extLst>
              <a:ext uri="{FF2B5EF4-FFF2-40B4-BE49-F238E27FC236}">
                <a16:creationId xmlns:a16="http://schemas.microsoft.com/office/drawing/2014/main" id="{D38BEE27-C002-4096-8D35-9A8CFD25EE8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133" y="258469"/>
            <a:ext cx="2808894" cy="89038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2023/2/20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2023/2/20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pic>
        <p:nvPicPr>
          <p:cNvPr id="8" name="图片 7">
            <a:extLst>
              <a:ext uri="{FF2B5EF4-FFF2-40B4-BE49-F238E27FC236}">
                <a16:creationId xmlns:a16="http://schemas.microsoft.com/office/drawing/2014/main" id="{F7FCDBA8-2F55-4299-8136-9DAB9CE465E1}"/>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133" y="258469"/>
            <a:ext cx="2808894" cy="89038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2023/2/20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pic>
        <p:nvPicPr>
          <p:cNvPr id="7" name="图片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669570" y="173794"/>
            <a:ext cx="2333249" cy="7396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2023/2/20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2023/2/20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2023/2/20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2023/2/20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pic>
        <p:nvPicPr>
          <p:cNvPr id="6" name="图片 5">
            <a:extLst>
              <a:ext uri="{FF2B5EF4-FFF2-40B4-BE49-F238E27FC236}">
                <a16:creationId xmlns:a16="http://schemas.microsoft.com/office/drawing/2014/main" id="{1028245B-42E5-44AC-84FA-2ADAA739429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669570" y="173794"/>
            <a:ext cx="2333249" cy="739611"/>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2023/2/20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pic>
        <p:nvPicPr>
          <p:cNvPr id="5" name="图片 4">
            <a:extLst>
              <a:ext uri="{FF2B5EF4-FFF2-40B4-BE49-F238E27FC236}">
                <a16:creationId xmlns:a16="http://schemas.microsoft.com/office/drawing/2014/main" id="{33FB9851-B69F-4613-B01A-E999D36019A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669570" y="173794"/>
            <a:ext cx="2333249" cy="73961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2023/2/20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2023/2/20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2023/2/20</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9.xml"/></Relationships>
</file>

<file path=ppt/slides/_rels/slide11.xml.rels><?xml version="1.0" encoding="UTF-8" standalone="yes"?>
<Relationships xmlns="http://schemas.openxmlformats.org/package/2006/relationships"><Relationship Id="rId8" Type="http://schemas.openxmlformats.org/officeDocument/2006/relationships/hyperlink" Target="https://static.aminer.cn/upload/pdf/program/599c7b58601a182cd272b540_0.pdf" TargetMode="External"/><Relationship Id="rId13" Type="http://schemas.openxmlformats.org/officeDocument/2006/relationships/hyperlink" Target="https://static.aminer.cn/upload/pdf/1466/1018/1728/573696096e3b12023e51cb6b.pdf" TargetMode="External"/><Relationship Id="rId3" Type="http://schemas.openxmlformats.org/officeDocument/2006/relationships/hyperlink" Target="https://static.aminer.org/pdf/man/DeepMindNature14236Paper.pdf" TargetMode="External"/><Relationship Id="rId7" Type="http://schemas.openxmlformats.org/officeDocument/2006/relationships/hyperlink" Target="https://static.aminer.cn/upload/pdf/1950/661/1132/599c795b601a182cd2633fe1_0.pdf" TargetMode="External"/><Relationship Id="rId12" Type="http://schemas.openxmlformats.org/officeDocument/2006/relationships/hyperlink" Target="https://static.aminer.org/pdf/20160902/web-conf/ICML/ICML-2012-494.pdf" TargetMode="External"/><Relationship Id="rId17" Type="http://schemas.openxmlformats.org/officeDocument/2006/relationships/hyperlink" Target="https://static.aminer.cn/upload/pdf/605/345/1925/59ae3bf12bbe271c4c71bc64.pdf" TargetMode="External"/><Relationship Id="rId2" Type="http://schemas.openxmlformats.org/officeDocument/2006/relationships/slideLayout" Target="../slideLayouts/slideLayout2.xml"/><Relationship Id="rId16" Type="http://schemas.openxmlformats.org/officeDocument/2006/relationships/hyperlink" Target="https://static.aminer.cn/upload/pdf/308/135/1444/573696ce6e3b12023e5ceb4f.pdf" TargetMode="External"/><Relationship Id="rId1" Type="http://schemas.openxmlformats.org/officeDocument/2006/relationships/tags" Target="../tags/tag80.xml"/><Relationship Id="rId6" Type="http://schemas.openxmlformats.org/officeDocument/2006/relationships/hyperlink" Target="https://static.aminer.cn/upload/pdf/227/1533/708/5736960a6e3b12023e51d492_1.pdf" TargetMode="External"/><Relationship Id="rId11" Type="http://schemas.openxmlformats.org/officeDocument/2006/relationships/hyperlink" Target="https://static.aminer.org/pdf/PDF/000/517/206/policy_gradient_methods_for_reinforcement_learning_with_function_approximation.pdf" TargetMode="External"/><Relationship Id="rId5" Type="http://schemas.openxmlformats.org/officeDocument/2006/relationships/hyperlink" Target="https://static.aminer.org/pdf/20160902/web-conf/ICML/ICML-2012-508.pdf" TargetMode="External"/><Relationship Id="rId15" Type="http://schemas.openxmlformats.org/officeDocument/2006/relationships/hyperlink" Target="https://static.aminer.cn/upload/pdf/1561/1834/361/5a73cbcc17c44a0b3035f235.pdf" TargetMode="External"/><Relationship Id="rId10" Type="http://schemas.openxmlformats.org/officeDocument/2006/relationships/hyperlink" Target="https://static.aminer.cn/upload/pdf/1540/1477/854/5aed14d117c44a44381589e5_1.pdf" TargetMode="External"/><Relationship Id="rId4" Type="http://schemas.openxmlformats.org/officeDocument/2006/relationships/hyperlink" Target="https://static.aminer.cn/upload/pdf/573/1/1736/5736960b6e3b12023e51e3ea.pdf" TargetMode="External"/><Relationship Id="rId9" Type="http://schemas.openxmlformats.org/officeDocument/2006/relationships/hyperlink" Target="https://ojs.aaai.org/index.php/AAAI/article/view/11796/11655" TargetMode="External"/><Relationship Id="rId14" Type="http://schemas.openxmlformats.org/officeDocument/2006/relationships/hyperlink" Target="https://static.aminer.cn/upload/pdf/program/5ac1829d17c44a1fda91808d_0.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82.xml"/><Relationship Id="rId5" Type="http://schemas.openxmlformats.org/officeDocument/2006/relationships/image" Target="../media/image22.png"/><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tags" Target="../tags/tag83.xml"/><Relationship Id="rId5" Type="http://schemas.openxmlformats.org/officeDocument/2006/relationships/image" Target="../media/image24.jpe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slideLayout" Target="../slideLayouts/slideLayout2.xml"/><Relationship Id="rId1" Type="http://schemas.openxmlformats.org/officeDocument/2006/relationships/tags" Target="../tags/tag84.xml"/><Relationship Id="rId5" Type="http://schemas.openxmlformats.org/officeDocument/2006/relationships/image" Target="../media/image27.jpg"/><Relationship Id="rId4" Type="http://schemas.openxmlformats.org/officeDocument/2006/relationships/image" Target="../media/image26.jp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0.xml"/></Relationships>
</file>

<file path=ppt/slides/_rels/slide26.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7.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slideLayout" Target="../slideLayouts/slideLayout2.xml"/><Relationship Id="rId1" Type="http://schemas.openxmlformats.org/officeDocument/2006/relationships/tags" Target="../tags/tag92.xml"/><Relationship Id="rId4" Type="http://schemas.openxmlformats.org/officeDocument/2006/relationships/image" Target="../media/image31.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vmlDrawing" Target="../drawings/vmlDrawing3.vml"/><Relationship Id="rId6" Type="http://schemas.openxmlformats.org/officeDocument/2006/relationships/image" Target="../media/image32.wmf"/><Relationship Id="rId5" Type="http://schemas.openxmlformats.org/officeDocument/2006/relationships/oleObject" Target="../embeddings/oleObject5.bin"/><Relationship Id="rId4" Type="http://schemas.openxmlformats.org/officeDocument/2006/relationships/image" Target="../media/image330.png"/></Relationships>
</file>

<file path=ppt/slides/_rels/slide2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slideLayout" Target="../slideLayouts/slideLayout2.xml"/><Relationship Id="rId1" Type="http://schemas.openxmlformats.org/officeDocument/2006/relationships/tags" Target="../tags/tag94.xml"/><Relationship Id="rId4" Type="http://schemas.openxmlformats.org/officeDocument/2006/relationships/image" Target="../media/image33.jpe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xml"/><Relationship Id="rId7" Type="http://schemas.openxmlformats.org/officeDocument/2006/relationships/oleObject" Target="../embeddings/oleObject3.bin"/><Relationship Id="rId2" Type="http://schemas.openxmlformats.org/officeDocument/2006/relationships/tags" Target="../tags/tag6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8.xml"/><Relationship Id="rId5" Type="http://schemas.openxmlformats.org/officeDocument/2006/relationships/image" Target="../media/image6.jp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tags" Target="../tags/tag69.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slideLayout" Target="../slideLayouts/slideLayout2.xml"/><Relationship Id="rId7" Type="http://schemas.openxmlformats.org/officeDocument/2006/relationships/image" Target="../media/image2.wmf"/><Relationship Id="rId2" Type="http://schemas.openxmlformats.org/officeDocument/2006/relationships/tags" Target="../tags/tag7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3.jpeg"/><Relationship Id="rId10" Type="http://schemas.openxmlformats.org/officeDocument/2006/relationships/image" Target="../media/image16.jpeg"/><Relationship Id="rId4" Type="http://schemas.openxmlformats.org/officeDocument/2006/relationships/image" Target="../media/image12.jpeg"/><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tags" Target="../tags/tag77.xml"/><Relationship Id="rId7" Type="http://schemas.openxmlformats.org/officeDocument/2006/relationships/image" Target="../media/image18.jpe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17.jpeg"/><Relationship Id="rId5" Type="http://schemas.openxmlformats.org/officeDocument/2006/relationships/slideLayout" Target="../slideLayouts/slideLayout2.xml"/><Relationship Id="rId4"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zh-CN"/>
              <a:t>深度强化学习</a:t>
            </a:r>
          </a:p>
        </p:txBody>
      </p:sp>
      <p:sp>
        <p:nvSpPr>
          <p:cNvPr id="3" name="文本框 2">
            <a:extLst>
              <a:ext uri="{FF2B5EF4-FFF2-40B4-BE49-F238E27FC236}">
                <a16:creationId xmlns:a16="http://schemas.microsoft.com/office/drawing/2014/main" id="{53912BBE-14F9-403E-88EA-73E4BA3664E3}"/>
              </a:ext>
            </a:extLst>
          </p:cNvPr>
          <p:cNvSpPr txBox="1"/>
          <p:nvPr/>
        </p:nvSpPr>
        <p:spPr>
          <a:xfrm>
            <a:off x="8176334" y="3773009"/>
            <a:ext cx="1338828" cy="646331"/>
          </a:xfrm>
          <a:prstGeom prst="rect">
            <a:avLst/>
          </a:prstGeom>
          <a:noFill/>
        </p:spPr>
        <p:txBody>
          <a:bodyPr wrap="none" rtlCol="0">
            <a:spAutoFit/>
          </a:bodyPr>
          <a:lstStyle/>
          <a:p>
            <a:r>
              <a:rPr lang="zh-CN" altLang="en-US" dirty="0"/>
              <a:t>游晨龙</a:t>
            </a:r>
            <a:endParaRPr lang="en-US" altLang="zh-CN" dirty="0"/>
          </a:p>
          <a:p>
            <a:r>
              <a:rPr lang="en-US" altLang="zh-CN"/>
              <a:t>2022/12/25</a:t>
            </a:r>
            <a:endParaRPr lang="en-US" altLang="zh-CN"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二、深度强化学习算法</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算法分类</a:t>
            </a:r>
          </a:p>
        </p:txBody>
      </p:sp>
      <p:graphicFrame>
        <p:nvGraphicFramePr>
          <p:cNvPr id="4" name="表格 3">
            <a:extLst>
              <a:ext uri="{FF2B5EF4-FFF2-40B4-BE49-F238E27FC236}">
                <a16:creationId xmlns:a16="http://schemas.microsoft.com/office/drawing/2014/main" id="{F63F75CB-1D15-463E-BE82-9D6F21AA8F72}"/>
              </a:ext>
            </a:extLst>
          </p:cNvPr>
          <p:cNvGraphicFramePr>
            <a:graphicFrameLocks noGrp="1"/>
          </p:cNvGraphicFramePr>
          <p:nvPr>
            <p:extLst>
              <p:ext uri="{D42A27DB-BD31-4B8C-83A1-F6EECF244321}">
                <p14:modId xmlns:p14="http://schemas.microsoft.com/office/powerpoint/2010/main" val="942256844"/>
              </p:ext>
            </p:extLst>
          </p:nvPr>
        </p:nvGraphicFramePr>
        <p:xfrm>
          <a:off x="1944210" y="1515843"/>
          <a:ext cx="8124150" cy="4474370"/>
        </p:xfrm>
        <a:graphic>
          <a:graphicData uri="http://schemas.openxmlformats.org/drawingml/2006/table">
            <a:tbl>
              <a:tblPr firstRow="1" bandRow="1">
                <a:tableStyleId>{5C22544A-7EE6-4342-B048-85BDC9FD1C3A}</a:tableStyleId>
              </a:tblPr>
              <a:tblGrid>
                <a:gridCol w="1099401">
                  <a:extLst>
                    <a:ext uri="{9D8B030D-6E8A-4147-A177-3AD203B41FA5}">
                      <a16:colId xmlns:a16="http://schemas.microsoft.com/office/drawing/2014/main" val="1341422064"/>
                    </a:ext>
                  </a:extLst>
                </a:gridCol>
                <a:gridCol w="3251486">
                  <a:extLst>
                    <a:ext uri="{9D8B030D-6E8A-4147-A177-3AD203B41FA5}">
                      <a16:colId xmlns:a16="http://schemas.microsoft.com/office/drawing/2014/main" val="1950740025"/>
                    </a:ext>
                  </a:extLst>
                </a:gridCol>
                <a:gridCol w="3773263">
                  <a:extLst>
                    <a:ext uri="{9D8B030D-6E8A-4147-A177-3AD203B41FA5}">
                      <a16:colId xmlns:a16="http://schemas.microsoft.com/office/drawing/2014/main" val="2504626462"/>
                    </a:ext>
                  </a:extLst>
                </a:gridCol>
              </a:tblGrid>
              <a:tr h="436118">
                <a:tc>
                  <a:txBody>
                    <a:bodyPr/>
                    <a:lstStyle/>
                    <a:p>
                      <a:pPr algn="ctr"/>
                      <a:endParaRPr lang="zh-CN" altLang="en-US" dirty="0"/>
                    </a:p>
                  </a:txBody>
                  <a:tcPr>
                    <a:solidFill>
                      <a:schemeClr val="tx2">
                        <a:lumMod val="50000"/>
                        <a:lumOff val="50000"/>
                      </a:schemeClr>
                    </a:solidFill>
                  </a:tcPr>
                </a:tc>
                <a:tc>
                  <a:txBody>
                    <a:bodyPr/>
                    <a:lstStyle/>
                    <a:p>
                      <a:pPr algn="ctr"/>
                      <a:r>
                        <a:rPr lang="zh-CN" altLang="en-US" dirty="0">
                          <a:solidFill>
                            <a:schemeClr val="tx1"/>
                          </a:solidFill>
                        </a:rPr>
                        <a:t>基于价值的方法</a:t>
                      </a:r>
                    </a:p>
                  </a:txBody>
                  <a:tcPr>
                    <a:solidFill>
                      <a:schemeClr val="tx2">
                        <a:lumMod val="50000"/>
                        <a:lumOff val="50000"/>
                      </a:schemeClr>
                    </a:solidFill>
                  </a:tcPr>
                </a:tc>
                <a:tc>
                  <a:txBody>
                    <a:bodyPr/>
                    <a:lstStyle/>
                    <a:p>
                      <a:pPr algn="ctr"/>
                      <a:r>
                        <a:rPr lang="zh-CN" altLang="en-US" dirty="0">
                          <a:solidFill>
                            <a:schemeClr val="tx1"/>
                          </a:solidFill>
                        </a:rPr>
                        <a:t>基于策略的方法</a:t>
                      </a:r>
                    </a:p>
                  </a:txBody>
                  <a:tcPr>
                    <a:solidFill>
                      <a:schemeClr val="tx2">
                        <a:lumMod val="50000"/>
                        <a:lumOff val="50000"/>
                      </a:schemeClr>
                    </a:solidFill>
                  </a:tcPr>
                </a:tc>
                <a:extLst>
                  <a:ext uri="{0D108BD9-81ED-4DB2-BD59-A6C34878D82A}">
                    <a16:rowId xmlns:a16="http://schemas.microsoft.com/office/drawing/2014/main" val="19740924"/>
                  </a:ext>
                </a:extLst>
              </a:tr>
              <a:tr h="436118">
                <a:tc rowSpan="2">
                  <a:txBody>
                    <a:bodyPr/>
                    <a:lstStyle/>
                    <a:p>
                      <a:pPr algn="l"/>
                      <a:r>
                        <a:rPr lang="zh-CN" altLang="en-US" dirty="0"/>
                        <a:t>优点</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经历回放</a:t>
                      </a:r>
                      <a:r>
                        <a:rPr lang="en-US" altLang="zh-CN" dirty="0"/>
                        <a:t>—</a:t>
                      </a:r>
                      <a:r>
                        <a:rPr lang="zh-CN" altLang="en-US" dirty="0"/>
                        <a:t>样本利用率高</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能处理连续动作空间</a:t>
                      </a:r>
                    </a:p>
                  </a:txBody>
                  <a:tcPr>
                    <a:solidFill>
                      <a:schemeClr val="tx2">
                        <a:lumMod val="10000"/>
                        <a:lumOff val="90000"/>
                      </a:schemeClr>
                    </a:solidFill>
                  </a:tcPr>
                </a:tc>
                <a:extLst>
                  <a:ext uri="{0D108BD9-81ED-4DB2-BD59-A6C34878D82A}">
                    <a16:rowId xmlns:a16="http://schemas.microsoft.com/office/drawing/2014/main" val="4292965342"/>
                  </a:ext>
                </a:extLst>
              </a:tr>
              <a:tr h="44389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方差小</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能学到随机策略</a:t>
                      </a:r>
                    </a:p>
                  </a:txBody>
                  <a:tcPr>
                    <a:solidFill>
                      <a:schemeClr val="tx2">
                        <a:lumMod val="10000"/>
                        <a:lumOff val="90000"/>
                      </a:schemeClr>
                    </a:solidFill>
                  </a:tcPr>
                </a:tc>
                <a:extLst>
                  <a:ext uri="{0D108BD9-81ED-4DB2-BD59-A6C34878D82A}">
                    <a16:rowId xmlns:a16="http://schemas.microsoft.com/office/drawing/2014/main" val="1718721111"/>
                  </a:ext>
                </a:extLst>
              </a:tr>
              <a:tr h="436118">
                <a:tc rowSpan="2">
                  <a:txBody>
                    <a:bodyPr/>
                    <a:lstStyle/>
                    <a:p>
                      <a:pPr algn="l"/>
                      <a:r>
                        <a:rPr lang="zh-CN" altLang="en-US" dirty="0"/>
                        <a:t>缺点</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只能处理离散动作空间</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样本利用率低</a:t>
                      </a:r>
                    </a:p>
                  </a:txBody>
                  <a:tcPr>
                    <a:solidFill>
                      <a:schemeClr val="tx2">
                        <a:lumMod val="10000"/>
                        <a:lumOff val="90000"/>
                      </a:schemeClr>
                    </a:solidFill>
                  </a:tcPr>
                </a:tc>
                <a:extLst>
                  <a:ext uri="{0D108BD9-81ED-4DB2-BD59-A6C34878D82A}">
                    <a16:rowId xmlns:a16="http://schemas.microsoft.com/office/drawing/2014/main" val="4065010416"/>
                  </a:ext>
                </a:extLst>
              </a:tr>
              <a:tr h="43611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只能学到确定性策略</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方差大，难以收敛</a:t>
                      </a:r>
                    </a:p>
                  </a:txBody>
                  <a:tcPr>
                    <a:solidFill>
                      <a:schemeClr val="tx2">
                        <a:lumMod val="10000"/>
                        <a:lumOff val="90000"/>
                      </a:schemeClr>
                    </a:solidFill>
                  </a:tcPr>
                </a:tc>
                <a:extLst>
                  <a:ext uri="{0D108BD9-81ED-4DB2-BD59-A6C34878D82A}">
                    <a16:rowId xmlns:a16="http://schemas.microsoft.com/office/drawing/2014/main" val="2596868823"/>
                  </a:ext>
                </a:extLst>
              </a:tr>
              <a:tr h="1744469">
                <a:tc>
                  <a:txBody>
                    <a:bodyPr/>
                    <a:lstStyle/>
                    <a:p>
                      <a:pPr algn="l"/>
                      <a:r>
                        <a:rPr lang="zh-CN" altLang="en-US" dirty="0"/>
                        <a:t>常见算法</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3"/>
                        </a:rPr>
                        <a:t>DQN</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4"/>
                        </a:rPr>
                        <a:t>Double DQN</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5"/>
                        </a:rPr>
                        <a:t>Dueling DQN</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6"/>
                        </a:rPr>
                        <a:t>PER DQN</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7"/>
                        </a:rPr>
                        <a:t>Noisy DQN</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8"/>
                        </a:rPr>
                        <a:t>Distributional DQN</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9"/>
                        </a:rPr>
                        <a:t>Rainbow</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10"/>
                        </a:rPr>
                        <a:t>Ape-X</a:t>
                      </a:r>
                      <a:endParaRPr lang="zh-CN" altLang="en-US" dirty="0"/>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11"/>
                        </a:rPr>
                        <a:t>REINFORCE</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11"/>
                        </a:rPr>
                        <a:t>AC</a:t>
                      </a:r>
                      <a:r>
                        <a:rPr lang="zh-CN" altLang="en-US" dirty="0"/>
                        <a:t> </a:t>
                      </a:r>
                      <a:r>
                        <a:rPr lang="zh-CN" altLang="en-US" dirty="0">
                          <a:hlinkClick r:id="rId12"/>
                        </a:rPr>
                        <a:t>A2C</a:t>
                      </a:r>
                      <a:r>
                        <a:rPr lang="en-US" altLang="zh-CN" dirty="0"/>
                        <a:t> </a:t>
                      </a:r>
                      <a:r>
                        <a:rPr lang="en-US" altLang="zh-CN" dirty="0">
                          <a:hlinkClick r:id="rId12"/>
                        </a:rPr>
                        <a:t>A3C</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13"/>
                        </a:rPr>
                        <a:t>DDPG</a:t>
                      </a:r>
                      <a:r>
                        <a:rPr lang="en-US" altLang="zh-CN" dirty="0"/>
                        <a:t> </a:t>
                      </a:r>
                      <a:r>
                        <a:rPr lang="en-US" altLang="zh-CN" dirty="0">
                          <a:hlinkClick r:id="rId14"/>
                        </a:rPr>
                        <a:t>TD3</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15"/>
                        </a:rPr>
                        <a:t>SAC</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16"/>
                        </a:rPr>
                        <a:t>TRPO</a:t>
                      </a:r>
                      <a:r>
                        <a:rPr lang="en-US" altLang="zh-CN" dirty="0"/>
                        <a:t> </a:t>
                      </a:r>
                      <a:r>
                        <a:rPr lang="en-US" altLang="zh-CN" dirty="0">
                          <a:hlinkClick r:id="rId17"/>
                        </a:rPr>
                        <a:t>PPO-Penalty</a:t>
                      </a:r>
                      <a:r>
                        <a:rPr lang="en-US" altLang="zh-CN" dirty="0"/>
                        <a:t> </a:t>
                      </a:r>
                      <a:r>
                        <a:rPr lang="en-US" altLang="zh-CN" dirty="0">
                          <a:hlinkClick r:id="rId17"/>
                        </a:rPr>
                        <a:t>PPO-Clip</a:t>
                      </a:r>
                      <a:endParaRPr lang="zh-CN" altLang="en-US" dirty="0"/>
                    </a:p>
                  </a:txBody>
                  <a:tcPr>
                    <a:solidFill>
                      <a:schemeClr val="tx2">
                        <a:lumMod val="10000"/>
                        <a:lumOff val="90000"/>
                      </a:schemeClr>
                    </a:solidFill>
                  </a:tcPr>
                </a:tc>
                <a:extLst>
                  <a:ext uri="{0D108BD9-81ED-4DB2-BD59-A6C34878D82A}">
                    <a16:rowId xmlns:a16="http://schemas.microsoft.com/office/drawing/2014/main" val="575725413"/>
                  </a:ext>
                </a:extLst>
              </a:tr>
            </a:tbl>
          </a:graphicData>
        </a:graphic>
      </p:graphicFrame>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基于价值的方法</a:t>
            </a:r>
          </a:p>
        </p:txBody>
      </p:sp>
      <p:sp>
        <p:nvSpPr>
          <p:cNvPr id="3" name="内容占位符 2"/>
          <p:cNvSpPr>
            <a:spLocks noGrp="1"/>
          </p:cNvSpPr>
          <p:nvPr>
            <p:ph idx="1"/>
          </p:nvPr>
        </p:nvSpPr>
        <p:spPr>
          <a:xfrm>
            <a:off x="608400" y="1314000"/>
            <a:ext cx="4957899" cy="5459662"/>
          </a:xfrm>
        </p:spPr>
        <p:txBody>
          <a:bodyPr>
            <a:normAutofit fontScale="77500" lnSpcReduction="20000"/>
          </a:bodyPr>
          <a:lstStyle/>
          <a:p>
            <a:r>
              <a:rPr lang="zh-CN" altLang="en-US" dirty="0"/>
              <a:t>DQN（</a:t>
            </a:r>
            <a:r>
              <a:rPr lang="en-US" altLang="zh-CN" dirty="0"/>
              <a:t>Minh et al., </a:t>
            </a:r>
            <a:r>
              <a:rPr lang="zh-CN" altLang="en-US" dirty="0"/>
              <a:t>2015）</a:t>
            </a:r>
          </a:p>
          <a:p>
            <a:pPr lvl="1">
              <a:buFont typeface="Wingdings" panose="05000000000000000000" charset="0"/>
              <a:buChar char="n"/>
            </a:pPr>
            <a:r>
              <a:rPr lang="zh-CN" altLang="en-US" dirty="0"/>
              <a:t>通过神经网络表示价值函数</a:t>
            </a:r>
          </a:p>
          <a:p>
            <a:pPr lvl="1">
              <a:buFont typeface="Wingdings" panose="05000000000000000000" charset="0"/>
              <a:buChar char="n"/>
            </a:pPr>
            <a:r>
              <a:rPr lang="zh-CN" altLang="en-US" dirty="0"/>
              <a:t>优化目标--最小化TD误差</a:t>
            </a:r>
          </a:p>
          <a:p>
            <a:pPr lvl="1">
              <a:buFont typeface="Wingdings" panose="05000000000000000000" charset="0"/>
              <a:buChar char="n"/>
            </a:pPr>
            <a:r>
              <a:rPr lang="zh-CN" altLang="en-US" dirty="0"/>
              <a:t>两个关键技术</a:t>
            </a:r>
          </a:p>
          <a:p>
            <a:pPr lvl="2">
              <a:buFont typeface="Wingdings" panose="05000000000000000000" charset="0"/>
              <a:buChar char="p"/>
            </a:pPr>
            <a:r>
              <a:rPr lang="zh-CN" altLang="en-US" dirty="0"/>
              <a:t>经历回放--减少样本的相关性</a:t>
            </a:r>
          </a:p>
          <a:p>
            <a:pPr lvl="2">
              <a:buFont typeface="Wingdings" panose="05000000000000000000" charset="0"/>
              <a:buChar char="p"/>
            </a:pPr>
            <a:r>
              <a:rPr lang="zh-CN" altLang="en-US" dirty="0"/>
              <a:t>目标网络--提高学习的稳定性</a:t>
            </a:r>
          </a:p>
          <a:p>
            <a:r>
              <a:rPr lang="zh-CN" altLang="en-US" dirty="0"/>
              <a:t>Double DQN（</a:t>
            </a:r>
            <a:r>
              <a:rPr lang="en-US" altLang="zh-CN" dirty="0"/>
              <a:t>van Hasselt et al., 2016</a:t>
            </a:r>
            <a:r>
              <a:rPr lang="zh-CN" altLang="en-US" dirty="0"/>
              <a:t>）</a:t>
            </a:r>
          </a:p>
          <a:p>
            <a:pPr lvl="1">
              <a:buFont typeface="Wingdings" panose="05000000000000000000" charset="0"/>
              <a:buChar char="n"/>
            </a:pPr>
            <a:r>
              <a:rPr lang="zh-CN" altLang="en-US" dirty="0"/>
              <a:t>减少过拟合--下一个动作的选取和Q值估计使用两个不同的网络</a:t>
            </a:r>
          </a:p>
          <a:p>
            <a:r>
              <a:rPr lang="zh-CN" altLang="en-US" dirty="0"/>
              <a:t>Dueling DQN（</a:t>
            </a:r>
            <a:r>
              <a:rPr lang="en-US" altLang="zh-CN" dirty="0"/>
              <a:t>Wang ZY et al., 2016</a:t>
            </a:r>
            <a:r>
              <a:rPr lang="zh-CN" altLang="en-US" dirty="0"/>
              <a:t>）</a:t>
            </a:r>
          </a:p>
          <a:p>
            <a:pPr lvl="1">
              <a:buFont typeface="Wingdings" panose="05000000000000000000" charset="0"/>
              <a:buChar char="n"/>
            </a:pPr>
            <a:r>
              <a:rPr lang="zh-CN" altLang="en-US" dirty="0"/>
              <a:t>将动作价值分解为状态价值和动作优势两部分</a:t>
            </a:r>
          </a:p>
          <a:p>
            <a:r>
              <a:rPr lang="zh-CN" altLang="en-US" dirty="0"/>
              <a:t>PER DQN（</a:t>
            </a:r>
            <a:r>
              <a:rPr lang="en-US" altLang="zh-CN" dirty="0" err="1"/>
              <a:t>Schaul</a:t>
            </a:r>
            <a:r>
              <a:rPr lang="en-US" altLang="zh-CN" dirty="0"/>
              <a:t> et al., 2016</a:t>
            </a:r>
            <a:r>
              <a:rPr lang="zh-CN" altLang="en-US" dirty="0"/>
              <a:t>）</a:t>
            </a:r>
          </a:p>
          <a:p>
            <a:pPr lvl="1">
              <a:buFont typeface="Wingdings" panose="05000000000000000000" charset="0"/>
              <a:buChar char="n"/>
            </a:pPr>
            <a:r>
              <a:rPr lang="zh-CN" altLang="en-US" dirty="0"/>
              <a:t>对经验进行优先排序--优先考虑TD误差大的状态转移</a:t>
            </a:r>
          </a:p>
          <a:p>
            <a:pPr lvl="1">
              <a:buFont typeface="Wingdings" panose="05000000000000000000" charset="0"/>
              <a:buChar char="n"/>
            </a:pPr>
            <a:r>
              <a:rPr lang="zh-CN" altLang="en-US" dirty="0"/>
              <a:t>破坏了随机采样--使用重要性采样修正权重</a:t>
            </a:r>
            <a:endParaRPr lang="en-US" altLang="zh-CN" dirty="0"/>
          </a:p>
          <a:p>
            <a:r>
              <a:rPr lang="en-US" altLang="zh-CN" dirty="0"/>
              <a:t>Noisy</a:t>
            </a:r>
            <a:r>
              <a:rPr lang="zh-CN" altLang="en-US" dirty="0"/>
              <a:t> </a:t>
            </a:r>
            <a:r>
              <a:rPr lang="en-US" altLang="zh-CN" dirty="0"/>
              <a:t>DQN</a:t>
            </a:r>
            <a:r>
              <a:rPr lang="zh-CN" altLang="en-US" dirty="0"/>
              <a:t>（</a:t>
            </a:r>
            <a:r>
              <a:rPr lang="en-US" altLang="zh-CN" dirty="0"/>
              <a:t>Fortunato et al., 2019</a:t>
            </a:r>
            <a:r>
              <a:rPr lang="zh-CN" altLang="en-US" dirty="0"/>
              <a:t>）</a:t>
            </a:r>
            <a:endParaRPr lang="en-US" altLang="zh-CN" dirty="0"/>
          </a:p>
          <a:p>
            <a:pPr lvl="1">
              <a:buFont typeface="Wingdings" panose="05000000000000000000" pitchFamily="2" charset="2"/>
              <a:buChar char="n"/>
            </a:pPr>
            <a:r>
              <a:rPr lang="zh-CN" altLang="en-US" dirty="0"/>
              <a:t>探索问题</a:t>
            </a:r>
            <a:r>
              <a:rPr lang="en-US" altLang="zh-CN" dirty="0"/>
              <a:t>—</a:t>
            </a:r>
            <a:r>
              <a:rPr lang="zh-CN" altLang="en-US" dirty="0"/>
              <a:t>给训练网络添加噪音</a:t>
            </a:r>
            <a:endParaRPr lang="en-US" altLang="zh-CN" dirty="0"/>
          </a:p>
          <a:p>
            <a:r>
              <a:rPr lang="en-US" altLang="zh-CN" dirty="0"/>
              <a:t>Distributional DQN</a:t>
            </a:r>
            <a:r>
              <a:rPr lang="zh-CN" altLang="en-US" dirty="0"/>
              <a:t>（</a:t>
            </a:r>
            <a:r>
              <a:rPr lang="en-US" altLang="zh-CN" dirty="0"/>
              <a:t>Bellemare et al., 2017</a:t>
            </a:r>
            <a:r>
              <a:rPr lang="zh-CN" altLang="en-US" dirty="0"/>
              <a:t>）</a:t>
            </a:r>
            <a:endParaRPr lang="en-US" altLang="zh-CN" dirty="0"/>
          </a:p>
          <a:p>
            <a:pPr lvl="1">
              <a:buFont typeface="Wingdings" panose="05000000000000000000" pitchFamily="2" charset="2"/>
              <a:buChar char="n"/>
            </a:pPr>
            <a:r>
              <a:rPr lang="zh-CN" altLang="en-US" dirty="0"/>
              <a:t>只输出每个动作的动作价值的期望值会有风险，应该输出每个动作的动作价值的分布</a:t>
            </a:r>
            <a:endParaRPr lang="en-US" altLang="zh-CN" dirty="0"/>
          </a:p>
        </p:txBody>
      </p:sp>
      <p:pic>
        <p:nvPicPr>
          <p:cNvPr id="4" name="图片 3" descr="DQN"/>
          <p:cNvPicPr>
            <a:picLocks noChangeAspect="1"/>
          </p:cNvPicPr>
          <p:nvPr/>
        </p:nvPicPr>
        <p:blipFill>
          <a:blip r:embed="rId3"/>
          <a:stretch>
            <a:fillRect/>
          </a:stretch>
        </p:blipFill>
        <p:spPr>
          <a:xfrm>
            <a:off x="5803408" y="1117481"/>
            <a:ext cx="6175155" cy="3818501"/>
          </a:xfrm>
          <a:prstGeom prst="rect">
            <a:avLst/>
          </a:prstGeom>
        </p:spPr>
      </p:pic>
      <p:sp>
        <p:nvSpPr>
          <p:cNvPr id="5" name="文本框 4">
            <a:extLst>
              <a:ext uri="{FF2B5EF4-FFF2-40B4-BE49-F238E27FC236}">
                <a16:creationId xmlns:a16="http://schemas.microsoft.com/office/drawing/2014/main" id="{10D29604-9DDA-47B0-96BE-105DC9112948}"/>
              </a:ext>
            </a:extLst>
          </p:cNvPr>
          <p:cNvSpPr txBox="1"/>
          <p:nvPr/>
        </p:nvSpPr>
        <p:spPr>
          <a:xfrm>
            <a:off x="5761608" y="5327112"/>
            <a:ext cx="6258757" cy="144655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latin typeface="+mn-ea"/>
              </a:rPr>
              <a:t>Rainbow</a:t>
            </a:r>
            <a:r>
              <a:rPr lang="zh-CN" altLang="en-US" sz="1400" dirty="0">
                <a:latin typeface="+mn-ea"/>
              </a:rPr>
              <a:t>（</a:t>
            </a:r>
            <a:r>
              <a:rPr lang="en-US" altLang="zh-CN" sz="1400" dirty="0">
                <a:latin typeface="+mn-ea"/>
              </a:rPr>
              <a:t>Hessel et al., 2018</a:t>
            </a:r>
            <a:r>
              <a:rPr lang="zh-CN" altLang="en-US" sz="1400" dirty="0">
                <a:latin typeface="+mn-ea"/>
              </a:rPr>
              <a:t>）</a:t>
            </a:r>
            <a:endParaRPr lang="en-US" altLang="zh-CN" sz="1400" dirty="0">
              <a:latin typeface="+mn-ea"/>
            </a:endParaRPr>
          </a:p>
          <a:p>
            <a:pPr lvl="1">
              <a:buFont typeface="Wingdings" panose="05000000000000000000" pitchFamily="2" charset="2"/>
              <a:buChar char="n"/>
            </a:pPr>
            <a:r>
              <a:rPr lang="zh-CN" altLang="en-US" sz="1200" dirty="0">
                <a:latin typeface="+mn-ea"/>
              </a:rPr>
              <a:t>综合了</a:t>
            </a:r>
            <a:r>
              <a:rPr lang="en-US" altLang="zh-CN" sz="1200" dirty="0">
                <a:latin typeface="+mn-ea"/>
              </a:rPr>
              <a:t>Double DQN, Dueling DQN, PER DQN, Multi-Step Learning, Distributional DQN</a:t>
            </a:r>
          </a:p>
          <a:p>
            <a:pPr marL="285750" indent="-285750">
              <a:buFont typeface="Arial" panose="020B0604020202020204" pitchFamily="34" charset="0"/>
              <a:buChar char="•"/>
            </a:pPr>
            <a:r>
              <a:rPr lang="en-US" altLang="zh-CN" sz="1400" dirty="0">
                <a:latin typeface="+mn-ea"/>
              </a:rPr>
              <a:t>Apex-X</a:t>
            </a:r>
            <a:r>
              <a:rPr lang="zh-CN" altLang="en-US" sz="1400" dirty="0">
                <a:latin typeface="+mn-ea"/>
              </a:rPr>
              <a:t>（</a:t>
            </a:r>
            <a:r>
              <a:rPr lang="en-US" altLang="zh-CN" sz="1400" dirty="0">
                <a:latin typeface="+mn-ea"/>
              </a:rPr>
              <a:t>Horgan et al., 2018</a:t>
            </a:r>
            <a:r>
              <a:rPr lang="zh-CN" altLang="en-US" sz="1400" dirty="0">
                <a:latin typeface="+mn-ea"/>
              </a:rPr>
              <a:t>）</a:t>
            </a:r>
            <a:endParaRPr lang="en-US" altLang="zh-CN" sz="1400" dirty="0">
              <a:latin typeface="+mn-ea"/>
            </a:endParaRPr>
          </a:p>
          <a:p>
            <a:pPr lvl="1">
              <a:buFont typeface="Wingdings" panose="05000000000000000000" pitchFamily="2" charset="2"/>
              <a:buChar char="n"/>
            </a:pPr>
            <a:r>
              <a:rPr lang="en-US" altLang="zh-CN" sz="1200" dirty="0">
                <a:latin typeface="+mn-ea"/>
              </a:rPr>
              <a:t>Rainbow</a:t>
            </a:r>
            <a:r>
              <a:rPr lang="zh-CN" altLang="en-US" sz="1200" dirty="0">
                <a:latin typeface="+mn-ea"/>
              </a:rPr>
              <a:t>中</a:t>
            </a:r>
            <a:r>
              <a:rPr lang="en-US" altLang="zh-CN" sz="1200" dirty="0">
                <a:latin typeface="+mn-ea"/>
              </a:rPr>
              <a:t>PER DQN</a:t>
            </a:r>
            <a:r>
              <a:rPr lang="zh-CN" altLang="en-US" sz="1200" dirty="0">
                <a:latin typeface="+mn-ea"/>
              </a:rPr>
              <a:t>对性能的影响最大，但只使用了一个</a:t>
            </a:r>
            <a:r>
              <a:rPr lang="en-US" altLang="zh-CN" sz="1200" dirty="0">
                <a:latin typeface="+mn-ea"/>
              </a:rPr>
              <a:t>Actor</a:t>
            </a:r>
            <a:r>
              <a:rPr lang="zh-CN" altLang="en-US" sz="1200" dirty="0">
                <a:latin typeface="+mn-ea"/>
              </a:rPr>
              <a:t>采样，采样效率低</a:t>
            </a:r>
            <a:endParaRPr lang="en-US" altLang="zh-CN" sz="1200" dirty="0">
              <a:latin typeface="+mn-ea"/>
            </a:endParaRPr>
          </a:p>
          <a:p>
            <a:pPr lvl="1">
              <a:buFont typeface="Wingdings" panose="05000000000000000000" pitchFamily="2" charset="2"/>
              <a:buChar char="n"/>
            </a:pPr>
            <a:r>
              <a:rPr lang="zh-CN" altLang="en-US" sz="1200" dirty="0">
                <a:latin typeface="+mn-ea"/>
              </a:rPr>
              <a:t>使用多个</a:t>
            </a:r>
            <a:r>
              <a:rPr lang="en-US" altLang="zh-CN" sz="1200" dirty="0">
                <a:latin typeface="+mn-ea"/>
              </a:rPr>
              <a:t>Actor</a:t>
            </a:r>
            <a:r>
              <a:rPr lang="zh-CN" altLang="en-US" sz="1200" dirty="0">
                <a:latin typeface="+mn-ea"/>
              </a:rPr>
              <a:t>进行采样</a:t>
            </a:r>
            <a:endParaRPr lang="en-US" altLang="zh-CN" sz="1200" dirty="0">
              <a:latin typeface="+mn-ea"/>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基于策略的方法</a:t>
            </a:r>
          </a:p>
        </p:txBody>
      </p:sp>
      <mc:AlternateContent xmlns:mc="http://schemas.openxmlformats.org/markup-compatibility/2006" xmlns:a14="http://schemas.microsoft.com/office/drawing/2010/main">
        <mc:Choice Requires="a14">
          <p:sp>
            <p:nvSpPr>
              <p:cNvPr id="5" name="内容占位符 2"/>
              <p:cNvSpPr>
                <a:spLocks noGrp="1"/>
              </p:cNvSpPr>
              <p:nvPr/>
            </p:nvSpPr>
            <p:spPr>
              <a:xfrm>
                <a:off x="735330" y="3020018"/>
                <a:ext cx="4751070" cy="2448628"/>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l"/>
                </a:pPr>
                <a:r>
                  <a:rPr lang="zh-CN" altLang="en-US" dirty="0"/>
                  <a:t>REINFORCE（</a:t>
                </a:r>
                <a:r>
                  <a:rPr lang="en-US" altLang="zh-CN" dirty="0"/>
                  <a:t>Williams, </a:t>
                </a:r>
                <a:r>
                  <a:rPr lang="zh-CN" altLang="en-US" dirty="0"/>
                  <a:t>1992）</a:t>
                </a:r>
              </a:p>
              <a:p>
                <a:pPr lvl="1">
                  <a:buFont typeface="Wingdings" panose="05000000000000000000" charset="0"/>
                  <a:buChar char="n"/>
                </a:pPr>
                <a:r>
                  <a:rPr lang="zh-CN" altLang="en-US" dirty="0"/>
                  <a:t>通过神经网络表示策略</a:t>
                </a:r>
              </a:p>
              <a:p>
                <a:pPr lvl="1">
                  <a:buFont typeface="Wingdings" panose="05000000000000000000" charset="0"/>
                  <a:buChar char="n"/>
                </a:pPr>
                <a:r>
                  <a:rPr lang="zh-CN" altLang="en-US" dirty="0"/>
                  <a:t>优化目标--最大化期望累计回报</a:t>
                </a:r>
              </a:p>
              <a:p>
                <a:pPr lvl="1">
                  <a:buFont typeface="Wingdings" panose="05000000000000000000" charset="0"/>
                  <a:buChar char="n"/>
                </a:pPr>
                <a:r>
                  <a:rPr lang="zh-CN" altLang="en-US" dirty="0"/>
                  <a:t>思想--鼓励智能体选择高收益的动作</a:t>
                </a:r>
              </a:p>
              <a:p>
                <a:pPr lvl="1">
                  <a:buFont typeface="Wingdings" panose="05000000000000000000" charset="0"/>
                  <a:buChar char="n"/>
                </a:pPr>
                <a:r>
                  <a:rPr lang="zh-CN" altLang="en-US" dirty="0"/>
                  <a:t>缺点--存在较大的方差</a:t>
                </a:r>
              </a:p>
              <a:p>
                <a:pPr lvl="1">
                  <a:buFont typeface="Wingdings" panose="05000000000000000000" charset="0"/>
                  <a:buChar char="n"/>
                </a:pPr>
                <a:r>
                  <a:rPr lang="zh-CN" altLang="en-US" dirty="0"/>
                  <a:t>引入一个基线函数来减小方差--</a:t>
                </a:r>
                <a14:m>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a14:m>
                <a:endParaRPr lang="zh-CN" altLang="en-US" dirty="0"/>
              </a:p>
            </p:txBody>
          </p:sp>
        </mc:Choice>
        <mc:Fallback xmlns="">
          <p:sp>
            <p:nvSpPr>
              <p:cNvPr id="5" name="内容占位符 2"/>
              <p:cNvSpPr>
                <a:spLocks noGrp="1" noRot="1" noChangeAspect="1" noMove="1" noResize="1" noEditPoints="1" noAdjustHandles="1" noChangeArrowheads="1" noChangeShapeType="1" noTextEdit="1"/>
              </p:cNvSpPr>
              <p:nvPr/>
            </p:nvSpPr>
            <p:spPr>
              <a:xfrm>
                <a:off x="735330" y="3020018"/>
                <a:ext cx="4751070" cy="2448628"/>
              </a:xfrm>
              <a:prstGeom prst="rect">
                <a:avLst/>
              </a:prstGeom>
              <a:blipFill>
                <a:blip r:embed="rId3"/>
                <a:stretch>
                  <a:fillRect l="-899"/>
                </a:stretch>
              </a:blipFill>
            </p:spPr>
            <p:txBody>
              <a:bodyPr/>
              <a:lstStyle/>
              <a:p>
                <a:r>
                  <a:rPr lang="zh-CN" altLang="en-US">
                    <a:noFill/>
                  </a:rPr>
                  <a:t> </a:t>
                </a:r>
              </a:p>
            </p:txBody>
          </p:sp>
        </mc:Fallback>
      </mc:AlternateContent>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2080" y="2982899"/>
            <a:ext cx="5960315" cy="2849794"/>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D637896-DCC7-4EF4-9CA1-B77ED551B0B9}"/>
                  </a:ext>
                </a:extLst>
              </p:cNvPr>
              <p:cNvSpPr txBox="1"/>
              <p:nvPr/>
            </p:nvSpPr>
            <p:spPr>
              <a:xfrm>
                <a:off x="735330" y="1637981"/>
                <a:ext cx="6120586" cy="1288045"/>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t>策略梯度定理</a:t>
                </a:r>
                <a:endParaRPr lang="en-US" altLang="zh-CN" dirty="0"/>
              </a:p>
              <a:p>
                <a:pPr marL="742950" lvl="1" indent="-285750">
                  <a:buFont typeface="Wingdings" panose="05000000000000000000" pitchFamily="2" charset="2"/>
                  <a:buChar char="n"/>
                </a:pPr>
                <a:r>
                  <a:rPr lang="zh-CN" altLang="zh-CN" dirty="0"/>
                  <a:t>直接针对期望回报进行策略优化</a:t>
                </a:r>
                <a:endParaRPr lang="en-US" altLang="zh-CN" dirty="0"/>
              </a:p>
              <a:p>
                <a:pPr marL="742950" lvl="1" indent="-285750">
                  <a:buFont typeface="Wingdings" panose="05000000000000000000" pitchFamily="2" charset="2"/>
                  <a:buChar char="n"/>
                </a:pPr>
                <a14:m>
                  <m:oMath xmlns:m="http://schemas.openxmlformats.org/officeDocument/2006/math">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𝜏</m:t>
                            </m:r>
                          </m:e>
                        </m:d>
                      </m:e>
                    </m:d>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E</m:t>
                        </m:r>
                      </m:e>
                      <m:sub>
                        <m:r>
                          <a:rPr lang="en-US" altLang="zh-CN" b="0" i="1" smtClean="0">
                            <a:latin typeface="Cambria Math" panose="02040503050406030204" pitchFamily="18" charset="0"/>
                          </a:rPr>
                          <m:t>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r>
                      <a:rPr lang="en-US" altLang="zh-CN" b="0" i="0"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𝑇</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𝛾</m:t>
                            </m:r>
                          </m:e>
                          <m:sup>
                            <m:r>
                              <a:rPr lang="en-US" altLang="zh-CN" b="0" i="1" smtClean="0">
                                <a:latin typeface="Cambria Math" panose="02040503050406030204" pitchFamily="18" charset="0"/>
                              </a:rPr>
                              <m:t>𝑡</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e>
                    </m:nary>
                    <m:r>
                      <a:rPr lang="en-US" altLang="zh-CN" b="0" i="0" smtClean="0">
                        <a:latin typeface="Cambria Math" panose="02040503050406030204" pitchFamily="18" charset="0"/>
                      </a:rPr>
                      <m:t>]</m:t>
                    </m:r>
                  </m:oMath>
                </a14:m>
                <a:endParaRPr lang="en-US" altLang="zh-CN" dirty="0"/>
              </a:p>
              <a:p>
                <a:pPr marL="742950" lvl="1" indent="-285750">
                  <a:buFont typeface="Wingdings" panose="05000000000000000000" pitchFamily="2" charset="2"/>
                  <a:buChar char="n"/>
                </a:pP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𝜃</m:t>
                        </m:r>
                      </m:sub>
                    </m:sSub>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𝑇</m:t>
                        </m:r>
                      </m:sup>
                      <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𝜃</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𝑙𝑜𝑔</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e>
                            </m:d>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oMath>
                </a14:m>
                <a:endParaRPr lang="zh-CN" altLang="en-US" dirty="0"/>
              </a:p>
            </p:txBody>
          </p:sp>
        </mc:Choice>
        <mc:Fallback xmlns="">
          <p:sp>
            <p:nvSpPr>
              <p:cNvPr id="3" name="文本框 2">
                <a:extLst>
                  <a:ext uri="{FF2B5EF4-FFF2-40B4-BE49-F238E27FC236}">
                    <a16:creationId xmlns:a16="http://schemas.microsoft.com/office/drawing/2014/main" id="{ED637896-DCC7-4EF4-9CA1-B77ED551B0B9}"/>
                  </a:ext>
                </a:extLst>
              </p:cNvPr>
              <p:cNvSpPr txBox="1">
                <a:spLocks noRot="1" noChangeAspect="1" noMove="1" noResize="1" noEditPoints="1" noAdjustHandles="1" noChangeArrowheads="1" noChangeShapeType="1" noTextEdit="1"/>
              </p:cNvSpPr>
              <p:nvPr/>
            </p:nvSpPr>
            <p:spPr>
              <a:xfrm>
                <a:off x="735330" y="1637981"/>
                <a:ext cx="6120586" cy="1288045"/>
              </a:xfrm>
              <a:prstGeom prst="rect">
                <a:avLst/>
              </a:prstGeom>
              <a:blipFill>
                <a:blip r:embed="rId5"/>
                <a:stretch>
                  <a:fillRect l="-697" t="-2844" b="-50711"/>
                </a:stretch>
              </a:blipFill>
            </p:spPr>
            <p:txBody>
              <a:bodyPr/>
              <a:lstStyle/>
              <a:p>
                <a:r>
                  <a:rPr lang="zh-CN" altLang="en-US">
                    <a:noFill/>
                  </a:rPr>
                  <a:t> </a:t>
                </a:r>
              </a:p>
            </p:txBody>
          </p:sp>
        </mc:Fallback>
      </mc:AlternateContent>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基于策略的方法</a:t>
            </a:r>
          </a:p>
        </p:txBody>
      </p:sp>
      <p:sp>
        <p:nvSpPr>
          <p:cNvPr id="3" name="内容占位符 2"/>
          <p:cNvSpPr>
            <a:spLocks noGrp="1"/>
          </p:cNvSpPr>
          <p:nvPr>
            <p:ph idx="1"/>
          </p:nvPr>
        </p:nvSpPr>
        <p:spPr>
          <a:xfrm>
            <a:off x="722630" y="1551940"/>
            <a:ext cx="6980555" cy="4768850"/>
          </a:xfrm>
        </p:spPr>
        <p:txBody>
          <a:bodyPr>
            <a:normAutofit/>
          </a:bodyPr>
          <a:lstStyle/>
          <a:p>
            <a:r>
              <a:rPr lang="zh-CN" altLang="en-US" dirty="0"/>
              <a:t>AC（</a:t>
            </a:r>
            <a:r>
              <a:rPr lang="en-US" altLang="zh-CN" dirty="0"/>
              <a:t>Sutton and </a:t>
            </a:r>
            <a:r>
              <a:rPr lang="en-US" altLang="zh-CN" dirty="0" err="1"/>
              <a:t>Barto</a:t>
            </a:r>
            <a:r>
              <a:rPr lang="zh-CN" altLang="en-US" dirty="0"/>
              <a:t>, </a:t>
            </a:r>
            <a:r>
              <a:rPr lang="en-US" altLang="zh-CN" dirty="0"/>
              <a:t>2018</a:t>
            </a:r>
            <a:r>
              <a:rPr lang="zh-CN" altLang="en-US" dirty="0"/>
              <a:t>）</a:t>
            </a:r>
          </a:p>
          <a:p>
            <a:pPr lvl="1">
              <a:buFont typeface="Wingdings" panose="05000000000000000000" charset="0"/>
              <a:buChar char="n"/>
            </a:pPr>
            <a:r>
              <a:rPr lang="zh-CN" altLang="en-US" dirty="0"/>
              <a:t>通过神经网络表示价值函数和策略</a:t>
            </a:r>
          </a:p>
          <a:p>
            <a:pPr lvl="1">
              <a:buFont typeface="Wingdings" panose="05000000000000000000" charset="0"/>
              <a:buChar char="n"/>
            </a:pPr>
            <a:r>
              <a:rPr lang="zh-CN" altLang="en-US" dirty="0"/>
              <a:t>策略网络产生动作，价值网络评估动作</a:t>
            </a:r>
          </a:p>
          <a:p>
            <a:r>
              <a:rPr lang="zh-CN" altLang="en-US" dirty="0"/>
              <a:t>A2C（</a:t>
            </a:r>
            <a:r>
              <a:rPr lang="en-US" altLang="zh-CN" dirty="0" err="1"/>
              <a:t>OpenAI</a:t>
            </a:r>
            <a:r>
              <a:rPr lang="zh-CN" altLang="en-US" dirty="0"/>
              <a:t>）</a:t>
            </a:r>
          </a:p>
          <a:p>
            <a:pPr lvl="1">
              <a:buFont typeface="Wingdings" panose="05000000000000000000" charset="0"/>
              <a:buChar char="n"/>
            </a:pPr>
            <a:r>
              <a:rPr lang="zh-CN" altLang="en-US" dirty="0"/>
              <a:t>增加了并行计算</a:t>
            </a:r>
            <a:endParaRPr lang="zh-CN" altLang="en-US" sz="1600" dirty="0"/>
          </a:p>
          <a:p>
            <a:pPr lvl="1">
              <a:buFont typeface="Wingdings" panose="05000000000000000000" charset="0"/>
              <a:buChar char="n"/>
            </a:pPr>
            <a:r>
              <a:rPr lang="zh-CN" altLang="en-US" dirty="0"/>
              <a:t>工作节点负责与环境交互，并上传梯度信息</a:t>
            </a:r>
          </a:p>
          <a:p>
            <a:pPr lvl="1">
              <a:buFont typeface="Wingdings" panose="05000000000000000000" charset="0"/>
              <a:buChar char="n"/>
            </a:pPr>
            <a:r>
              <a:rPr lang="zh-CN" altLang="en-US" dirty="0"/>
              <a:t>master节点负责收集、更新并同步梯度信息</a:t>
            </a:r>
          </a:p>
          <a:p>
            <a:r>
              <a:rPr lang="zh-CN" altLang="en-US" dirty="0"/>
              <a:t>A3C（</a:t>
            </a:r>
            <a:r>
              <a:rPr lang="en-US" altLang="zh-CN" dirty="0" err="1"/>
              <a:t>Deepmind</a:t>
            </a:r>
            <a:r>
              <a:rPr lang="en-US" altLang="zh-CN" dirty="0"/>
              <a:t>, 2016</a:t>
            </a:r>
            <a:r>
              <a:rPr lang="zh-CN" altLang="en-US" dirty="0"/>
              <a:t>）</a:t>
            </a:r>
          </a:p>
          <a:p>
            <a:pPr lvl="1">
              <a:buFont typeface="Wingdings" panose="05000000000000000000" charset="0"/>
              <a:buChar char="n"/>
            </a:pPr>
            <a:r>
              <a:rPr lang="zh-CN" altLang="en-US" dirty="0"/>
              <a:t>工作节点不再需要等待</a:t>
            </a:r>
          </a:p>
          <a:p>
            <a:pPr lvl="1">
              <a:buFont typeface="Wingdings" panose="05000000000000000000" charset="0"/>
              <a:buChar char="n"/>
            </a:pPr>
            <a:r>
              <a:rPr lang="zh-CN" altLang="en-US" dirty="0"/>
              <a:t>工作节点负责与环境交互，并上传梯度信息</a:t>
            </a:r>
          </a:p>
          <a:p>
            <a:pPr lvl="1">
              <a:buFont typeface="Wingdings" panose="05000000000000000000" charset="0"/>
              <a:buChar char="n"/>
            </a:pPr>
            <a:r>
              <a:rPr lang="zh-CN" altLang="en-US" dirty="0"/>
              <a:t>master节点负责更新梯度信息</a:t>
            </a:r>
          </a:p>
          <a:p>
            <a:pPr lvl="1">
              <a:buFont typeface="Wingdings" panose="05000000000000000000" charset="0"/>
              <a:buChar char="n"/>
            </a:pPr>
            <a:r>
              <a:rPr lang="zh-CN" altLang="en-US" dirty="0"/>
              <a:t>一致性不再满足--工作节点的梯度信息不再是全局的梯度信息</a:t>
            </a:r>
          </a:p>
        </p:txBody>
      </p:sp>
      <p:pic>
        <p:nvPicPr>
          <p:cNvPr id="6" name="图片 5" descr="AC"/>
          <p:cNvPicPr>
            <a:picLocks noChangeAspect="1"/>
          </p:cNvPicPr>
          <p:nvPr/>
        </p:nvPicPr>
        <p:blipFill>
          <a:blip r:embed="rId3"/>
          <a:stretch>
            <a:fillRect/>
          </a:stretch>
        </p:blipFill>
        <p:spPr>
          <a:xfrm>
            <a:off x="6225540" y="1551940"/>
            <a:ext cx="5872480" cy="4057650"/>
          </a:xfrm>
          <a:prstGeom prst="rect">
            <a:avLst/>
          </a:prstGeom>
        </p:spPr>
      </p:pic>
      <p:pic>
        <p:nvPicPr>
          <p:cNvPr id="11" name="图片 10" descr="A2C"/>
          <p:cNvPicPr>
            <a:picLocks noChangeAspect="1"/>
          </p:cNvPicPr>
          <p:nvPr/>
        </p:nvPicPr>
        <p:blipFill>
          <a:blip r:embed="rId4"/>
          <a:stretch>
            <a:fillRect/>
          </a:stretch>
        </p:blipFill>
        <p:spPr>
          <a:xfrm>
            <a:off x="6718300" y="410845"/>
            <a:ext cx="5379720" cy="6339840"/>
          </a:xfrm>
          <a:prstGeom prst="rect">
            <a:avLst/>
          </a:prstGeom>
        </p:spPr>
      </p:pic>
      <p:pic>
        <p:nvPicPr>
          <p:cNvPr id="12" name="图片 11" descr="A3C"/>
          <p:cNvPicPr>
            <a:picLocks noChangeAspect="1"/>
          </p:cNvPicPr>
          <p:nvPr/>
        </p:nvPicPr>
        <p:blipFill>
          <a:blip r:embed="rId5"/>
          <a:stretch>
            <a:fillRect/>
          </a:stretch>
        </p:blipFill>
        <p:spPr>
          <a:xfrm>
            <a:off x="6718300" y="1108075"/>
            <a:ext cx="5380355" cy="54102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1"/>
                                        </p:tgtEl>
                                        <p:attrNameLst>
                                          <p:attrName>ppt_x</p:attrName>
                                        </p:attrNameLst>
                                      </p:cBhvr>
                                      <p:tavLst>
                                        <p:tav tm="0">
                                          <p:val>
                                            <p:strVal val="ppt_x"/>
                                          </p:val>
                                        </p:tav>
                                        <p:tav tm="100000">
                                          <p:val>
                                            <p:strVal val="ppt_x"/>
                                          </p:val>
                                        </p:tav>
                                      </p:tavLst>
                                    </p:anim>
                                    <p:anim calcmode="lin" valueType="num">
                                      <p:cBhvr additive="base">
                                        <p:cTn id="21" dur="500"/>
                                        <p:tgtEl>
                                          <p:spTgt spid="11"/>
                                        </p:tgtEl>
                                        <p:attrNameLst>
                                          <p:attrName>ppt_y</p:attrName>
                                        </p:attrNameLst>
                                      </p:cBhvr>
                                      <p:tavLst>
                                        <p:tav tm="0">
                                          <p:val>
                                            <p:strVal val="ppt_y"/>
                                          </p:val>
                                        </p:tav>
                                        <p:tav tm="100000">
                                          <p:val>
                                            <p:strVal val="1+ppt_h/2"/>
                                          </p:val>
                                        </p:tav>
                                      </p:tavLst>
                                    </p:anim>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12"/>
                                        </p:tgtEl>
                                        <p:attrNameLst>
                                          <p:attrName>ppt_x</p:attrName>
                                        </p:attrNameLst>
                                      </p:cBhvr>
                                      <p:tavLst>
                                        <p:tav tm="0">
                                          <p:val>
                                            <p:strVal val="ppt_x"/>
                                          </p:val>
                                        </p:tav>
                                        <p:tav tm="100000">
                                          <p:val>
                                            <p:strVal val="ppt_x"/>
                                          </p:val>
                                        </p:tav>
                                      </p:tavLst>
                                    </p:anim>
                                    <p:anim calcmode="lin" valueType="num">
                                      <p:cBhvr additive="base">
                                        <p:cTn id="31" dur="500"/>
                                        <p:tgtEl>
                                          <p:spTgt spid="12"/>
                                        </p:tgtEl>
                                        <p:attrNameLst>
                                          <p:attrName>ppt_y</p:attrName>
                                        </p:attrNameLst>
                                      </p:cBhvr>
                                      <p:tavLst>
                                        <p:tav tm="0">
                                          <p:val>
                                            <p:strVal val="ppt_y"/>
                                          </p:val>
                                        </p:tav>
                                        <p:tav tm="100000">
                                          <p:val>
                                            <p:strVal val="1+ppt_h/2"/>
                                          </p:val>
                                        </p:tav>
                                      </p:tavLst>
                                    </p:anim>
                                    <p:set>
                                      <p:cBhvr>
                                        <p:cTn id="3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基于策略的方法</a:t>
            </a:r>
            <a:endParaRPr lang="zh-CN" altLang="en-US"/>
          </a:p>
        </p:txBody>
      </p:sp>
      <p:sp>
        <p:nvSpPr>
          <p:cNvPr id="3" name="内容占位符 2"/>
          <p:cNvSpPr>
            <a:spLocks noGrp="1"/>
          </p:cNvSpPr>
          <p:nvPr>
            <p:ph idx="1"/>
          </p:nvPr>
        </p:nvSpPr>
        <p:spPr/>
        <p:txBody>
          <a:bodyPr/>
          <a:lstStyle/>
          <a:p>
            <a:r>
              <a:rPr lang="zh-CN" altLang="en-US" dirty="0"/>
              <a:t>DDPG（</a:t>
            </a:r>
            <a:r>
              <a:rPr lang="en-US" altLang="zh-CN" dirty="0" err="1"/>
              <a:t>Lillicrap</a:t>
            </a:r>
            <a:r>
              <a:rPr lang="en-US" altLang="zh-CN" dirty="0"/>
              <a:t> et al.</a:t>
            </a:r>
            <a:r>
              <a:rPr lang="zh-CN" altLang="en-US" dirty="0"/>
              <a:t>, 2016）</a:t>
            </a:r>
          </a:p>
          <a:p>
            <a:pPr lvl="1">
              <a:buFont typeface="Wingdings" panose="05000000000000000000" charset="0"/>
              <a:buChar char="n"/>
            </a:pPr>
            <a:r>
              <a:rPr lang="zh-CN" altLang="en-US" dirty="0"/>
              <a:t>解决DQN无法用于连续动作空间的问题--同时建立策略网络和价值网络</a:t>
            </a:r>
          </a:p>
          <a:p>
            <a:pPr lvl="1">
              <a:buFont typeface="Wingdings" panose="05000000000000000000" charset="0"/>
              <a:buChar char="n"/>
            </a:pPr>
            <a:r>
              <a:rPr lang="zh-CN" altLang="en-US" dirty="0"/>
              <a:t>与AC的区别--策略网络是确定性策略</a:t>
            </a:r>
          </a:p>
          <a:p>
            <a:pPr lvl="1">
              <a:buFont typeface="Wingdings" panose="05000000000000000000" charset="0"/>
              <a:buChar char="n"/>
            </a:pPr>
            <a:r>
              <a:rPr lang="zh-CN" altLang="en-US" dirty="0"/>
              <a:t>确定性策略的探索问题--给采样策略的输出动作添加噪声</a:t>
            </a:r>
          </a:p>
          <a:p>
            <a:pPr lvl="1">
              <a:buFont typeface="Wingdings" panose="05000000000000000000" charset="0"/>
              <a:buChar char="n"/>
            </a:pPr>
            <a:r>
              <a:rPr lang="zh-CN" altLang="en-US" dirty="0"/>
              <a:t>指数平滑更新--更新缓慢且平稳</a:t>
            </a:r>
          </a:p>
          <a:p>
            <a:r>
              <a:rPr lang="zh-CN" altLang="en-US" dirty="0"/>
              <a:t>TD3（</a:t>
            </a:r>
            <a:r>
              <a:rPr lang="en-US" altLang="zh-CN" dirty="0"/>
              <a:t>Fujimoto et al.</a:t>
            </a:r>
            <a:r>
              <a:rPr lang="zh-CN" altLang="en-US" dirty="0"/>
              <a:t>, 2018）</a:t>
            </a:r>
          </a:p>
          <a:p>
            <a:pPr marL="800100" lvl="1" indent="-342900">
              <a:buFont typeface="+mj-lt"/>
              <a:buAutoNum type="arabicPeriod"/>
            </a:pPr>
            <a:r>
              <a:rPr lang="zh-CN" altLang="en-US" dirty="0"/>
              <a:t>目标策略平滑--给目标策略的输出动作添加噪声，平滑Q值估计</a:t>
            </a:r>
          </a:p>
          <a:p>
            <a:pPr marL="800100" lvl="1" indent="-342900">
              <a:buFont typeface="+mj-lt"/>
              <a:buAutoNum type="arabicPeriod"/>
            </a:pPr>
            <a:r>
              <a:rPr lang="zh-CN" altLang="en-US" dirty="0"/>
              <a:t>截断的Double Q-Learning--学习两个Q值网络，每次选择其中最小值进行计算</a:t>
            </a:r>
          </a:p>
          <a:p>
            <a:pPr marL="800100" lvl="1" indent="-342900">
              <a:buFont typeface="+mj-lt"/>
              <a:buAutoNum type="arabicPeriod"/>
            </a:pPr>
            <a:r>
              <a:rPr lang="zh-CN" altLang="en-US" dirty="0"/>
              <a:t>延迟策略更新--策略网络的更新频率低于Q值网络</a:t>
            </a:r>
            <a:endParaRPr lang="en-US" altLang="zh-CN" dirty="0"/>
          </a:p>
          <a:p>
            <a:r>
              <a:rPr lang="en-US" altLang="zh-CN" dirty="0"/>
              <a:t>SAC</a:t>
            </a:r>
            <a:r>
              <a:rPr lang="zh-CN" altLang="en-US" dirty="0"/>
              <a:t>（</a:t>
            </a:r>
            <a:r>
              <a:rPr lang="en-US" altLang="zh-CN" dirty="0" err="1"/>
              <a:t>Haarnoja</a:t>
            </a:r>
            <a:r>
              <a:rPr lang="en-US" altLang="zh-CN" dirty="0"/>
              <a:t> et al., 2018</a:t>
            </a:r>
            <a:r>
              <a:rPr lang="zh-CN" altLang="en-US" dirty="0"/>
              <a:t>）</a:t>
            </a:r>
            <a:endParaRPr lang="en-US" altLang="zh-CN" dirty="0"/>
          </a:p>
          <a:p>
            <a:pPr lvl="1"/>
            <a:r>
              <a:rPr lang="zh-CN" altLang="en-US" dirty="0"/>
              <a:t>最大化期望回报的同时，最大化熵</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635" y="1612900"/>
            <a:ext cx="6705600" cy="435102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2760" y="1762726"/>
            <a:ext cx="6340475" cy="3963737"/>
          </a:xfrm>
          <a:prstGeom prst="rect">
            <a:avLst/>
          </a:prstGeom>
        </p:spPr>
      </p:pic>
      <p:pic>
        <p:nvPicPr>
          <p:cNvPr id="7" name="图片 6">
            <a:extLst>
              <a:ext uri="{FF2B5EF4-FFF2-40B4-BE49-F238E27FC236}">
                <a16:creationId xmlns:a16="http://schemas.microsoft.com/office/drawing/2014/main" id="{833420BC-301F-4D04-833B-7874E525A1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5075" y="2006600"/>
            <a:ext cx="4328160" cy="32385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4"/>
                                        </p:tgtEl>
                                        <p:attrNameLst>
                                          <p:attrName>ppt_x</p:attrName>
                                        </p:attrNameLst>
                                      </p:cBhvr>
                                      <p:tavLst>
                                        <p:tav tm="0">
                                          <p:val>
                                            <p:strVal val="ppt_x"/>
                                          </p:val>
                                        </p:tav>
                                        <p:tav tm="100000">
                                          <p:val>
                                            <p:strVal val="ppt_x"/>
                                          </p:val>
                                        </p:tav>
                                      </p:tavLst>
                                    </p:anim>
                                    <p:anim calcmode="lin" valueType="num">
                                      <p:cBhvr additive="base">
                                        <p:cTn id="11" dur="500"/>
                                        <p:tgtEl>
                                          <p:spTgt spid="4"/>
                                        </p:tgtEl>
                                        <p:attrNameLst>
                                          <p:attrName>ppt_y</p:attrName>
                                        </p:attrNameLst>
                                      </p:cBhvr>
                                      <p:tavLst>
                                        <p:tav tm="0">
                                          <p:val>
                                            <p:strVal val="ppt_y"/>
                                          </p:val>
                                        </p:tav>
                                        <p:tav tm="100000">
                                          <p:val>
                                            <p:strVal val="1+ppt_h/2"/>
                                          </p:val>
                                        </p:tav>
                                      </p:tavLst>
                                    </p:anim>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ppt_x"/>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29A49-98FE-4FD2-A560-53B787983355}"/>
              </a:ext>
            </a:extLst>
          </p:cNvPr>
          <p:cNvSpPr txBox="1">
            <a:spLocks/>
          </p:cNvSpPr>
          <p:nvPr/>
        </p:nvSpPr>
        <p:spPr>
          <a:xfrm>
            <a:off x="608400" y="608400"/>
            <a:ext cx="10969200" cy="705600"/>
          </a:xfrm>
          <a:prstGeom prst="rect">
            <a:avLst/>
          </a:prstGeom>
        </p:spPr>
        <p:txBody>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a:t>基于策略的方法</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67B6C87-61C6-4920-8044-B35DC801FF4B}"/>
                  </a:ext>
                </a:extLst>
              </p:cNvPr>
              <p:cNvSpPr txBox="1"/>
              <p:nvPr/>
            </p:nvSpPr>
            <p:spPr>
              <a:xfrm>
                <a:off x="843385" y="1535833"/>
                <a:ext cx="10395859" cy="2542876"/>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a:t>TRPO</a:t>
                </a:r>
                <a:r>
                  <a:rPr lang="zh-CN" altLang="en-US" dirty="0"/>
                  <a:t>（</a:t>
                </a:r>
                <a:r>
                  <a:rPr lang="en-US" altLang="zh-CN" dirty="0"/>
                  <a:t>Schulman, 2015</a:t>
                </a:r>
                <a:r>
                  <a:rPr lang="zh-CN" altLang="en-US" dirty="0"/>
                  <a:t>）</a:t>
                </a:r>
                <a:endParaRPr lang="en-US" altLang="zh-CN" dirty="0"/>
              </a:p>
              <a:p>
                <a:pPr marL="742950" lvl="1" indent="-285750">
                  <a:buFont typeface="Wingdings" panose="05000000000000000000" pitchFamily="2" charset="2"/>
                  <a:buChar char="n"/>
                </a:pPr>
                <a:r>
                  <a:rPr lang="zh-CN" altLang="en-US" dirty="0"/>
                  <a:t>步长不好确定</a:t>
                </a:r>
                <a:endParaRPr lang="en-US" altLang="zh-CN" dirty="0"/>
              </a:p>
              <a:p>
                <a:pPr marL="742950" lvl="1" indent="-285750">
                  <a:buFont typeface="Wingdings" panose="05000000000000000000" pitchFamily="2" charset="2"/>
                  <a:buChar char="n"/>
                </a:pPr>
                <a14:m>
                  <m:oMath xmlns:m="http://schemas.openxmlformats.org/officeDocument/2006/math">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𝜏</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sub>
                    </m:sSub>
                    <m:d>
                      <m:dPr>
                        <m:begChr m:val="["/>
                        <m:endChr m:val="]"/>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𝛾</m:t>
                                </m:r>
                              </m:e>
                              <m:sup>
                                <m:r>
                                  <a:rPr lang="en-US" altLang="zh-CN" b="0" i="1" smtClean="0">
                                    <a:latin typeface="Cambria Math" panose="02040503050406030204" pitchFamily="18" charset="0"/>
                                  </a:rPr>
                                  <m:t>𝑡</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e>
                            </m:d>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𝛾</m:t>
                            </m:r>
                          </m:e>
                          <m:sup>
                            <m:r>
                              <a:rPr lang="en-US" altLang="zh-CN" b="0" i="1" smtClean="0">
                                <a:latin typeface="Cambria Math" panose="02040503050406030204" pitchFamily="18" charset="0"/>
                              </a:rPr>
                              <m:t>𝑡</m:t>
                            </m:r>
                          </m:sup>
                        </m:sSup>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e>
                            </m:d>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e>
                            </m:d>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oMath>
                </a14:m>
                <a:endParaRPr lang="en-US" altLang="zh-CN" b="0" dirty="0"/>
              </a:p>
              <a:p>
                <a:pPr marL="742950" lvl="1" indent="-285750">
                  <a:buFont typeface="Wingdings" panose="05000000000000000000" pitchFamily="2" charset="2"/>
                  <a:buChar char="n"/>
                </a:pPr>
                <a14:m>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lim>
                    </m:limLow>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e>
                    </m:d>
                    <m:r>
                      <a:rPr lang="en-US" altLang="zh-CN" b="0" i="1" smtClean="0">
                        <a:latin typeface="Cambria Math" panose="02040503050406030204" pitchFamily="18" charset="0"/>
                      </a:rPr>
                      <m:t>,   </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sub>
                    </m:sSub>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𝛿</m:t>
                    </m:r>
                  </m:oMath>
                </a14:m>
                <a:r>
                  <a:rPr lang="en-US" altLang="zh-CN" dirty="0"/>
                  <a:t>  </a:t>
                </a:r>
                <a:r>
                  <a:rPr lang="zh-CN" altLang="en-US" dirty="0"/>
                  <a:t>约束优化问题</a:t>
                </a:r>
                <a:endParaRPr lang="en-US" altLang="zh-CN" dirty="0"/>
              </a:p>
              <a:p>
                <a:pPr marL="742950" lvl="1" indent="-285750">
                  <a:buFont typeface="Wingdings" panose="05000000000000000000" pitchFamily="2" charset="2"/>
                  <a:buChar char="n"/>
                </a:pP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arg</m:t>
                    </m:r>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lim>
                    </m:limLow>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 </m:t>
                        </m:r>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𝑇</m:t>
                        </m:r>
                      </m:sup>
                    </m:s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   </m:t>
                    </m:r>
                    <m:r>
                      <a:rPr lang="zh-CN" altLang="en-US" i="1" dirty="0">
                        <a:latin typeface="Cambria Math" panose="02040503050406030204" pitchFamily="18" charset="0"/>
                      </a:rPr>
                      <m:t>目标函数的一阶展开，约束的二阶展开</m:t>
                    </m:r>
                    <m:r>
                      <a:rPr lang="en-US" altLang="zh-CN" i="1" dirty="0">
                        <a:latin typeface="Cambria Math" panose="02040503050406030204" pitchFamily="18" charset="0"/>
                      </a:rPr>
                      <m:t> </m:t>
                    </m:r>
                  </m:oMath>
                </a14:m>
                <a:endParaRPr lang="en-US" altLang="zh-CN" dirty="0"/>
              </a:p>
              <a:p>
                <a:pPr marL="742950" lvl="1" indent="-285750">
                  <a:buFont typeface="Wingdings" panose="05000000000000000000" pitchFamily="2" charset="2"/>
                  <a:buChar char="n"/>
                </a:pP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𝛿</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𝑇</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𝑔</m:t>
                            </m:r>
                          </m:den>
                        </m:f>
                      </m:e>
                    </m:ra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𝑔</m:t>
                    </m:r>
                    <m:r>
                      <a:rPr lang="zh-CN" altLang="en-US" i="1">
                        <a:latin typeface="Cambria Math" panose="02040503050406030204" pitchFamily="18" charset="0"/>
                      </a:rPr>
                      <m:t>，</m:t>
                    </m:r>
                  </m:oMath>
                </a14:m>
                <a:r>
                  <a:rPr lang="zh-CN" altLang="en-US" dirty="0"/>
                  <a:t>自然梯度下降</a:t>
                </a:r>
              </a:p>
            </p:txBody>
          </p:sp>
        </mc:Choice>
        <mc:Fallback xmlns="">
          <p:sp>
            <p:nvSpPr>
              <p:cNvPr id="4" name="文本框 3">
                <a:extLst>
                  <a:ext uri="{FF2B5EF4-FFF2-40B4-BE49-F238E27FC236}">
                    <a16:creationId xmlns:a16="http://schemas.microsoft.com/office/drawing/2014/main" id="{267B6C87-61C6-4920-8044-B35DC801FF4B}"/>
                  </a:ext>
                </a:extLst>
              </p:cNvPr>
              <p:cNvSpPr txBox="1">
                <a:spLocks noRot="1" noChangeAspect="1" noMove="1" noResize="1" noEditPoints="1" noAdjustHandles="1" noChangeArrowheads="1" noChangeShapeType="1" noTextEdit="1"/>
              </p:cNvSpPr>
              <p:nvPr/>
            </p:nvSpPr>
            <p:spPr>
              <a:xfrm>
                <a:off x="843385" y="1535833"/>
                <a:ext cx="10395859" cy="2542876"/>
              </a:xfrm>
              <a:prstGeom prst="rect">
                <a:avLst/>
              </a:prstGeom>
              <a:blipFill>
                <a:blip r:embed="rId2"/>
                <a:stretch>
                  <a:fillRect l="-352" t="-1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2E44A20-0F22-42BF-898A-34563B09C717}"/>
                  </a:ext>
                </a:extLst>
              </p:cNvPr>
              <p:cNvSpPr txBox="1"/>
              <p:nvPr/>
            </p:nvSpPr>
            <p:spPr>
              <a:xfrm>
                <a:off x="843385" y="4036106"/>
                <a:ext cx="10130337" cy="1413720"/>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a:t>PPO</a:t>
                </a:r>
                <a:r>
                  <a:rPr lang="zh-CN" altLang="en-US" dirty="0"/>
                  <a:t>（</a:t>
                </a:r>
                <a:r>
                  <a:rPr lang="en-US" altLang="zh-CN" dirty="0"/>
                  <a:t>Schulman, 2017</a:t>
                </a:r>
                <a:r>
                  <a:rPr lang="zh-CN" altLang="en-US" dirty="0"/>
                  <a:t>）</a:t>
                </a:r>
                <a:endParaRPr lang="en-US" altLang="zh-CN" dirty="0"/>
              </a:p>
              <a:p>
                <a:pPr marL="742950" lvl="1" indent="-285750">
                  <a:buFont typeface="Wingdings" panose="05000000000000000000" pitchFamily="2" charset="2"/>
                  <a:buChar char="n"/>
                </a:pPr>
                <a:r>
                  <a:rPr lang="en-US" altLang="zh-CN" dirty="0"/>
                  <a:t>TRPO</a:t>
                </a:r>
                <a:r>
                  <a:rPr lang="zh-CN" altLang="en-US" dirty="0"/>
                  <a:t>中计算自然梯度的复杂度太高</a:t>
                </a:r>
                <a:endParaRPr lang="en-US" altLang="zh-CN" dirty="0"/>
              </a:p>
              <a:p>
                <a:pPr marL="742950" lvl="1" indent="-285750">
                  <a:buFont typeface="Wingdings" panose="05000000000000000000" pitchFamily="2" charset="2"/>
                  <a:buChar char="n"/>
                </a:pPr>
                <a:r>
                  <a:rPr lang="en-US" altLang="zh-CN" dirty="0"/>
                  <a:t>PPO-Penalty</a:t>
                </a:r>
                <a:r>
                  <a:rPr lang="zh-CN" altLang="en-US" dirty="0"/>
                  <a:t>：</a:t>
                </a:r>
                <a:r>
                  <a:rPr lang="en-US" altLang="zh-CN" dirty="0"/>
                  <a:t> </a:t>
                </a:r>
                <a14:m>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lim>
                    </m:limLow>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e>
                    </m:d>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oMath>
                </a14:m>
                <a:endParaRPr lang="en-US" altLang="zh-CN" dirty="0"/>
              </a:p>
              <a:p>
                <a:pPr marL="742950" lvl="1" indent="-285750">
                  <a:buFont typeface="Wingdings" panose="05000000000000000000" pitchFamily="2" charset="2"/>
                  <a:buChar char="n"/>
                </a:pPr>
                <a:r>
                  <a:rPr lang="en-US" altLang="zh-CN" dirty="0"/>
                  <a:t>PPO-Clip</a:t>
                </a:r>
                <a:r>
                  <a:rPr lang="zh-CN" altLang="en-US"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𝐿</m:t>
                        </m:r>
                      </m:e>
                      <m:sup>
                        <m:r>
                          <a:rPr lang="en-US" altLang="zh-CN" b="0" i="1" smtClean="0">
                            <a:latin typeface="Cambria Math" panose="02040503050406030204" pitchFamily="18" charset="0"/>
                          </a:rPr>
                          <m:t>𝑃𝑃𝑂</m:t>
                        </m:r>
                        <m:r>
                          <a:rPr lang="en-US" altLang="zh-CN" b="0" i="1" smtClean="0">
                            <a:latin typeface="Cambria Math" panose="02040503050406030204" pitchFamily="18" charset="0"/>
                          </a:rPr>
                          <m:t>−</m:t>
                        </m:r>
                        <m:r>
                          <a:rPr lang="en-US" altLang="zh-CN" b="0" i="1" smtClean="0">
                            <a:latin typeface="Cambria Math" panose="02040503050406030204" pitchFamily="18" charset="0"/>
                          </a:rPr>
                          <m:t>𝐶𝑙𝑖𝑝</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𝜋</m:t>
                                </m:r>
                              </m:e>
                              <m:sup>
                                <m:r>
                                  <a:rPr lang="en-US" altLang="zh-CN" b="0" i="1" smtClean="0">
                                    <a:latin typeface="Cambria Math" panose="02040503050406030204" pitchFamily="18" charset="0"/>
                                  </a:rPr>
                                  <m:t>′</m:t>
                                </m:r>
                              </m:sup>
                            </m:sSup>
                          </m:e>
                          <m:sub>
                            <m:r>
                              <a:rPr lang="en-US" altLang="zh-CN" b="0" i="1" smtClean="0">
                                <a:latin typeface="Cambria Math" panose="02040503050406030204" pitchFamily="18" charset="0"/>
                              </a:rPr>
                              <m:t>𝜃</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𝑐𝑙𝑖𝑝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,1−</m:t>
                        </m:r>
                        <m:r>
                          <a:rPr lang="en-US" altLang="zh-CN" b="0" i="1" smtClean="0">
                            <a:latin typeface="Cambria Math" panose="02040503050406030204" pitchFamily="18" charset="0"/>
                          </a:rPr>
                          <m:t>𝜖</m:t>
                        </m:r>
                        <m:r>
                          <a:rPr lang="en-US" altLang="zh-CN" b="0" i="1" smtClean="0">
                            <a:latin typeface="Cambria Math" panose="02040503050406030204" pitchFamily="18" charset="0"/>
                          </a:rPr>
                          <m:t>,1+</m:t>
                        </m:r>
                        <m:r>
                          <a:rPr lang="en-US" altLang="zh-CN" b="0" i="1" smtClean="0">
                            <a:latin typeface="Cambria Math" panose="02040503050406030204" pitchFamily="18" charset="0"/>
                          </a:rPr>
                          <m:t>𝜖</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a14:m>
                <a:endParaRPr lang="zh-CN" altLang="en-US" dirty="0"/>
              </a:p>
            </p:txBody>
          </p:sp>
        </mc:Choice>
        <mc:Fallback xmlns="">
          <p:sp>
            <p:nvSpPr>
              <p:cNvPr id="5" name="文本框 4">
                <a:extLst>
                  <a:ext uri="{FF2B5EF4-FFF2-40B4-BE49-F238E27FC236}">
                    <a16:creationId xmlns:a16="http://schemas.microsoft.com/office/drawing/2014/main" id="{02E44A20-0F22-42BF-898A-34563B09C717}"/>
                  </a:ext>
                </a:extLst>
              </p:cNvPr>
              <p:cNvSpPr txBox="1">
                <a:spLocks noRot="1" noChangeAspect="1" noMove="1" noResize="1" noEditPoints="1" noAdjustHandles="1" noChangeArrowheads="1" noChangeShapeType="1" noTextEdit="1"/>
              </p:cNvSpPr>
              <p:nvPr/>
            </p:nvSpPr>
            <p:spPr>
              <a:xfrm>
                <a:off x="843385" y="4036106"/>
                <a:ext cx="10130337" cy="1413720"/>
              </a:xfrm>
              <a:prstGeom prst="rect">
                <a:avLst/>
              </a:prstGeom>
              <a:blipFill>
                <a:blip r:embed="rId3"/>
                <a:stretch>
                  <a:fillRect l="-361" t="-2155" b="-387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438D2C8-803F-4A7E-9ED7-A13E4A1137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014" y="1500431"/>
            <a:ext cx="5421075" cy="4666626"/>
          </a:xfrm>
          <a:prstGeom prst="rect">
            <a:avLst/>
          </a:prstGeom>
        </p:spPr>
      </p:pic>
      <p:pic>
        <p:nvPicPr>
          <p:cNvPr id="9" name="图片 8">
            <a:extLst>
              <a:ext uri="{FF2B5EF4-FFF2-40B4-BE49-F238E27FC236}">
                <a16:creationId xmlns:a16="http://schemas.microsoft.com/office/drawing/2014/main" id="{81E254A6-FBB3-43D3-BC9B-A1B506E1D1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2014" y="1704513"/>
            <a:ext cx="5555542" cy="3790766"/>
          </a:xfrm>
          <a:prstGeom prst="rect">
            <a:avLst/>
          </a:prstGeom>
        </p:spPr>
      </p:pic>
      <p:pic>
        <p:nvPicPr>
          <p:cNvPr id="11" name="图片 10">
            <a:extLst>
              <a:ext uri="{FF2B5EF4-FFF2-40B4-BE49-F238E27FC236}">
                <a16:creationId xmlns:a16="http://schemas.microsoft.com/office/drawing/2014/main" id="{1823EF79-7DB4-4B20-89E7-A9BF768493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2014" y="1951277"/>
            <a:ext cx="5555543" cy="4621314"/>
          </a:xfrm>
          <a:prstGeom prst="rect">
            <a:avLst/>
          </a:prstGeom>
        </p:spPr>
      </p:pic>
    </p:spTree>
    <p:extLst>
      <p:ext uri="{BB962C8B-B14F-4D97-AF65-F5344CB8AC3E}">
        <p14:creationId xmlns:p14="http://schemas.microsoft.com/office/powerpoint/2010/main" val="98747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三、深度强化学习中的挑战</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深度强化学习中的挑战</a:t>
            </a:r>
            <a:endParaRPr lang="zh-CN" altLang="en-US"/>
          </a:p>
        </p:txBody>
      </p:sp>
      <p:sp>
        <p:nvSpPr>
          <p:cNvPr id="3" name="内容占位符 2"/>
          <p:cNvSpPr>
            <a:spLocks noGrp="1"/>
          </p:cNvSpPr>
          <p:nvPr>
            <p:ph idx="1"/>
          </p:nvPr>
        </p:nvSpPr>
        <p:spPr>
          <a:xfrm>
            <a:off x="608330" y="1637665"/>
            <a:ext cx="5126355" cy="4799330"/>
          </a:xfrm>
        </p:spPr>
        <p:txBody>
          <a:bodyPr/>
          <a:lstStyle/>
          <a:p>
            <a:pPr>
              <a:buFont typeface="Wingdings" panose="05000000000000000000" pitchFamily="2" charset="2"/>
              <a:buChar char="Ø"/>
            </a:pPr>
            <a:r>
              <a:rPr lang="zh-CN" altLang="en-US" dirty="0"/>
              <a:t>样本效率</a:t>
            </a:r>
          </a:p>
          <a:p>
            <a:pPr lvl="1">
              <a:buFont typeface="Wingdings" panose="05000000000000000000" charset="0"/>
              <a:buChar char="n"/>
            </a:pPr>
            <a:r>
              <a:rPr lang="zh-CN" altLang="en-US" dirty="0"/>
              <a:t>问题：现实世界中智能体与环境交互往往有较大的代价</a:t>
            </a:r>
          </a:p>
          <a:p>
            <a:pPr lvl="1">
              <a:buFont typeface="Wingdings" panose="05000000000000000000" charset="0"/>
              <a:buChar char="n"/>
            </a:pPr>
            <a:r>
              <a:rPr lang="zh-CN" altLang="en-US" dirty="0"/>
              <a:t>解决方法：提高样本效率</a:t>
            </a:r>
          </a:p>
          <a:p>
            <a:pPr lvl="2">
              <a:buFont typeface="Wingdings" panose="05000000000000000000" charset="0"/>
              <a:buChar char="p"/>
            </a:pPr>
            <a:r>
              <a:rPr lang="zh-CN" altLang="en-US" dirty="0"/>
              <a:t>提供有用的先验知识</a:t>
            </a:r>
          </a:p>
          <a:p>
            <a:pPr lvl="3">
              <a:buFont typeface="Wingdings" panose="05000000000000000000" charset="0"/>
              <a:buChar char="u"/>
            </a:pPr>
            <a:r>
              <a:rPr lang="zh-CN" altLang="en-US" dirty="0"/>
              <a:t>专家示范（模仿学习）</a:t>
            </a:r>
          </a:p>
          <a:p>
            <a:pPr lvl="3">
              <a:buFont typeface="Wingdings" panose="05000000000000000000" charset="0"/>
              <a:buChar char="u"/>
            </a:pPr>
            <a:r>
              <a:rPr lang="zh-CN" altLang="en-US" dirty="0"/>
              <a:t>基于模型的学习</a:t>
            </a:r>
          </a:p>
          <a:p>
            <a:pPr lvl="2">
              <a:buFont typeface="Wingdings" panose="05000000000000000000" charset="0"/>
              <a:buChar char="p"/>
            </a:pPr>
            <a:r>
              <a:rPr lang="zh-CN" altLang="en-US" dirty="0"/>
              <a:t>更高效的提取信息的方式</a:t>
            </a:r>
          </a:p>
        </p:txBody>
      </p:sp>
      <p:sp>
        <p:nvSpPr>
          <p:cNvPr id="4" name="内容占位符 2"/>
          <p:cNvSpPr>
            <a:spLocks noGrp="1"/>
          </p:cNvSpPr>
          <p:nvPr/>
        </p:nvSpPr>
        <p:spPr>
          <a:xfrm>
            <a:off x="5938520" y="1637665"/>
            <a:ext cx="5126355" cy="479933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dirty="0"/>
              <a:t>学习稳定性</a:t>
            </a:r>
          </a:p>
          <a:p>
            <a:pPr lvl="1">
              <a:buFont typeface="Wingdings" panose="05000000000000000000" charset="0"/>
              <a:buChar char="n"/>
            </a:pPr>
            <a:r>
              <a:rPr lang="zh-CN" altLang="en-US" dirty="0"/>
              <a:t>问题</a:t>
            </a:r>
          </a:p>
          <a:p>
            <a:pPr lvl="2">
              <a:buFont typeface="Wingdings" panose="05000000000000000000" charset="0"/>
              <a:buChar char="p"/>
            </a:pPr>
            <a:r>
              <a:rPr lang="zh-CN" altLang="en-US" sz="1400" dirty="0"/>
              <a:t>巨大的局部方差</a:t>
            </a:r>
          </a:p>
          <a:p>
            <a:pPr lvl="2">
              <a:buFont typeface="Wingdings" panose="05000000000000000000" charset="0"/>
              <a:buChar char="p"/>
            </a:pPr>
            <a:r>
              <a:rPr lang="zh-CN" altLang="en-US" sz="1400" dirty="0"/>
              <a:t>单次学习曲线上的非单调增长</a:t>
            </a:r>
          </a:p>
          <a:p>
            <a:pPr lvl="2">
              <a:buFont typeface="Wingdings" panose="05000000000000000000" charset="0"/>
              <a:buChar char="p"/>
            </a:pPr>
            <a:r>
              <a:rPr lang="zh-CN" altLang="en-US" sz="1400" dirty="0"/>
              <a:t>多次学习表现之间的巨大差异</a:t>
            </a:r>
          </a:p>
          <a:p>
            <a:pPr lvl="1">
              <a:buFont typeface="Wingdings" panose="05000000000000000000" charset="0"/>
              <a:buChar char="n"/>
            </a:pPr>
            <a:r>
              <a:rPr lang="zh-CN" altLang="en-US" dirty="0"/>
              <a:t>原因</a:t>
            </a:r>
          </a:p>
          <a:p>
            <a:pPr lvl="2">
              <a:buFont typeface="Wingdings" panose="05000000000000000000" charset="0"/>
              <a:buChar char="p"/>
            </a:pPr>
            <a:r>
              <a:rPr lang="zh-CN" altLang="en-US" sz="1400" dirty="0"/>
              <a:t>数据不满足独立同分布</a:t>
            </a:r>
          </a:p>
          <a:p>
            <a:pPr lvl="2">
              <a:buFont typeface="Wingdings" panose="05000000000000000000" charset="0"/>
              <a:buChar char="p"/>
            </a:pPr>
            <a:r>
              <a:rPr lang="zh-CN" altLang="en-US" sz="1400" dirty="0"/>
              <a:t>对价值函数的不稳定的有偏估计</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深度强化学习中的挑战</a:t>
            </a:r>
            <a:endParaRPr lang="zh-CN" altLang="en-US"/>
          </a:p>
        </p:txBody>
      </p:sp>
      <p:sp>
        <p:nvSpPr>
          <p:cNvPr id="3" name="内容占位符 2"/>
          <p:cNvSpPr>
            <a:spLocks noGrp="1"/>
          </p:cNvSpPr>
          <p:nvPr>
            <p:ph idx="1"/>
          </p:nvPr>
        </p:nvSpPr>
        <p:spPr>
          <a:xfrm>
            <a:off x="5998210" y="1617345"/>
            <a:ext cx="5579745" cy="4785360"/>
          </a:xfrm>
        </p:spPr>
        <p:txBody>
          <a:bodyPr>
            <a:normAutofit fontScale="90000" lnSpcReduction="10000"/>
          </a:bodyPr>
          <a:lstStyle/>
          <a:p>
            <a:pPr>
              <a:buFont typeface="Wingdings" panose="05000000000000000000" pitchFamily="2" charset="2"/>
              <a:buChar char="Ø"/>
            </a:pPr>
            <a:r>
              <a:rPr lang="zh-CN" altLang="en-US" sz="2000" dirty="0"/>
              <a:t>模拟到现实</a:t>
            </a:r>
          </a:p>
          <a:p>
            <a:pPr lvl="1">
              <a:buFont typeface="Wingdings" panose="05000000000000000000" charset="0"/>
              <a:buChar char="n"/>
            </a:pPr>
            <a:r>
              <a:rPr lang="zh-CN" altLang="en-US" sz="1800" dirty="0"/>
              <a:t>强化学习的潜在应用领域：机器人控制、自动驾驶汽车、无人机自动控制</a:t>
            </a:r>
          </a:p>
          <a:p>
            <a:pPr lvl="1">
              <a:buFont typeface="Wingdings" panose="05000000000000000000" charset="0"/>
              <a:buChar char="n"/>
            </a:pPr>
            <a:r>
              <a:rPr lang="zh-CN" altLang="en-US" sz="1800" dirty="0"/>
              <a:t>困难</a:t>
            </a:r>
          </a:p>
          <a:p>
            <a:pPr lvl="2">
              <a:buFont typeface="Wingdings" panose="05000000000000000000" charset="0"/>
              <a:buChar char="p"/>
            </a:pPr>
            <a:r>
              <a:rPr lang="zh-CN" altLang="en-US" dirty="0">
                <a:sym typeface="+mn-ea"/>
              </a:rPr>
              <a:t>现实世界训练代价太高</a:t>
            </a:r>
            <a:endParaRPr lang="zh-CN" altLang="en-US" dirty="0"/>
          </a:p>
          <a:p>
            <a:pPr lvl="2">
              <a:buFont typeface="Wingdings" panose="05000000000000000000" charset="0"/>
              <a:buChar char="p"/>
            </a:pPr>
            <a:r>
              <a:rPr lang="zh-CN" altLang="en-US" dirty="0"/>
              <a:t>安全性和准确性方面的考虑</a:t>
            </a:r>
          </a:p>
          <a:p>
            <a:pPr lvl="1">
              <a:buFont typeface="Wingdings" panose="05000000000000000000" charset="0"/>
              <a:buChar char="n"/>
            </a:pPr>
            <a:r>
              <a:rPr lang="zh-CN" altLang="en-US" sz="1800" dirty="0"/>
              <a:t>解决方法：模拟到现实迁移</a:t>
            </a:r>
          </a:p>
          <a:p>
            <a:pPr lvl="1">
              <a:buFont typeface="Wingdings" panose="05000000000000000000" charset="0"/>
              <a:buChar char="n"/>
            </a:pPr>
            <a:r>
              <a:rPr lang="zh-CN" altLang="en-US" sz="1800" dirty="0"/>
              <a:t>存在问题：现实鸿沟</a:t>
            </a:r>
          </a:p>
          <a:p>
            <a:pPr lvl="2">
              <a:buFont typeface="Wingdings" panose="05000000000000000000" charset="0"/>
              <a:buChar char="p"/>
            </a:pPr>
            <a:r>
              <a:rPr lang="zh-CN" altLang="en-US" dirty="0"/>
              <a:t>动力学上的不准确性</a:t>
            </a:r>
          </a:p>
          <a:p>
            <a:pPr lvl="2">
              <a:buFont typeface="Wingdings" panose="05000000000000000000" charset="0"/>
              <a:buChar char="p"/>
            </a:pPr>
            <a:r>
              <a:rPr lang="zh-CN" altLang="en-US" dirty="0"/>
              <a:t>系统响应延迟</a:t>
            </a:r>
          </a:p>
          <a:p>
            <a:pPr lvl="2">
              <a:buFont typeface="Wingdings" panose="05000000000000000000" charset="0"/>
              <a:buChar char="p"/>
            </a:pPr>
            <a:r>
              <a:rPr lang="zh-CN" altLang="en-US" dirty="0"/>
              <a:t>观察量延迟</a:t>
            </a:r>
          </a:p>
          <a:p>
            <a:pPr lvl="1">
              <a:buFont typeface="Wingdings" panose="05000000000000000000" charset="0"/>
              <a:buChar char="n"/>
            </a:pPr>
            <a:r>
              <a:rPr lang="zh-CN" altLang="en-US" sz="1800" dirty="0"/>
              <a:t>解决方法</a:t>
            </a:r>
          </a:p>
          <a:p>
            <a:pPr lvl="2">
              <a:buFont typeface="Wingdings" panose="05000000000000000000" charset="0"/>
              <a:buChar char="p"/>
            </a:pPr>
            <a:r>
              <a:rPr lang="zh-CN" altLang="en-US" dirty="0"/>
              <a:t>域自适应</a:t>
            </a:r>
          </a:p>
          <a:p>
            <a:pPr lvl="2">
              <a:buFont typeface="Wingdings" panose="05000000000000000000" charset="0"/>
              <a:buChar char="p"/>
            </a:pPr>
            <a:r>
              <a:rPr lang="zh-CN" altLang="en-US" dirty="0"/>
              <a:t>零样本迁移</a:t>
            </a:r>
          </a:p>
        </p:txBody>
      </p:sp>
      <p:sp>
        <p:nvSpPr>
          <p:cNvPr id="4" name="内容占位符 2"/>
          <p:cNvSpPr>
            <a:spLocks noGrp="1"/>
          </p:cNvSpPr>
          <p:nvPr/>
        </p:nvSpPr>
        <p:spPr>
          <a:xfrm>
            <a:off x="735330" y="1617345"/>
            <a:ext cx="5147310" cy="478536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dirty="0"/>
              <a:t>探索</a:t>
            </a:r>
          </a:p>
          <a:p>
            <a:pPr lvl="1">
              <a:buFont typeface="Wingdings" panose="05000000000000000000" charset="0"/>
              <a:buChar char="n"/>
            </a:pPr>
            <a:r>
              <a:rPr lang="zh-CN" altLang="en-US" dirty="0"/>
              <a:t>困难</a:t>
            </a:r>
          </a:p>
          <a:p>
            <a:pPr lvl="2">
              <a:buFont typeface="Wingdings" panose="05000000000000000000" charset="0"/>
              <a:buChar char="p"/>
            </a:pPr>
            <a:r>
              <a:rPr lang="zh-CN" altLang="en-US" dirty="0"/>
              <a:t>稀疏的奖励函数</a:t>
            </a:r>
          </a:p>
          <a:p>
            <a:pPr lvl="2">
              <a:buFont typeface="Wingdings" panose="05000000000000000000" charset="0"/>
              <a:buChar char="p"/>
            </a:pPr>
            <a:r>
              <a:rPr lang="zh-CN" altLang="en-US" dirty="0"/>
              <a:t>较大的动作空间</a:t>
            </a:r>
          </a:p>
          <a:p>
            <a:pPr lvl="2">
              <a:buFont typeface="Wingdings" panose="05000000000000000000" charset="0"/>
              <a:buChar char="p"/>
            </a:pPr>
            <a:r>
              <a:rPr lang="zh-CN" altLang="en-US" dirty="0"/>
              <a:t>不稳定的学习环境</a:t>
            </a:r>
          </a:p>
          <a:p>
            <a:pPr lvl="2">
              <a:buFont typeface="Wingdings" panose="05000000000000000000" charset="0"/>
              <a:buChar char="p"/>
            </a:pPr>
            <a:r>
              <a:rPr lang="zh-CN" altLang="en-US" dirty="0"/>
              <a:t>现实世界探索的安全性</a:t>
            </a:r>
          </a:p>
          <a:p>
            <a:pPr lvl="0">
              <a:buFont typeface="Wingdings" panose="05000000000000000000" pitchFamily="2" charset="2"/>
              <a:buChar char="Ø"/>
            </a:pPr>
            <a:r>
              <a:rPr lang="zh-CN" altLang="en-US" dirty="0"/>
              <a:t>灾难性遗忘</a:t>
            </a:r>
          </a:p>
          <a:p>
            <a:pPr lvl="1">
              <a:buFont typeface="Wingdings" panose="05000000000000000000" charset="0"/>
              <a:buChar char="n"/>
            </a:pPr>
            <a:r>
              <a:rPr lang="zh-CN" altLang="en-US" dirty="0"/>
              <a:t>问题：新的数据需要神经网络改变很多来拟合它，从而忘记了之前训练过程所学习到的内容</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19375" y="2556000"/>
            <a:ext cx="5734050" cy="922020"/>
          </a:xfrm>
          <a:prstGeom prst="rect">
            <a:avLst/>
          </a:prstGeom>
          <a:noFill/>
        </p:spPr>
        <p:txBody>
          <a:bodyPr wrap="square" rtlCol="0">
            <a:spAutoFit/>
          </a:bodyPr>
          <a:lstStyle/>
          <a:p>
            <a:pPr algn="ctr"/>
            <a:r>
              <a:rPr lang="zh-CN" altLang="en-US" sz="5400" b="1">
                <a:latin typeface="+mj-ea"/>
                <a:ea typeface="+mj-ea"/>
              </a:rPr>
              <a:t>一、基本概念</a:t>
            </a:r>
            <a:endParaRPr lang="zh-CN" altLang="en-US" sz="2800">
              <a:latin typeface="黑体" panose="02010609060101010101" charset="-122"/>
              <a:ea typeface="黑体" panose="02010609060101010101" charset="-122"/>
            </a:endParaRPr>
          </a:p>
        </p:txBody>
      </p:sp>
      <p:sp>
        <p:nvSpPr>
          <p:cNvPr id="2" name="文本框 1"/>
          <p:cNvSpPr txBox="1"/>
          <p:nvPr/>
        </p:nvSpPr>
        <p:spPr>
          <a:xfrm>
            <a:off x="6078220" y="3625850"/>
            <a:ext cx="2550795" cy="101473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基本元素与问题</a:t>
            </a:r>
          </a:p>
          <a:p>
            <a:pPr marL="285750" indent="-285750">
              <a:buFont typeface="Arial" panose="020B0604020202020204" pitchFamily="34" charset="0"/>
              <a:buChar char="•"/>
            </a:pPr>
            <a:r>
              <a:rPr lang="zh-CN" altLang="en-US" sz="2000" dirty="0"/>
              <a:t>强化学习建模</a:t>
            </a:r>
          </a:p>
          <a:p>
            <a:pPr marL="285750" indent="-285750">
              <a:buFont typeface="Arial" panose="020B0604020202020204" pitchFamily="34" charset="0"/>
              <a:buChar char="•"/>
            </a:pPr>
            <a:r>
              <a:rPr lang="en-US" altLang="zh-CN" sz="2000" dirty="0"/>
              <a:t>MDP</a:t>
            </a:r>
            <a:r>
              <a:rPr lang="zh-CN" altLang="en-US" sz="2000" dirty="0"/>
              <a:t>求解方法</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分层强化学习</a:t>
            </a:r>
          </a:p>
        </p:txBody>
      </p:sp>
      <p:sp>
        <p:nvSpPr>
          <p:cNvPr id="3" name="文本框 2">
            <a:extLst>
              <a:ext uri="{FF2B5EF4-FFF2-40B4-BE49-F238E27FC236}">
                <a16:creationId xmlns:a16="http://schemas.microsoft.com/office/drawing/2014/main" id="{0057B972-338C-458B-B831-77C62C514569}"/>
              </a:ext>
            </a:extLst>
          </p:cNvPr>
          <p:cNvSpPr txBox="1"/>
          <p:nvPr/>
        </p:nvSpPr>
        <p:spPr>
          <a:xfrm>
            <a:off x="6773662" y="3870664"/>
            <a:ext cx="2089033" cy="646331"/>
          </a:xfrm>
          <a:prstGeom prst="rect">
            <a:avLst/>
          </a:prstGeom>
          <a:noFill/>
        </p:spPr>
        <p:txBody>
          <a:bodyPr wrap="none" rtlCol="0">
            <a:spAutoFit/>
          </a:bodyPr>
          <a:lstStyle/>
          <a:p>
            <a:pPr marL="285750" indent="-285750">
              <a:buFont typeface="Arial" panose="020B0604020202020204" pitchFamily="34" charset="0"/>
              <a:buChar char="•"/>
            </a:pPr>
            <a:r>
              <a:rPr lang="zh-CN" altLang="en-US" dirty="0"/>
              <a:t>选项框架</a:t>
            </a:r>
            <a:endParaRPr lang="en-US" altLang="zh-CN" dirty="0"/>
          </a:p>
          <a:p>
            <a:pPr marL="285750" indent="-285750">
              <a:buFont typeface="Arial" panose="020B0604020202020204" pitchFamily="34" charset="0"/>
              <a:buChar char="•"/>
            </a:pPr>
            <a:r>
              <a:rPr lang="zh-CN" altLang="en-US" dirty="0"/>
              <a:t>封建制强化学习</a:t>
            </a:r>
          </a:p>
        </p:txBody>
      </p:sp>
    </p:spTree>
    <p:custDataLst>
      <p:tags r:id="rId1"/>
    </p:custDataLst>
    <p:extLst>
      <p:ext uri="{BB962C8B-B14F-4D97-AF65-F5344CB8AC3E}">
        <p14:creationId xmlns:p14="http://schemas.microsoft.com/office/powerpoint/2010/main" val="1181111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多智能体强化学习</a:t>
            </a:r>
          </a:p>
        </p:txBody>
      </p:sp>
      <p:sp>
        <p:nvSpPr>
          <p:cNvPr id="3" name="文本框 2">
            <a:extLst>
              <a:ext uri="{FF2B5EF4-FFF2-40B4-BE49-F238E27FC236}">
                <a16:creationId xmlns:a16="http://schemas.microsoft.com/office/drawing/2014/main" id="{0057B972-338C-458B-B831-77C62C514569}"/>
              </a:ext>
            </a:extLst>
          </p:cNvPr>
          <p:cNvSpPr txBox="1"/>
          <p:nvPr/>
        </p:nvSpPr>
        <p:spPr>
          <a:xfrm>
            <a:off x="6773662" y="3870664"/>
            <a:ext cx="2550698"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基本元素与博弈框架</a:t>
            </a:r>
            <a:endParaRPr lang="en-US" altLang="zh-CN" dirty="0"/>
          </a:p>
          <a:p>
            <a:pPr marL="285750" indent="-285750">
              <a:buFont typeface="Arial" panose="020B0604020202020204" pitchFamily="34" charset="0"/>
              <a:buChar char="•"/>
            </a:pPr>
            <a:r>
              <a:rPr lang="zh-CN" altLang="en-US" dirty="0"/>
              <a:t>优化与均衡</a:t>
            </a:r>
            <a:endParaRPr lang="en-US" altLang="zh-CN" dirty="0"/>
          </a:p>
          <a:p>
            <a:pPr marL="285750" indent="-285750">
              <a:buFont typeface="Arial" panose="020B0604020202020204" pitchFamily="34" charset="0"/>
              <a:buChar char="•"/>
            </a:pPr>
            <a:r>
              <a:rPr lang="zh-CN" altLang="en-US" dirty="0"/>
              <a:t>竞争与合作</a:t>
            </a:r>
          </a:p>
        </p:txBody>
      </p:sp>
    </p:spTree>
    <p:custDataLst>
      <p:tags r:id="rId1"/>
    </p:custDataLst>
    <p:extLst>
      <p:ext uri="{BB962C8B-B14F-4D97-AF65-F5344CB8AC3E}">
        <p14:creationId xmlns:p14="http://schemas.microsoft.com/office/powerpoint/2010/main" val="1257859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475524-E5AA-425C-9C9C-7355D10147F1}"/>
              </a:ext>
            </a:extLst>
          </p:cNvPr>
          <p:cNvSpPr>
            <a:spLocks noGrp="1"/>
          </p:cNvSpPr>
          <p:nvPr>
            <p:ph type="title"/>
          </p:nvPr>
        </p:nvSpPr>
        <p:spPr/>
        <p:txBody>
          <a:bodyPr/>
          <a:lstStyle/>
          <a:p>
            <a:r>
              <a:rPr lang="zh-CN" altLang="en-US" dirty="0"/>
              <a:t>基本元素与博弈框架</a:t>
            </a:r>
          </a:p>
        </p:txBody>
      </p:sp>
      <p:sp>
        <p:nvSpPr>
          <p:cNvPr id="4" name="文本框 3">
            <a:extLst>
              <a:ext uri="{FF2B5EF4-FFF2-40B4-BE49-F238E27FC236}">
                <a16:creationId xmlns:a16="http://schemas.microsoft.com/office/drawing/2014/main" id="{AAF75BB1-75DD-4D4B-8D4C-FB1429B90ED7}"/>
              </a:ext>
            </a:extLst>
          </p:cNvPr>
          <p:cNvSpPr txBox="1"/>
          <p:nvPr/>
        </p:nvSpPr>
        <p:spPr>
          <a:xfrm>
            <a:off x="777076" y="3284737"/>
            <a:ext cx="8552341" cy="1477328"/>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博弈框架</a:t>
            </a:r>
            <a:endParaRPr lang="en-US" altLang="zh-CN" dirty="0"/>
          </a:p>
          <a:p>
            <a:pPr marL="742950" lvl="1" indent="-285750">
              <a:buFont typeface="Arial" panose="020B0604020202020204" pitchFamily="34" charset="0"/>
              <a:buChar char="•"/>
            </a:pPr>
            <a:r>
              <a:rPr lang="zh-CN" altLang="en-US" dirty="0"/>
              <a:t>静态博弈：所有智能体同时作出决策，并且每个智能体只做出一个决策动作</a:t>
            </a:r>
            <a:endParaRPr lang="en-US" altLang="zh-CN" dirty="0"/>
          </a:p>
          <a:p>
            <a:pPr marL="742950" lvl="1" indent="-285750">
              <a:buFont typeface="Arial" panose="020B0604020202020204" pitchFamily="34" charset="0"/>
              <a:buChar char="•"/>
            </a:pPr>
            <a:r>
              <a:rPr lang="zh-CN" altLang="en-US" dirty="0"/>
              <a:t>重复博弈：多个智能体在相同的状态下采取重复多次的决策动作</a:t>
            </a:r>
          </a:p>
          <a:p>
            <a:pPr marL="742950" lvl="1" indent="-285750">
              <a:buFont typeface="Arial" panose="020B0604020202020204" pitchFamily="34" charset="0"/>
              <a:buChar char="•"/>
            </a:pPr>
            <a:r>
              <a:rPr lang="zh-CN" altLang="en-US" dirty="0"/>
              <a:t>随机博弈：多个智能体在多个状态下多次做出决策动作</a:t>
            </a:r>
          </a:p>
          <a:p>
            <a:pPr marL="742950" lvl="1" indent="-285750">
              <a:buFont typeface="Arial" panose="020B0604020202020204" pitchFamily="34" charset="0"/>
              <a:buChar char="•"/>
            </a:pPr>
            <a:endParaRPr lang="zh-CN" altLang="en-US" dirty="0"/>
          </a:p>
        </p:txBody>
      </p:sp>
      <p:sp>
        <p:nvSpPr>
          <p:cNvPr id="8" name="文本框 7">
            <a:extLst>
              <a:ext uri="{FF2B5EF4-FFF2-40B4-BE49-F238E27FC236}">
                <a16:creationId xmlns:a16="http://schemas.microsoft.com/office/drawing/2014/main" id="{355C28A6-3D03-4950-86BF-A36366CD348E}"/>
              </a:ext>
            </a:extLst>
          </p:cNvPr>
          <p:cNvSpPr txBox="1"/>
          <p:nvPr/>
        </p:nvSpPr>
        <p:spPr>
          <a:xfrm>
            <a:off x="777076" y="1757778"/>
            <a:ext cx="1858201" cy="1200329"/>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基本元素</a:t>
            </a:r>
            <a:endParaRPr lang="en-US" altLang="zh-CN" dirty="0"/>
          </a:p>
          <a:p>
            <a:pPr marL="742950" lvl="1" indent="-285750">
              <a:buFont typeface="Arial" panose="020B0604020202020204" pitchFamily="34" charset="0"/>
              <a:buChar char="•"/>
            </a:pPr>
            <a:r>
              <a:rPr lang="zh-CN" altLang="en-US" dirty="0"/>
              <a:t>智能体</a:t>
            </a:r>
            <a:endParaRPr lang="en-US" altLang="zh-CN" dirty="0"/>
          </a:p>
          <a:p>
            <a:pPr marL="742950" lvl="1" indent="-285750">
              <a:buFont typeface="Arial" panose="020B0604020202020204" pitchFamily="34" charset="0"/>
              <a:buChar char="•"/>
            </a:pPr>
            <a:r>
              <a:rPr lang="zh-CN" altLang="en-US" dirty="0"/>
              <a:t>策略</a:t>
            </a:r>
            <a:endParaRPr lang="en-US" altLang="zh-CN" dirty="0"/>
          </a:p>
          <a:p>
            <a:pPr marL="742950" lvl="1" indent="-285750">
              <a:buFont typeface="Arial" panose="020B0604020202020204" pitchFamily="34" charset="0"/>
              <a:buChar char="•"/>
            </a:pPr>
            <a:r>
              <a:rPr lang="zh-CN" altLang="en-US" dirty="0"/>
              <a:t>效用函数</a:t>
            </a:r>
          </a:p>
        </p:txBody>
      </p:sp>
    </p:spTree>
    <p:extLst>
      <p:ext uri="{BB962C8B-B14F-4D97-AF65-F5344CB8AC3E}">
        <p14:creationId xmlns:p14="http://schemas.microsoft.com/office/powerpoint/2010/main" val="138001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E6406-F4A8-468D-B593-D8E6D4CC6C01}"/>
              </a:ext>
            </a:extLst>
          </p:cNvPr>
          <p:cNvSpPr>
            <a:spLocks noGrp="1"/>
          </p:cNvSpPr>
          <p:nvPr>
            <p:ph type="title"/>
          </p:nvPr>
        </p:nvSpPr>
        <p:spPr/>
        <p:txBody>
          <a:bodyPr/>
          <a:lstStyle/>
          <a:p>
            <a:r>
              <a:rPr lang="zh-CN" altLang="en-US" dirty="0"/>
              <a:t>优化与均衡</a:t>
            </a:r>
          </a:p>
        </p:txBody>
      </p:sp>
      <p:sp>
        <p:nvSpPr>
          <p:cNvPr id="4" name="文本框 3">
            <a:extLst>
              <a:ext uri="{FF2B5EF4-FFF2-40B4-BE49-F238E27FC236}">
                <a16:creationId xmlns:a16="http://schemas.microsoft.com/office/drawing/2014/main" id="{C1A175F9-0B26-42CA-BBCB-DE2A6138FD5A}"/>
              </a:ext>
            </a:extLst>
          </p:cNvPr>
          <p:cNvSpPr txBox="1"/>
          <p:nvPr/>
        </p:nvSpPr>
        <p:spPr>
          <a:xfrm>
            <a:off x="825621" y="1669003"/>
            <a:ext cx="9475671" cy="1200329"/>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纳什均衡：</a:t>
            </a:r>
            <a:endParaRPr lang="en-US" altLang="zh-CN" dirty="0"/>
          </a:p>
          <a:p>
            <a:pPr marL="742950" lvl="1" indent="-285750">
              <a:buFont typeface="Arial" panose="020B0604020202020204" pitchFamily="34" charset="0"/>
              <a:buChar char="•"/>
            </a:pPr>
            <a:r>
              <a:rPr lang="zh-CN" altLang="en-US" dirty="0"/>
              <a:t>任何智能体都不能通过只改变自己的决策动作而提高自己的效用价值</a:t>
            </a:r>
          </a:p>
          <a:p>
            <a:pPr marL="742950" lvl="1" indent="-285750">
              <a:buFont typeface="Arial" panose="020B0604020202020204" pitchFamily="34" charset="0"/>
              <a:buChar char="•"/>
            </a:pPr>
            <a:r>
              <a:rPr lang="zh-CN" altLang="en-US" dirty="0"/>
              <a:t>纯策略纳什均衡：每个智能体的策略都是纯策略（选取确定的动作）</a:t>
            </a:r>
          </a:p>
          <a:p>
            <a:pPr marL="742950" lvl="1" indent="-285750">
              <a:buFont typeface="Arial" panose="020B0604020202020204" pitchFamily="34" charset="0"/>
              <a:buChar char="•"/>
            </a:pPr>
            <a:r>
              <a:rPr lang="zh-CN" altLang="en-US" dirty="0"/>
              <a:t>混合策略纳什均衡：至少一个智能体的策略是混合策略（以某种概率分布选取动作）</a:t>
            </a:r>
          </a:p>
        </p:txBody>
      </p:sp>
      <p:sp>
        <p:nvSpPr>
          <p:cNvPr id="5" name="文本框 4">
            <a:extLst>
              <a:ext uri="{FF2B5EF4-FFF2-40B4-BE49-F238E27FC236}">
                <a16:creationId xmlns:a16="http://schemas.microsoft.com/office/drawing/2014/main" id="{E8C9ABE2-B376-4359-9CF0-04AA105CA8A7}"/>
              </a:ext>
            </a:extLst>
          </p:cNvPr>
          <p:cNvSpPr txBox="1"/>
          <p:nvPr/>
        </p:nvSpPr>
        <p:spPr>
          <a:xfrm>
            <a:off x="825621" y="3133816"/>
            <a:ext cx="9179512"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关联性均衡：两个智能体服从相关联分布的前提下，最终达到纳什均衡</a:t>
            </a:r>
          </a:p>
        </p:txBody>
      </p:sp>
      <p:sp>
        <p:nvSpPr>
          <p:cNvPr id="6" name="文本框 5">
            <a:extLst>
              <a:ext uri="{FF2B5EF4-FFF2-40B4-BE49-F238E27FC236}">
                <a16:creationId xmlns:a16="http://schemas.microsoft.com/office/drawing/2014/main" id="{5149C029-55C6-4A33-A750-59A25BDFAF42}"/>
              </a:ext>
            </a:extLst>
          </p:cNvPr>
          <p:cNvSpPr txBox="1"/>
          <p:nvPr/>
        </p:nvSpPr>
        <p:spPr>
          <a:xfrm>
            <a:off x="825621" y="3767632"/>
            <a:ext cx="9072980"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斯塔克尔伯格均衡：领导者先决策追随者后决策的情况下，最终达到纳什均衡</a:t>
            </a:r>
          </a:p>
        </p:txBody>
      </p:sp>
    </p:spTree>
    <p:extLst>
      <p:ext uri="{BB962C8B-B14F-4D97-AF65-F5344CB8AC3E}">
        <p14:creationId xmlns:p14="http://schemas.microsoft.com/office/powerpoint/2010/main" val="2198131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D7E81-371C-4464-AB0C-A302C221B64F}"/>
              </a:ext>
            </a:extLst>
          </p:cNvPr>
          <p:cNvSpPr>
            <a:spLocks noGrp="1"/>
          </p:cNvSpPr>
          <p:nvPr>
            <p:ph type="title"/>
          </p:nvPr>
        </p:nvSpPr>
        <p:spPr/>
        <p:txBody>
          <a:bodyPr/>
          <a:lstStyle/>
          <a:p>
            <a:r>
              <a:rPr lang="zh-CN" altLang="en-US" dirty="0"/>
              <a:t>竞争与合作</a:t>
            </a:r>
          </a:p>
        </p:txBody>
      </p:sp>
      <p:sp>
        <p:nvSpPr>
          <p:cNvPr id="3" name="文本框 2">
            <a:extLst>
              <a:ext uri="{FF2B5EF4-FFF2-40B4-BE49-F238E27FC236}">
                <a16:creationId xmlns:a16="http://schemas.microsoft.com/office/drawing/2014/main" id="{D8451797-CC59-4250-AFAD-1E502340221E}"/>
              </a:ext>
            </a:extLst>
          </p:cNvPr>
          <p:cNvSpPr txBox="1"/>
          <p:nvPr/>
        </p:nvSpPr>
        <p:spPr>
          <a:xfrm>
            <a:off x="896644" y="1624614"/>
            <a:ext cx="9244838" cy="923330"/>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合作</a:t>
            </a:r>
            <a:endParaRPr lang="en-US" altLang="zh-CN" dirty="0"/>
          </a:p>
          <a:p>
            <a:pPr marL="742950" lvl="1" indent="-285750">
              <a:buFont typeface="Arial" panose="020B0604020202020204" pitchFamily="34" charset="0"/>
              <a:buChar char="•"/>
            </a:pPr>
            <a:r>
              <a:rPr lang="zh-CN" altLang="en-US" dirty="0"/>
              <a:t>定义：所有智能体在合作情况下的效用价值之和高于不合作情况下的效用价值之和</a:t>
            </a:r>
            <a:endParaRPr lang="en-US" altLang="zh-CN" dirty="0"/>
          </a:p>
          <a:p>
            <a:pPr marL="742950" lvl="1" indent="-285750">
              <a:buFont typeface="Arial" panose="020B0604020202020204" pitchFamily="34" charset="0"/>
              <a:buChar char="•"/>
            </a:pPr>
            <a:r>
              <a:rPr lang="zh-CN" altLang="en-US" dirty="0"/>
              <a:t>条件：每个智能体在合作情况下会获得比不合作情况下更高的效用价值</a:t>
            </a:r>
          </a:p>
        </p:txBody>
      </p:sp>
      <p:sp>
        <p:nvSpPr>
          <p:cNvPr id="4" name="文本框 3">
            <a:extLst>
              <a:ext uri="{FF2B5EF4-FFF2-40B4-BE49-F238E27FC236}">
                <a16:creationId xmlns:a16="http://schemas.microsoft.com/office/drawing/2014/main" id="{D46C1C22-5ECB-4239-9715-F43236D7EFB9}"/>
              </a:ext>
            </a:extLst>
          </p:cNvPr>
          <p:cNvSpPr txBox="1"/>
          <p:nvPr/>
        </p:nvSpPr>
        <p:spPr>
          <a:xfrm>
            <a:off x="896644" y="2885241"/>
            <a:ext cx="2781531" cy="923330"/>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竞争</a:t>
            </a:r>
            <a:endParaRPr lang="en-US" altLang="zh-CN" dirty="0"/>
          </a:p>
          <a:p>
            <a:pPr marL="742950" lvl="1" indent="-285750">
              <a:buFont typeface="Arial" panose="020B0604020202020204" pitchFamily="34" charset="0"/>
              <a:buChar char="•"/>
            </a:pPr>
            <a:r>
              <a:rPr lang="zh-CN" altLang="en-US" dirty="0"/>
              <a:t>同时决策下的竞争</a:t>
            </a:r>
            <a:endParaRPr lang="en-US" altLang="zh-CN" dirty="0"/>
          </a:p>
          <a:p>
            <a:pPr marL="742950" lvl="1" indent="-285750">
              <a:buFont typeface="Arial" panose="020B0604020202020204" pitchFamily="34" charset="0"/>
              <a:buChar char="•"/>
            </a:pPr>
            <a:r>
              <a:rPr lang="zh-CN" altLang="en-US" dirty="0"/>
              <a:t>顺序决策下的竞争</a:t>
            </a:r>
          </a:p>
        </p:txBody>
      </p:sp>
      <p:sp>
        <p:nvSpPr>
          <p:cNvPr id="5" name="文本框 4">
            <a:extLst>
              <a:ext uri="{FF2B5EF4-FFF2-40B4-BE49-F238E27FC236}">
                <a16:creationId xmlns:a16="http://schemas.microsoft.com/office/drawing/2014/main" id="{AA0B82E2-59B2-4E0A-B5A4-62E3EE5ECB50}"/>
              </a:ext>
            </a:extLst>
          </p:cNvPr>
          <p:cNvSpPr txBox="1"/>
          <p:nvPr/>
        </p:nvSpPr>
        <p:spPr>
          <a:xfrm>
            <a:off x="896644" y="4128116"/>
            <a:ext cx="6474849" cy="646331"/>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零和博弈</a:t>
            </a:r>
            <a:endParaRPr lang="en-US" altLang="zh-CN" dirty="0"/>
          </a:p>
          <a:p>
            <a:pPr marL="742950" lvl="1" indent="-285750">
              <a:buFont typeface="Arial" panose="020B0604020202020204" pitchFamily="34" charset="0"/>
              <a:buChar char="•"/>
            </a:pPr>
            <a:r>
              <a:rPr lang="zh-CN" altLang="en-US" dirty="0"/>
              <a:t>最大化自身的效用价值并最小化其他智能体的效用价值</a:t>
            </a:r>
          </a:p>
        </p:txBody>
      </p:sp>
    </p:spTree>
    <p:extLst>
      <p:ext uri="{BB962C8B-B14F-4D97-AF65-F5344CB8AC3E}">
        <p14:creationId xmlns:p14="http://schemas.microsoft.com/office/powerpoint/2010/main" val="47513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模仿学习</a:t>
            </a:r>
          </a:p>
        </p:txBody>
      </p:sp>
      <p:sp>
        <p:nvSpPr>
          <p:cNvPr id="3" name="文本框 2">
            <a:extLst>
              <a:ext uri="{FF2B5EF4-FFF2-40B4-BE49-F238E27FC236}">
                <a16:creationId xmlns:a16="http://schemas.microsoft.com/office/drawing/2014/main" id="{ED1A3FA3-0AF0-4B3E-BA8A-208FDA7834F7}"/>
              </a:ext>
            </a:extLst>
          </p:cNvPr>
          <p:cNvSpPr txBox="1"/>
          <p:nvPr/>
        </p:nvSpPr>
        <p:spPr>
          <a:xfrm>
            <a:off x="6915706" y="3630967"/>
            <a:ext cx="2781531"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a:t>行为克隆</a:t>
            </a:r>
            <a:endParaRPr lang="en-US" altLang="zh-CN" dirty="0"/>
          </a:p>
          <a:p>
            <a:pPr marL="285750" indent="-285750">
              <a:buFont typeface="Arial" panose="020B0604020202020204" pitchFamily="34" charset="0"/>
              <a:buChar char="•"/>
            </a:pPr>
            <a:r>
              <a:rPr lang="zh-CN" altLang="en-US" dirty="0"/>
              <a:t>逆向强化学习</a:t>
            </a:r>
            <a:endParaRPr lang="en-US" altLang="zh-CN" dirty="0"/>
          </a:p>
          <a:p>
            <a:pPr marL="285750" indent="-285750">
              <a:buFont typeface="Arial" panose="020B0604020202020204" pitchFamily="34" charset="0"/>
              <a:buChar char="•"/>
            </a:pPr>
            <a:r>
              <a:rPr lang="zh-CN" altLang="en-US" dirty="0"/>
              <a:t>从观察量进行模仿学习</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行为克隆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0000" lnSpcReduction="20000"/>
              </a:bodyPr>
              <a:lstStyle/>
              <a:p>
                <a:r>
                  <a:rPr lang="zh-CN" altLang="en-US" dirty="0"/>
                  <a:t>思想</a:t>
                </a:r>
              </a:p>
              <a:p>
                <a:pPr lvl="1">
                  <a:buFont typeface="Wingdings" panose="05000000000000000000" charset="0"/>
                  <a:buChar char="n"/>
                </a:pPr>
                <a:r>
                  <a:rPr lang="zh-CN" altLang="en-US" dirty="0"/>
                  <a:t>使用监督学习直接模仿专家示范</a:t>
                </a:r>
              </a:p>
              <a:p>
                <a:pPr lvl="1">
                  <a:buFont typeface="Wingdings" panose="05000000000000000000" charset="0"/>
                  <a:buChar char="n"/>
                </a:pPr>
                <a14:m>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𝜃</m:t>
                        </m:r>
                      </m:lim>
                    </m:limLow>
                    <m:nary>
                      <m:naryPr>
                        <m:chr m:val="∑"/>
                        <m:supHide m:val="on"/>
                        <m:ctrlPr>
                          <a:rPr lang="en-US" altLang="zh-CN" b="0" i="1" smtClean="0">
                            <a:latin typeface="Cambria Math" panose="02040503050406030204" pitchFamily="18" charset="0"/>
                          </a:rPr>
                        </m:ctrlPr>
                      </m:naryPr>
                      <m:sub>
                        <m:sSubSup>
                          <m:sSubSupPr>
                            <m:ctrlPr>
                              <a:rPr lang="en-US" altLang="zh-CN" b="0" i="1" smtClean="0">
                                <a:latin typeface="Cambria Math" panose="02040503050406030204" pitchFamily="18" charset="0"/>
                              </a:rPr>
                            </m:ctrlPr>
                          </m:sSubSup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𝑖</m:t>
                            </m:r>
                          </m:sub>
                          <m:sup>
                            <m:r>
                              <m:rPr>
                                <m:brk m:alnAt="7"/>
                              </m:rP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sub>
                      <m:sup/>
                      <m:e>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e>
                                </m:d>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e>
                    </m:nary>
                  </m:oMath>
                </a14:m>
                <a:endParaRPr lang="en-US" altLang="zh-CN" dirty="0"/>
              </a:p>
              <a:p>
                <a:r>
                  <a:rPr lang="en-US" altLang="zh-CN" dirty="0" err="1"/>
                  <a:t>挑战</a:t>
                </a:r>
                <a:endParaRPr lang="en-US" altLang="zh-CN" dirty="0"/>
              </a:p>
              <a:p>
                <a:pPr lvl="1">
                  <a:buFont typeface="Wingdings" panose="05000000000000000000" charset="0"/>
                  <a:buChar char="n"/>
                </a:pPr>
                <a:r>
                  <a:rPr lang="en-US" altLang="zh-CN" dirty="0" err="1"/>
                  <a:t>协变量漂移：对训练过程没见的样本有较差的泛化表现</a:t>
                </a:r>
                <a:endParaRPr lang="en-US" altLang="zh-CN" dirty="0"/>
              </a:p>
              <a:p>
                <a:pPr lvl="1">
                  <a:buFont typeface="Wingdings" panose="05000000000000000000" charset="0"/>
                  <a:buChar char="n"/>
                </a:pPr>
                <a:r>
                  <a:rPr lang="en-US" altLang="zh-CN" dirty="0" err="1"/>
                  <a:t>复合误差：小的误差随时间积累最终导致不同的状态分布</a:t>
                </a:r>
                <a:endParaRPr lang="en-US" altLang="zh-CN" dirty="0"/>
              </a:p>
              <a:p>
                <a:r>
                  <a:rPr lang="en-US" altLang="zh-CN" dirty="0" err="1"/>
                  <a:t>解决方法</a:t>
                </a:r>
                <a:endParaRPr lang="en-US" altLang="zh-CN" dirty="0"/>
              </a:p>
              <a:p>
                <a:pPr lvl="1">
                  <a:buFont typeface="Wingdings" panose="05000000000000000000" charset="0"/>
                  <a:buChar char="n"/>
                </a:pPr>
                <a:r>
                  <a:rPr lang="en-US" altLang="zh-CN" dirty="0" err="1"/>
                  <a:t>数据集聚合（DAgger</a:t>
                </a:r>
                <a:r>
                  <a:rPr lang="en-US" altLang="zh-CN" dirty="0"/>
                  <a:t>）</a:t>
                </a:r>
              </a:p>
              <a:p>
                <a:pPr marL="1257300" lvl="2" indent="-342900">
                  <a:buFont typeface="+mj-lt"/>
                  <a:buAutoNum type="arabicPeriod"/>
                </a:pPr>
                <a:r>
                  <a:rPr lang="en-US" altLang="zh-CN" dirty="0" err="1"/>
                  <a:t>主动选择策略，在随后过程有更大几率遇到示范样本</a:t>
                </a:r>
                <a:endParaRPr lang="en-US" altLang="zh-CN" dirty="0"/>
              </a:p>
              <a:p>
                <a:pPr marL="1257300" lvl="2" indent="-342900">
                  <a:buFont typeface="+mj-lt"/>
                  <a:buAutoNum type="arabicPeriod"/>
                </a:pPr>
                <a:r>
                  <a:rPr lang="en-US" altLang="zh-CN" dirty="0" err="1"/>
                  <a:t>示范数据集在每个时间步聚合新的数据集</a:t>
                </a:r>
                <a:endParaRPr lang="en-US" altLang="zh-CN" dirty="0"/>
              </a:p>
              <a:p>
                <a:pPr lvl="2">
                  <a:buFont typeface="Wingdings" panose="05000000000000000000" charset="0"/>
                  <a:buChar char="p"/>
                </a:pPr>
                <a:r>
                  <a:rPr lang="en-US" altLang="zh-CN" dirty="0" err="1"/>
                  <a:t>缺点：要求不断地与专家交互</a:t>
                </a:r>
                <a:endParaRPr lang="en-US" altLang="zh-CN" dirty="0"/>
              </a:p>
              <a:p>
                <a:pPr lvl="1">
                  <a:buFont typeface="Wingdings" panose="05000000000000000000" charset="0"/>
                  <a:buChar char="n"/>
                </a:pPr>
                <a:r>
                  <a:rPr lang="en-US" altLang="zh-CN" dirty="0"/>
                  <a:t>Variational Dropout</a:t>
                </a:r>
              </a:p>
              <a:p>
                <a:pPr marL="1257300" lvl="2" indent="-342900">
                  <a:buFont typeface="+mj-lt"/>
                  <a:buAutoNum type="arabicPeriod"/>
                </a:pPr>
                <a:r>
                  <a:rPr lang="en-US" altLang="zh-CN" dirty="0" err="1"/>
                  <a:t>使用示范数据集预训练</a:t>
                </a:r>
                <a:endParaRPr lang="en-US" altLang="zh-CN" dirty="0"/>
              </a:p>
              <a:p>
                <a:pPr marL="1257300" lvl="2" indent="-342900">
                  <a:buFont typeface="+mj-lt"/>
                  <a:buAutoNum type="arabicPeriod"/>
                </a:pPr>
                <a:r>
                  <a:rPr lang="en-US" altLang="zh-CN" dirty="0" err="1"/>
                  <a:t>用一个确定的方差阈值进行Dropout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22" t="-128"/>
                </a:stretch>
              </a:blipFill>
            </p:spPr>
            <p:txBody>
              <a:bodyPr/>
              <a:lstStyle/>
              <a:p>
                <a:r>
                  <a:rPr lang="zh-CN" altLang="en-US">
                    <a:noFill/>
                  </a:rPr>
                  <a:t> </a:t>
                </a:r>
              </a:p>
            </p:txBody>
          </p:sp>
        </mc:Fallback>
      </mc:AlternateContent>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逆向强化学习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思想</a:t>
                </a:r>
              </a:p>
              <a:p>
                <a:pPr lvl="1">
                  <a:buFont typeface="Wingdings" panose="05000000000000000000" charset="0"/>
                  <a:buChar char="n"/>
                </a:pPr>
                <a:r>
                  <a:rPr lang="zh-CN" altLang="en-US" dirty="0"/>
                  <a:t>使用专家示范推断一个隐藏的奖励函数</a:t>
                </a:r>
              </a:p>
              <a:p>
                <a:pPr lvl="1">
                  <a:buFont typeface="Wingdings" panose="05000000000000000000" charset="0"/>
                  <a:buChar char="n"/>
                </a:pPr>
                <a:r>
                  <a:rPr lang="zh-CN" altLang="en-US" dirty="0"/>
                  <a:t>使用推断的奖励函数学习一个模仿策略</a:t>
                </a:r>
              </a:p>
              <a:p>
                <a:r>
                  <a:rPr lang="zh-CN" altLang="en-US" dirty="0"/>
                  <a:t>最大熵方法（MaxEnt, 2010）</a:t>
                </a:r>
              </a:p>
              <a:p>
                <a:pPr lvl="1">
                  <a:buFont typeface="Wingdings" panose="05000000000000000000" charset="0"/>
                  <a:buChar char="n"/>
                </a:pPr>
                <a:r>
                  <a:rPr lang="zh-CN" altLang="en-US" dirty="0"/>
                  <a:t>代价函数最小化</a:t>
                </a:r>
              </a:p>
              <a:p>
                <a:pPr lvl="1">
                  <a:buFont typeface="Wingdings" panose="05000000000000000000" charset="0"/>
                  <a:buChar char="n"/>
                </a:pPr>
                <a:r>
                  <a:rPr lang="zh-CN" altLang="en-US" dirty="0"/>
                  <a:t>奖励值差异最大化</a:t>
                </a:r>
              </a:p>
              <a:p>
                <a:pPr lvl="1">
                  <a:buFont typeface="Wingdings" panose="05000000000000000000" charset="0"/>
                  <a:buChar char="n"/>
                </a:pPr>
                <a14:m>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𝑐</m:t>
                        </m:r>
                      </m:lim>
                    </m:limLow>
                    <m:d>
                      <m:dPr>
                        <m:ctrlPr>
                          <a:rPr lang="en-US" altLang="zh-CN" b="0" i="1" smtClean="0">
                            <a:latin typeface="Cambria Math" panose="02040503050406030204" pitchFamily="18" charset="0"/>
                          </a:rPr>
                        </m:ctrlPr>
                      </m:dPr>
                      <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𝜋</m:t>
                            </m:r>
                          </m:lim>
                        </m:limLow>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𝜋</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e>
                                <m:r>
                                  <a:rPr lang="en-US" altLang="zh-CN" b="0" i="1" smtClean="0">
                                    <a:latin typeface="Cambria Math" panose="02040503050406030204" pitchFamily="18" charset="0"/>
                                  </a:rPr>
                                  <m:t>𝑠</m:t>
                                </m:r>
                              </m:e>
                            </m:d>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𝜋</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e>
                        </m:d>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𝐸</m:t>
                            </m:r>
                          </m:sub>
                        </m:sSub>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endParaRPr lang="zh-CN" altLang="en-US" dirty="0"/>
              </a:p>
              <a:p>
                <a:r>
                  <a:rPr lang="en-US" altLang="zh-CN" dirty="0" err="1"/>
                  <a:t>生成对抗模仿学习（GAIL</a:t>
                </a:r>
                <a:r>
                  <a:rPr lang="en-US" altLang="zh-CN" dirty="0"/>
                  <a:t>, 2016）</a:t>
                </a:r>
                <a:endParaRPr lang="zh-CN" altLang="en-US" sz="1800" dirty="0"/>
              </a:p>
              <a:p>
                <a:pPr lvl="1">
                  <a:buFont typeface="Wingdings" panose="05000000000000000000" charset="0"/>
                  <a:buChar char="n"/>
                </a:pPr>
                <a:r>
                  <a:rPr lang="en-US" altLang="zh-CN" dirty="0"/>
                  <a:t>引入一个对模仿者的状态-动作占用率的度量，使得与示范者的相关特性类似</a:t>
                </a:r>
                <a:endParaRPr lang="zh-CN" altLang="en-US" sz="1600" dirty="0"/>
              </a:p>
              <a:p>
                <a:pPr lvl="1">
                  <a:buFont typeface="Wingdings" panose="05000000000000000000" charset="0"/>
                  <a:buChar char="n"/>
                </a:pPr>
                <a:r>
                  <a:rPr lang="en-US" altLang="zh-CN" dirty="0"/>
                  <a:t>使用GAN的辨别器给出示范数据的行为值函数估计</a:t>
                </a:r>
                <a:endParaRPr lang="zh-CN" altLang="en-US" sz="1600" dirty="0"/>
              </a:p>
              <a:p>
                <a:pPr lvl="1">
                  <a:buFont typeface="Wingdings" panose="05000000000000000000" charset="0"/>
                  <a:buChar char="n"/>
                </a:pPr>
                <a:r>
                  <a:rPr lang="en-US" altLang="zh-CN" dirty="0"/>
                  <a:t>辨别器的损失函数为</a:t>
                </a:r>
                <a:r>
                  <a:rPr lang="zh-CN" altLang="en-US" sz="1600" dirty="0"/>
                  <a:t> </a:t>
                </a:r>
                <a14:m>
                  <m:oMath xmlns:m="http://schemas.openxmlformats.org/officeDocument/2006/math">
                    <m:r>
                      <a:rPr lang="en-US" altLang="zh-CN" i="1">
                        <a:latin typeface="Cambria Math" panose="02040503050406030204" pitchFamily="18" charset="0"/>
                      </a:rPr>
                      <m:t>𝐿𝑜𝑠𝑠</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Τ</m:t>
                            </m:r>
                          </m:e>
                          <m:sub>
                            <m:r>
                              <a:rPr lang="en-US" altLang="zh-CN" b="0" i="1" smtClean="0">
                                <a:latin typeface="Cambria Math" panose="02040503050406030204" pitchFamily="18" charset="0"/>
                              </a:rPr>
                              <m:t>𝐸</m:t>
                            </m:r>
                          </m:sub>
                        </m:sSub>
                      </m:sub>
                    </m:sSub>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m:t>
                            </m:r>
                          </m:e>
                          <m:sub>
                            <m:r>
                              <a:rPr lang="en-US" altLang="zh-CN" i="1">
                                <a:latin typeface="Cambria Math" panose="02040503050406030204" pitchFamily="18" charset="0"/>
                              </a:rPr>
                              <m:t>𝜔</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𝜔</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e>
                            </m:d>
                          </m:e>
                        </m:func>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Τ</m:t>
                            </m:r>
                          </m:e>
                          <m:sub>
                            <m:r>
                              <a:rPr lang="en-US" altLang="zh-CN" b="0" i="1" smtClean="0">
                                <a:latin typeface="Cambria Math" panose="02040503050406030204" pitchFamily="18" charset="0"/>
                              </a:rPr>
                              <m:t>𝐸</m:t>
                            </m:r>
                          </m:sub>
                        </m:sSub>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m:t>
                        </m:r>
                      </m:e>
                      <m:sub>
                        <m:r>
                          <a:rPr lang="en-US" altLang="zh-CN" i="1">
                            <a:latin typeface="Cambria Math" panose="02040503050406030204" pitchFamily="18" charset="0"/>
                          </a:rPr>
                          <m:t>𝜔</m:t>
                        </m:r>
                      </m:sub>
                    </m:sSub>
                    <m:r>
                      <m:rPr>
                        <m:sty m:val="p"/>
                      </m:rPr>
                      <a:rPr lang="en-US" altLang="zh-CN">
                        <a:latin typeface="Cambria Math" panose="02040503050406030204" pitchFamily="18" charset="0"/>
                      </a:rPr>
                      <m:t>log</m:t>
                    </m:r>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𝜔</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i="1">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389"/>
                </a:stretch>
              </a:blipFill>
            </p:spPr>
            <p:txBody>
              <a:bodyPr/>
              <a:lstStyle/>
              <a:p>
                <a:r>
                  <a:rPr lang="zh-CN" altLang="en-US">
                    <a:noFill/>
                  </a:rPr>
                  <a:t> </a:t>
                </a:r>
              </a:p>
            </p:txBody>
          </p:sp>
        </mc:Fallback>
      </mc:AlternateContent>
      <p:pic>
        <p:nvPicPr>
          <p:cNvPr id="10" name="图片 9" descr="生成对抗模仿学习"/>
          <p:cNvPicPr>
            <a:picLocks noChangeAspect="1"/>
          </p:cNvPicPr>
          <p:nvPr/>
        </p:nvPicPr>
        <p:blipFill>
          <a:blip r:embed="rId4"/>
          <a:stretch>
            <a:fillRect/>
          </a:stretch>
        </p:blipFill>
        <p:spPr>
          <a:xfrm>
            <a:off x="7138919" y="0"/>
            <a:ext cx="5198745" cy="335597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从观察量进行模仿学习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8400" y="1490400"/>
                <a:ext cx="10969200" cy="4759200"/>
              </a:xfrm>
            </p:spPr>
            <p:txBody>
              <a:bodyPr>
                <a:normAutofit fontScale="85000" lnSpcReduction="20000"/>
              </a:bodyPr>
              <a:lstStyle/>
              <a:p>
                <a:r>
                  <a:rPr lang="zh-CN" altLang="en-US" dirty="0"/>
                  <a:t>特点</a:t>
                </a:r>
              </a:p>
              <a:p>
                <a:pPr lvl="1">
                  <a:buFont typeface="Wingdings" panose="05000000000000000000" charset="0"/>
                  <a:buChar char="n"/>
                </a:pPr>
                <a:r>
                  <a:rPr lang="zh-CN" altLang="en-US" dirty="0"/>
                  <a:t>在没有完整可观测的动作的情况下进行模仿学习</a:t>
                </a:r>
              </a:p>
              <a:p>
                <a:pPr marL="342900" lvl="0" indent="-342900">
                  <a:buFont typeface="+mj-lt"/>
                  <a:buAutoNum type="arabicPeriod"/>
                </a:pPr>
                <a:r>
                  <a:rPr lang="zh-CN" altLang="en-US" dirty="0"/>
                  <a:t>基于模型的方法</a:t>
                </a:r>
              </a:p>
              <a:p>
                <a:pPr lvl="1">
                  <a:buFont typeface="Wingdings" panose="05000000000000000000" charset="0"/>
                  <a:buChar char="n"/>
                </a:pPr>
                <a:r>
                  <a:rPr lang="zh-CN" altLang="en-US" dirty="0"/>
                  <a:t>逆向动态模型</a:t>
                </a:r>
              </a:p>
              <a:p>
                <a:pPr lvl="2">
                  <a:buFont typeface="Wingdings" panose="05000000000000000000" charset="0"/>
                  <a:buChar char="p"/>
                </a:pPr>
                <a:r>
                  <a:rPr lang="zh-CN" altLang="en-US" dirty="0"/>
                  <a:t>从状态转移</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oMath>
                </a14:m>
                <a:r>
                  <a:rPr lang="zh-CN" altLang="en-US" dirty="0"/>
                  <a:t>到动作</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oMath>
                </a14:m>
                <a:r>
                  <a:rPr lang="zh-CN" altLang="en-US" dirty="0"/>
                  <a:t>映射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𝜃</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𝑒</m:t>
                            </m:r>
                          </m:sup>
                        </m:sSubSup>
                      </m:e>
                    </m:d>
                  </m:oMath>
                </a14:m>
                <a:endParaRPr lang="en-US" altLang="zh-CN" dirty="0"/>
              </a:p>
              <a:p>
                <a:pPr lvl="2">
                  <a:buFont typeface="Wingdings" panose="05000000000000000000" charset="0"/>
                  <a:buChar char="p"/>
                </a:pPr>
                <a:r>
                  <a:rPr lang="zh-CN" altLang="en-US" dirty="0"/>
                  <a:t>增强逆向动态模型（Reinforced Inverse Dynamics Modeling, RIDM, 2019）</a:t>
                </a:r>
              </a:p>
              <a:p>
                <a:pPr marL="1714500" lvl="3" indent="-342900">
                  <a:buFont typeface="+mj-lt"/>
                  <a:buAutoNum type="arabicPeriod"/>
                </a:pPr>
                <a:r>
                  <a:rPr lang="zh-CN" altLang="en-US" dirty="0"/>
                  <a:t>预训练：逆向动态模型得到与状态转移匹配的动作</a:t>
                </a:r>
              </a:p>
              <a:p>
                <a:pPr marL="1714500" lvl="3" indent="-342900">
                  <a:buFont typeface="+mj-lt"/>
                  <a:buAutoNum type="arabicPeriod"/>
                </a:pPr>
                <a:r>
                  <a:rPr lang="zh-CN" altLang="en-US" dirty="0"/>
                  <a:t>后训练：利用奖励函数微调模型参数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𝜃</m:t>
                            </m:r>
                          </m:lim>
                        </m:limLow>
                      </m:e>
                    </m:func>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𝑡</m:t>
                        </m:r>
                      </m:sub>
                      <m:sup/>
                      <m:e>
                        <m:r>
                          <a:rPr lang="en-US" altLang="zh-CN" b="0" i="1" smtClean="0">
                            <a:latin typeface="Cambria Math" panose="02040503050406030204" pitchFamily="18" charset="0"/>
                          </a:rPr>
                          <m:t>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𝑝𝑟𝑒</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𝑒</m:t>
                            </m:r>
                          </m:sup>
                        </m:sSubSup>
                        <m:r>
                          <a:rPr lang="en-US" altLang="zh-CN" b="0" i="1" smtClean="0">
                            <a:latin typeface="Cambria Math" panose="02040503050406030204" pitchFamily="18" charset="0"/>
                          </a:rPr>
                          <m:t>))</m:t>
                        </m:r>
                      </m:e>
                    </m:nary>
                  </m:oMath>
                </a14:m>
                <a:endParaRPr lang="zh-CN" altLang="en-US" dirty="0"/>
              </a:p>
              <a:p>
                <a:pPr lvl="2">
                  <a:buFont typeface="Wingdings" panose="05000000000000000000" pitchFamily="2" charset="2"/>
                  <a:buChar char="p"/>
                </a:pPr>
                <a:r>
                  <a:rPr lang="zh-CN" altLang="en-US" dirty="0"/>
                  <a:t>从观察量进行行为克隆（Behavioral Cloning from Observation, BCO, 2018）</a:t>
                </a:r>
              </a:p>
              <a:p>
                <a:pPr marL="1714500" lvl="3" indent="-342900">
                  <a:buFont typeface="+mj-lt"/>
                  <a:buAutoNum type="arabicPeriod"/>
                </a:pPr>
                <a:r>
                  <a:rPr lang="zh-CN" altLang="en-US" dirty="0"/>
                  <a:t>逆向动态模型从纯状态示范中恢复得到增强的示范数据集（含推测动作）</a:t>
                </a:r>
              </a:p>
              <a:p>
                <a:pPr marL="1714500" lvl="3" indent="-342900">
                  <a:buFont typeface="+mj-lt"/>
                  <a:buAutoNum type="arabicPeriod"/>
                </a:pPr>
                <a:r>
                  <a:rPr lang="zh-CN" altLang="en-US" dirty="0"/>
                  <a:t>行为克隆学习一个策略</a:t>
                </a:r>
              </a:p>
              <a:p>
                <a:pPr lvl="1">
                  <a:buFont typeface="Wingdings" panose="05000000000000000000" charset="0"/>
                  <a:buChar char="n"/>
                </a:pPr>
                <a:r>
                  <a:rPr lang="zh-CN" altLang="en-US" dirty="0"/>
                  <a:t>正向动态模型</a:t>
                </a:r>
              </a:p>
              <a:p>
                <a:pPr lvl="2">
                  <a:buFont typeface="Wingdings" panose="05000000000000000000" charset="0"/>
                  <a:buChar char="p"/>
                </a:pPr>
                <a:r>
                  <a:rPr lang="zh-CN" altLang="en-US" dirty="0"/>
                  <a:t>从状态动作对</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a14:m>
                <a:r>
                  <a:rPr lang="zh-CN" altLang="en-US" dirty="0"/>
                  <a:t>到下一个状态</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zh-CN" altLang="en-US" dirty="0"/>
                  <a:t>的映射</a:t>
                </a:r>
              </a:p>
              <a:p>
                <a:pPr lvl="3">
                  <a:buFont typeface="Wingdings" panose="05000000000000000000" charset="0"/>
                  <a:buChar char="u"/>
                </a:pPr>
                <a:r>
                  <a:rPr lang="zh-CN" altLang="en-US" dirty="0"/>
                  <a:t>从观察量模仿潜在策略（Imitating Latent Policies from Observation, ILPO, 2018）</a:t>
                </a:r>
              </a:p>
              <a:p>
                <a:pPr lvl="4">
                  <a:buFont typeface="Arial" panose="020B0604020202020204" pitchFamily="34" charset="0"/>
                  <a:buChar char="•"/>
                </a:pPr>
                <a:r>
                  <a:rPr lang="zh-CN" altLang="en-US" dirty="0"/>
                  <a:t>学习两个网络：潜在策略网络</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oMath>
                </a14:m>
                <a:r>
                  <a:rPr lang="zh-CN" altLang="en-US" dirty="0"/>
                  <a:t>和动作重映射网络</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𝜔</m:t>
                        </m:r>
                      </m:sub>
                    </m:sSub>
                  </m:oMath>
                </a14:m>
                <a:endParaRPr lang="zh-CN" altLang="en-US" dirty="0"/>
              </a:p>
              <a:p>
                <a:pPr marL="2171700" lvl="4" indent="-342900">
                  <a:buFont typeface="+mj-lt"/>
                  <a:buAutoNum type="arabicPeriod"/>
                </a:pPr>
                <a:r>
                  <a:rPr lang="zh-CN" altLang="en-US" dirty="0"/>
                  <a:t>潜在策略网络根据当前状态预测一个潜在动作</a:t>
                </a:r>
              </a:p>
              <a:p>
                <a:pPr marL="2171700" lvl="4" indent="-342900">
                  <a:buFont typeface="+mj-lt"/>
                  <a:buAutoNum type="arabicPeriod"/>
                </a:pPr>
                <a:r>
                  <a:rPr lang="zh-CN" altLang="en-US" dirty="0"/>
                  <a:t>动作重映射网络根据当前状态和潜在动作预测下一个状态</a:t>
                </a:r>
              </a:p>
              <a:p>
                <a:pPr lvl="3">
                  <a:buFont typeface="Wingdings" panose="05000000000000000000" charset="0"/>
                  <a:buChar char="u"/>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8400" y="1490400"/>
                <a:ext cx="10969200" cy="4759200"/>
              </a:xfrm>
              <a:blipFill>
                <a:blip r:embed="rId4"/>
                <a:stretch>
                  <a:fillRect l="-167" t="-128"/>
                </a:stretch>
              </a:blipFill>
            </p:spPr>
            <p:txBody>
              <a:bodyPr/>
              <a:lstStyle/>
              <a:p>
                <a:r>
                  <a:rPr lang="zh-CN" altLang="en-US">
                    <a:noFill/>
                  </a:rPr>
                  <a:t> </a:t>
                </a:r>
              </a:p>
            </p:txBody>
          </p:sp>
        </mc:Fallback>
      </mc:AlternateContent>
      <p:graphicFrame>
        <p:nvGraphicFramePr>
          <p:cNvPr id="14" name="对象 13">
            <a:hlinkClick r:id="" action="ppaction://ole?verb=0"/>
          </p:cNvPr>
          <p:cNvGraphicFramePr>
            <a:graphicFrameLocks noChangeAspect="1"/>
          </p:cNvGraphicFramePr>
          <p:nvPr/>
        </p:nvGraphicFramePr>
        <p:xfrm>
          <a:off x="7532370" y="5041900"/>
          <a:ext cx="2926080" cy="1645920"/>
        </p:xfrm>
        <a:graphic>
          <a:graphicData uri="http://schemas.openxmlformats.org/presentationml/2006/ole">
            <mc:AlternateContent xmlns:mc="http://schemas.openxmlformats.org/markup-compatibility/2006">
              <mc:Choice xmlns:v="urn:schemas-microsoft-com:vml" Requires="v">
                <p:oleObj spid="_x0000_s8847" r:id="rId5" imgW="2926080" imgH="1645920" progId="latexeqedit.Formula">
                  <p:embed/>
                </p:oleObj>
              </mc:Choice>
              <mc:Fallback>
                <p:oleObj r:id="rId5" imgW="2926080" imgH="1645920" progId="latexeqedit.Formula">
                  <p:embed/>
                  <p:pic>
                    <p:nvPicPr>
                      <p:cNvPr id="0" name="图片 3082"/>
                      <p:cNvPicPr/>
                      <p:nvPr/>
                    </p:nvPicPr>
                    <p:blipFill>
                      <a:blip r:embed="rId6"/>
                      <a:stretch>
                        <a:fillRect/>
                      </a:stretch>
                    </p:blipFill>
                    <p:spPr>
                      <a:xfrm>
                        <a:off x="7532370" y="5041900"/>
                        <a:ext cx="2926080" cy="1645920"/>
                      </a:xfrm>
                      <a:prstGeom prst="rect">
                        <a:avLst/>
                      </a:prstGeom>
                    </p:spPr>
                  </p:pic>
                </p:oleObj>
              </mc:Fallback>
            </mc:AlternateContent>
          </a:graphicData>
        </a:graphic>
      </p:graphicFrame>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从观察量进行模仿学习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8330" y="1490345"/>
                <a:ext cx="11364595" cy="4759325"/>
              </a:xfrm>
            </p:spPr>
            <p:txBody>
              <a:bodyPr/>
              <a:lstStyle/>
              <a:p>
                <a:pPr marL="342900" indent="-342900">
                  <a:buFont typeface="+mj-lt"/>
                  <a:buAutoNum type="arabicPeriod" startAt="2"/>
                </a:pPr>
                <a:r>
                  <a:rPr lang="zh-CN" altLang="en-US" dirty="0"/>
                  <a:t>无模型的方法</a:t>
                </a:r>
              </a:p>
              <a:p>
                <a:pPr lvl="1">
                  <a:buFont typeface="Wingdings" panose="05000000000000000000" charset="0"/>
                  <a:buChar char="n"/>
                </a:pPr>
                <a:r>
                  <a:rPr lang="zh-CN" altLang="en-US" dirty="0"/>
                  <a:t>GAIL变体</a:t>
                </a:r>
              </a:p>
              <a:p>
                <a:pPr lvl="2">
                  <a:buFont typeface="Wingdings" panose="05000000000000000000" charset="0"/>
                  <a:buChar char="p"/>
                </a:pPr>
                <a:r>
                  <a:rPr lang="en-US" altLang="zh-CN" dirty="0"/>
                  <a:t> </a:t>
                </a:r>
                <a14:m>
                  <m:oMath xmlns:m="http://schemas.openxmlformats.org/officeDocument/2006/math">
                    <m:r>
                      <a:rPr lang="en-US" altLang="zh-CN" b="0" i="1" smtClean="0">
                        <a:latin typeface="Cambria Math" panose="02040503050406030204" pitchFamily="18" charset="0"/>
                      </a:rPr>
                      <m:t>𝐿𝑜𝑠𝑠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𝜔</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𝜔</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d>
                          </m:e>
                        </m:func>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𝑒</m:t>
                            </m:r>
                          </m:sup>
                        </m:sSup>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𝜔</m:t>
                        </m:r>
                      </m:sub>
                    </m:sSub>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𝜔</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endParaRPr lang="zh-CN" altLang="en-US" dirty="0"/>
              </a:p>
              <a:p>
                <a:pPr lvl="1">
                  <a:buFont typeface="Wingdings" panose="05000000000000000000" charset="0"/>
                  <a:buChar char="n"/>
                </a:pPr>
                <a:r>
                  <a:rPr lang="zh-CN" altLang="en-US" dirty="0"/>
                  <a:t>OptionGAN</a:t>
                </a:r>
              </a:p>
              <a:p>
                <a:pPr lvl="2">
                  <a:buFont typeface="Wingdings" panose="05000000000000000000" charset="0"/>
                  <a:buChar char="p"/>
                </a:pPr>
                <a:r>
                  <a:rPr lang="zh-CN" altLang="en-US" dirty="0"/>
                  <a:t>特点：GAIL+选项框架</a:t>
                </a:r>
              </a:p>
              <a:p>
                <a:pPr lvl="2">
                  <a:buFont typeface="Wingdings" panose="05000000000000000000" charset="0"/>
                  <a:buChar char="p"/>
                </a:pPr>
                <a:r>
                  <a:rPr lang="zh-CN" altLang="en-US" dirty="0"/>
                  <a:t>存在问题：对于专家策略和强化学习策略，状态分布相同，不代表在每一个状态下，相应的动作都相同</a:t>
                </a:r>
              </a:p>
              <a:p>
                <a:pPr lvl="2">
                  <a:buFont typeface="Wingdings" panose="05000000000000000000" charset="0"/>
                  <a:buChar char="p"/>
                </a:pPr>
                <a:r>
                  <a:rPr lang="zh-CN" altLang="en-US" dirty="0"/>
                  <a:t>举例：绕跑道顺时针跑步和逆时针跑步</a:t>
                </a:r>
              </a:p>
              <a:p>
                <a:pPr lvl="2">
                  <a:buFont typeface="Wingdings" panose="05000000000000000000" charset="0"/>
                  <a:buChar char="p"/>
                </a:pPr>
                <a:r>
                  <a:rPr lang="zh-CN" altLang="en-US" dirty="0"/>
                  <a:t>解决方法</a:t>
                </a:r>
              </a:p>
              <a:p>
                <a:pPr lvl="3">
                  <a:buFont typeface="Wingdings" panose="05000000000000000000" charset="0"/>
                  <a:buChar char="u"/>
                </a:pPr>
                <a:r>
                  <a:rPr lang="zh-CN" altLang="en-US" dirty="0"/>
                  <a:t>输入设置为一系列状态，而不是单个状态</a:t>
                </a:r>
              </a:p>
              <a:p>
                <a:pPr lvl="3">
                  <a:buFont typeface="Wingdings" panose="05000000000000000000" charset="0"/>
                  <a:buChar char="u"/>
                </a:pPr>
                <a:r>
                  <a:rPr lang="zh-CN" altLang="en-US" dirty="0"/>
                  <a:t>使用本体感觉特征（关节角度、速度等）取代图像作为输入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8330" y="1490345"/>
                <a:ext cx="11364595" cy="4759325"/>
              </a:xfrm>
              <a:blipFill>
                <a:blip r:embed="rId3"/>
                <a:stretch>
                  <a:fillRect l="-376"/>
                </a:stretch>
              </a:blipFill>
            </p:spPr>
            <p:txBody>
              <a:bodyPr/>
              <a:lstStyle/>
              <a:p>
                <a:r>
                  <a:rPr lang="zh-CN" altLang="en-US">
                    <a:noFill/>
                  </a:rPr>
                  <a:t> </a:t>
                </a:r>
              </a:p>
            </p:txBody>
          </p:sp>
        </mc:Fallback>
      </mc:AlternateContent>
      <p:pic>
        <p:nvPicPr>
          <p:cNvPr id="5" name="图片 4" descr="OptionGAN"/>
          <p:cNvPicPr>
            <a:picLocks noChangeAspect="1"/>
          </p:cNvPicPr>
          <p:nvPr/>
        </p:nvPicPr>
        <p:blipFill>
          <a:blip r:embed="rId4"/>
          <a:stretch>
            <a:fillRect/>
          </a:stretch>
        </p:blipFill>
        <p:spPr>
          <a:xfrm>
            <a:off x="7571878" y="1713389"/>
            <a:ext cx="4314687" cy="348154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基本元素与问题</a:t>
            </a:r>
          </a:p>
        </p:txBody>
      </p:sp>
      <p:sp>
        <p:nvSpPr>
          <p:cNvPr id="3" name="内容占位符 2"/>
          <p:cNvSpPr>
            <a:spLocks noGrp="1"/>
          </p:cNvSpPr>
          <p:nvPr>
            <p:ph idx="1"/>
          </p:nvPr>
        </p:nvSpPr>
        <p:spPr>
          <a:xfrm>
            <a:off x="608330" y="1490345"/>
            <a:ext cx="5787390" cy="4759325"/>
          </a:xfrm>
        </p:spPr>
        <p:txBody>
          <a:bodyPr>
            <a:normAutofit/>
          </a:bodyPr>
          <a:lstStyle/>
          <a:p>
            <a:pPr>
              <a:buFont typeface="Wingdings" panose="05000000000000000000" pitchFamily="2" charset="2"/>
              <a:buChar char="Ø"/>
            </a:pPr>
            <a:r>
              <a:rPr lang="zh-CN" altLang="en-US" dirty="0"/>
              <a:t>智能体与环境</a:t>
            </a:r>
          </a:p>
          <a:p>
            <a:pPr lvl="1"/>
            <a:r>
              <a:rPr lang="zh-CN" altLang="en-US" dirty="0"/>
              <a:t>智能体：通过优化策略使期望回报最大化</a:t>
            </a:r>
          </a:p>
          <a:p>
            <a:pPr lvl="1"/>
            <a:r>
              <a:rPr lang="zh-CN" altLang="en-US" dirty="0"/>
              <a:t>环境：奖励函数，状态转移概率</a:t>
            </a:r>
          </a:p>
          <a:p>
            <a:pPr lvl="1"/>
            <a:r>
              <a:rPr lang="zh-CN" altLang="en-US" dirty="0"/>
              <a:t>策略、奖励、值函数、模型</a:t>
            </a:r>
          </a:p>
          <a:p>
            <a:pPr marL="342900" indent="-342900">
              <a:buFont typeface="+mj-lt"/>
              <a:buAutoNum type="arabicPeriod"/>
            </a:pPr>
            <a:endParaRPr lang="zh-CN" altLang="en-US" dirty="0"/>
          </a:p>
        </p:txBody>
      </p:sp>
      <p:graphicFrame>
        <p:nvGraphicFramePr>
          <p:cNvPr id="5" name="对象 4">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640" r:id="rId4" imgW="914400" imgH="215900" progId="Equation.KSEE3">
                  <p:embed/>
                </p:oleObj>
              </mc:Choice>
              <mc:Fallback>
                <p:oleObj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641" r:id="rId6" imgW="914400" imgH="215900" progId="Equation.KSEE3">
                  <p:embed/>
                </p:oleObj>
              </mc:Choice>
              <mc:Fallback>
                <p:oleObj r:id="rId6" imgW="914400" imgH="215900" progId="Equation.KSEE3">
                  <p:embed/>
                  <p:pic>
                    <p:nvPicPr>
                      <p:cNvPr id="0" name="图片 1025"/>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642" r:id="rId7" imgW="914400" imgH="215900" progId="Equation.KSEE3">
                  <p:embed/>
                </p:oleObj>
              </mc:Choice>
              <mc:Fallback>
                <p:oleObj r:id="rId7" imgW="914400" imgH="215900" progId="Equation.KSEE3">
                  <p:embed/>
                  <p:pic>
                    <p:nvPicPr>
                      <p:cNvPr id="0" name="图片 1026"/>
                      <p:cNvPicPr/>
                      <p:nvPr/>
                    </p:nvPicPr>
                    <p:blipFill>
                      <a:blip r:embed="rId5"/>
                      <a:stretch>
                        <a:fillRect/>
                      </a:stretch>
                    </p:blipFill>
                    <p:spPr>
                      <a:xfrm>
                        <a:off x="5638800" y="3321050"/>
                        <a:ext cx="914400" cy="2159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6" name="内容占位符 2"/>
              <p:cNvSpPr>
                <a:spLocks noGrp="1"/>
              </p:cNvSpPr>
              <p:nvPr/>
            </p:nvSpPr>
            <p:spPr>
              <a:xfrm>
                <a:off x="6553201" y="1489170"/>
                <a:ext cx="5635626" cy="4759255"/>
              </a:xfrm>
              <a:prstGeom prst="rect">
                <a:avLst/>
              </a:prstGeom>
            </p:spPr>
            <p:txBody>
              <a:bodyPr vert="horz" lIns="90000" tIns="46800" rIns="90000" bIns="46800" rtlCol="0">
                <a:normAutofit fontScale="775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dirty="0"/>
                  <a:t>探索与利用</a:t>
                </a:r>
              </a:p>
              <a:p>
                <a:pPr lvl="1">
                  <a:buFont typeface="Wingdings" panose="05000000000000000000" charset="0"/>
                  <a:buChar char="Ø"/>
                </a:pPr>
                <a:r>
                  <a:rPr lang="zh-CN" altLang="en-US" dirty="0"/>
                  <a:t>长期收益 </a:t>
                </a:r>
                <a:r>
                  <a:rPr lang="en-US" altLang="zh-CN" dirty="0"/>
                  <a:t>or </a:t>
                </a:r>
                <a:r>
                  <a:rPr lang="zh-CN" altLang="en-US" dirty="0"/>
                  <a:t>短期收益</a:t>
                </a:r>
                <a:endParaRPr lang="en-US" altLang="zh-CN" dirty="0"/>
              </a:p>
              <a:p>
                <a:pPr lvl="1"/>
                <a:r>
                  <a:rPr lang="zh-CN" altLang="en-US" dirty="0"/>
                  <a:t>搜集更多信息 </a:t>
                </a:r>
                <a:r>
                  <a:rPr lang="en-US" altLang="zh-CN" dirty="0"/>
                  <a:t>vs </a:t>
                </a:r>
                <a:r>
                  <a:rPr lang="zh-CN" altLang="en-US" dirty="0"/>
                  <a:t>最大化短期收益</a:t>
                </a:r>
                <a:endParaRPr lang="en-US" altLang="zh-CN" dirty="0"/>
              </a:p>
              <a:p>
                <a:pPr lvl="1"/>
                <a:r>
                  <a:rPr lang="zh-CN" altLang="en-US"/>
                  <a:t>乐观探索</a:t>
                </a:r>
                <a:endParaRPr lang="zh-CN" altLang="en-US" dirty="0"/>
              </a:p>
              <a:p>
                <a:pPr lvl="2">
                  <a:buFont typeface="Wingdings" panose="05000000000000000000" pitchFamily="2" charset="2"/>
                  <a:buChar char="n"/>
                </a:pPr>
                <a:r>
                  <a:rPr lang="zh-CN" altLang="en-US" dirty="0">
                    <a:latin typeface="微软雅黑" panose="020B0503020204020204" charset="-122"/>
                    <a:ea typeface="微软雅黑" panose="020B0503020204020204" charset="-122"/>
                  </a:rPr>
                  <a:t>置信上界算法：</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m:rPr>
                            <m:sty m:val="p"/>
                          </m:rPr>
                          <a:rPr lang="en-US" altLang="zh-CN">
                            <a:latin typeface="Cambria Math" panose="02040503050406030204" pitchFamily="18" charset="0"/>
                          </a:rPr>
                          <m:t>t</m:t>
                        </m:r>
                      </m:sub>
                    </m:sSub>
                    <m:r>
                      <a:rPr lang="en-US" altLang="zh-CN">
                        <a:latin typeface="Cambria Math" panose="02040503050406030204" pitchFamily="18" charset="0"/>
                      </a:rPr>
                      <m:t>=</m:t>
                    </m:r>
                    <m:r>
                      <m:rPr>
                        <m:sty m:val="p"/>
                      </m:rPr>
                      <a:rPr lang="en-US" altLang="zh-CN">
                        <a:latin typeface="Cambria Math" panose="02040503050406030204" pitchFamily="18" charset="0"/>
                      </a:rPr>
                      <m:t>arg</m:t>
                    </m:r>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max</m:t>
                            </m:r>
                          </m:e>
                          <m:lim>
                            <m:r>
                              <m:rPr>
                                <m:sty m:val="p"/>
                              </m:rPr>
                              <a:rPr lang="en-US" altLang="zh-CN">
                                <a:latin typeface="Cambria Math" panose="02040503050406030204" pitchFamily="18" charset="0"/>
                              </a:rPr>
                              <m:t>a</m:t>
                            </m:r>
                          </m:lim>
                        </m:limLow>
                      </m:fName>
                      <m:e>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Q</m:t>
                                </m:r>
                              </m:e>
                              <m:sub>
                                <m:r>
                                  <m:rPr>
                                    <m:sty m:val="p"/>
                                  </m:rPr>
                                  <a:rPr lang="en-US" altLang="zh-CN">
                                    <a:latin typeface="Cambria Math" panose="02040503050406030204" pitchFamily="18" charset="0"/>
                                  </a:rPr>
                                  <m:t>t</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a</m:t>
                                </m:r>
                              </m:e>
                            </m:d>
                            <m:r>
                              <a:rPr lang="en-US" altLang="zh-CN">
                                <a:latin typeface="Cambria Math" panose="02040503050406030204" pitchFamily="18" charset="0"/>
                              </a:rPr>
                              <m:t>+</m:t>
                            </m:r>
                            <m:r>
                              <m:rPr>
                                <m:sty m:val="p"/>
                              </m:rPr>
                              <a:rPr lang="en-US" altLang="zh-CN">
                                <a:latin typeface="Cambria Math" panose="02040503050406030204" pitchFamily="18" charset="0"/>
                              </a:rPr>
                              <m:t>c</m:t>
                            </m:r>
                            <m:rad>
                              <m:radPr>
                                <m:degHide m:val="on"/>
                                <m:ctrlPr>
                                  <a:rPr lang="zh-CN" altLang="zh-CN" i="1">
                                    <a:latin typeface="Cambria Math" panose="02040503050406030204" pitchFamily="18" charset="0"/>
                                  </a:rPr>
                                </m:ctrlPr>
                              </m:radPr>
                              <m:deg/>
                              <m:e>
                                <m:f>
                                  <m:fPr>
                                    <m:ctrlPr>
                                      <a:rPr lang="zh-CN" altLang="zh-CN" i="1">
                                        <a:latin typeface="Cambria Math" panose="02040503050406030204" pitchFamily="18" charset="0"/>
                                      </a:rPr>
                                    </m:ctrlPr>
                                  </m:fPr>
                                  <m:num>
                                    <m:r>
                                      <m:rPr>
                                        <m:sty m:val="p"/>
                                      </m:rPr>
                                      <a:rPr lang="en-US" altLang="zh-CN">
                                        <a:latin typeface="Cambria Math" panose="02040503050406030204" pitchFamily="18" charset="0"/>
                                      </a:rPr>
                                      <m:t>lnt</m:t>
                                    </m:r>
                                  </m:num>
                                  <m:den>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N</m:t>
                                        </m:r>
                                      </m:e>
                                      <m:sub>
                                        <m:r>
                                          <m:rPr>
                                            <m:sty m:val="p"/>
                                          </m:rPr>
                                          <a:rPr lang="en-US" altLang="zh-CN">
                                            <a:latin typeface="Cambria Math" panose="02040503050406030204" pitchFamily="18" charset="0"/>
                                          </a:rPr>
                                          <m:t>t</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a</m:t>
                                        </m:r>
                                      </m:e>
                                    </m:d>
                                  </m:den>
                                </m:f>
                              </m:e>
                            </m:rad>
                          </m:e>
                        </m:d>
                      </m:e>
                    </m:func>
                  </m:oMath>
                </a14:m>
                <a:endParaRPr lang="en-US" altLang="zh-CN" dirty="0">
                  <a:latin typeface="微软雅黑" panose="020B0503020204020204" charset="-122"/>
                  <a:ea typeface="微软雅黑" panose="020B0503020204020204" charset="-122"/>
                </a:endParaRPr>
              </a:p>
              <a:p>
                <a:pPr lvl="2">
                  <a:buFont typeface="Wingdings" panose="05000000000000000000" pitchFamily="2" charset="2"/>
                  <a:buChar char="n"/>
                </a:pPr>
                <a:r>
                  <a:rPr lang="zh-CN" altLang="en-US" dirty="0">
                    <a:latin typeface="微软雅黑" panose="020B0503020204020204" charset="-122"/>
                    <a:ea typeface="微软雅黑" panose="020B0503020204020204" charset="-122"/>
                  </a:rPr>
                  <a:t>乐观初始值：增大动作价值函数的初值，增大新的动作被选取的概率</a:t>
                </a:r>
                <a:endParaRPr lang="en-US" altLang="zh-CN" dirty="0">
                  <a:latin typeface="微软雅黑" panose="020B0503020204020204" charset="-122"/>
                  <a:ea typeface="微软雅黑" panose="020B0503020204020204" charset="-122"/>
                </a:endParaRPr>
              </a:p>
              <a:p>
                <a:pPr lvl="2">
                  <a:buFont typeface="Wingdings" panose="05000000000000000000" pitchFamily="2" charset="2"/>
                  <a:buChar char="n"/>
                </a:pPr>
                <a:r>
                  <a:rPr lang="zh-CN" altLang="en-US" dirty="0">
                    <a:latin typeface="微软雅黑" panose="020B0503020204020204" charset="-122"/>
                    <a:ea typeface="微软雅黑" panose="020B0503020204020204" charset="-122"/>
                  </a:rPr>
                  <a:t>梯度赌博机算法：用熵值代替</a:t>
                </a:r>
                <a:r>
                  <a:rPr lang="en-US" altLang="zh-CN" dirty="0">
                    <a:latin typeface="微软雅黑" panose="020B0503020204020204" charset="-122"/>
                    <a:ea typeface="微软雅黑" panose="020B0503020204020204" charset="-122"/>
                  </a:rPr>
                  <a:t>Q</a:t>
                </a:r>
                <a:r>
                  <a:rPr lang="zh-CN" altLang="en-US" dirty="0">
                    <a:latin typeface="微软雅黑" panose="020B0503020204020204" charset="-122"/>
                    <a:ea typeface="微软雅黑" panose="020B0503020204020204" charset="-122"/>
                  </a:rPr>
                  <a:t>值，熵值代表不确定性</a:t>
                </a:r>
                <a:endParaRPr lang="en-US" altLang="zh-CN" dirty="0">
                  <a:latin typeface="微软雅黑" panose="020B0503020204020204" charset="-122"/>
                  <a:ea typeface="微软雅黑" panose="020B0503020204020204" charset="-122"/>
                </a:endParaRPr>
              </a:p>
              <a:p>
                <a:pPr lvl="2">
                  <a:buFont typeface="Wingdings" panose="05000000000000000000" pitchFamily="2" charset="2"/>
                  <a:buChar char="n"/>
                </a:pPr>
                <a:r>
                  <a:rPr lang="zh-CN" altLang="en-US" dirty="0">
                    <a:latin typeface="微软雅黑" panose="020B0503020204020204" charset="-122"/>
                    <a:ea typeface="微软雅黑" panose="020B0503020204020204" charset="-122"/>
                  </a:rPr>
                  <a:t>伪计数探索：相似状态认为是相同状态</a:t>
                </a:r>
                <a:endParaRPr lang="en-US" altLang="zh-CN" dirty="0">
                  <a:latin typeface="微软雅黑" panose="020B0503020204020204" charset="-122"/>
                  <a:ea typeface="微软雅黑" panose="020B0503020204020204" charset="-122"/>
                </a:endParaRPr>
              </a:p>
              <a:p>
                <a:pPr lvl="1"/>
                <a:r>
                  <a:rPr lang="zh-CN" altLang="en-US" dirty="0">
                    <a:latin typeface="微软雅黑" panose="020B0503020204020204" charset="-122"/>
                    <a:ea typeface="微软雅黑" panose="020B0503020204020204" charset="-122"/>
                  </a:rPr>
                  <a:t>后验概率探索</a:t>
                </a:r>
                <a:endParaRPr lang="en-US" altLang="zh-CN" dirty="0">
                  <a:latin typeface="微软雅黑" panose="020B0503020204020204" charset="-122"/>
                  <a:ea typeface="微软雅黑" panose="020B0503020204020204" charset="-122"/>
                </a:endParaRPr>
              </a:p>
              <a:p>
                <a:pPr lvl="2">
                  <a:buFont typeface="Wingdings" panose="05000000000000000000" pitchFamily="2" charset="2"/>
                  <a:buChar char="n"/>
                </a:pPr>
                <a:r>
                  <a:rPr lang="zh-CN" altLang="en-US" dirty="0">
                    <a:latin typeface="微软雅黑" panose="020B0503020204020204" charset="-122"/>
                    <a:ea typeface="微软雅黑" panose="020B0503020204020204" charset="-122"/>
                  </a:rPr>
                  <a:t>汤普森采样：假设</a:t>
                </a:r>
                <a:r>
                  <a:rPr lang="en-US" altLang="zh-CN" dirty="0">
                    <a:latin typeface="微软雅黑" panose="020B0503020204020204" charset="-122"/>
                    <a:ea typeface="微软雅黑" panose="020B0503020204020204" charset="-122"/>
                  </a:rPr>
                  <a:t>Q</a:t>
                </a:r>
                <a:r>
                  <a:rPr lang="zh-CN" altLang="en-US" dirty="0">
                    <a:latin typeface="微软雅黑" panose="020B0503020204020204" charset="-122"/>
                    <a:ea typeface="微软雅黑" panose="020B0503020204020204" charset="-122"/>
                  </a:rPr>
                  <a:t>值服从</a:t>
                </a:r>
                <a:r>
                  <a:rPr lang="en-US" altLang="zh-CN" dirty="0">
                    <a:latin typeface="微软雅黑" panose="020B0503020204020204" charset="-122"/>
                    <a:ea typeface="微软雅黑" panose="020B0503020204020204" charset="-122"/>
                  </a:rPr>
                  <a:t>beta</a:t>
                </a:r>
                <a:r>
                  <a:rPr lang="zh-CN" altLang="en-US" dirty="0">
                    <a:latin typeface="微软雅黑" panose="020B0503020204020204" charset="-122"/>
                    <a:ea typeface="微软雅黑" panose="020B0503020204020204" charset="-122"/>
                  </a:rPr>
                  <a:t>分布等后验分布，而不是随机初始化</a:t>
                </a:r>
                <a:r>
                  <a:rPr lang="en-US" altLang="zh-CN" dirty="0">
                    <a:latin typeface="微软雅黑" panose="020B0503020204020204" charset="-122"/>
                    <a:ea typeface="微软雅黑" panose="020B0503020204020204" charset="-122"/>
                  </a:rPr>
                  <a:t>Q</a:t>
                </a:r>
                <a:r>
                  <a:rPr lang="zh-CN" altLang="en-US" dirty="0">
                    <a:latin typeface="微软雅黑" panose="020B0503020204020204" charset="-122"/>
                    <a:ea typeface="微软雅黑" panose="020B0503020204020204" charset="-122"/>
                  </a:rPr>
                  <a:t>值</a:t>
                </a:r>
                <a:endParaRPr lang="en-US" altLang="zh-CN" dirty="0">
                  <a:latin typeface="微软雅黑" panose="020B0503020204020204" charset="-122"/>
                  <a:ea typeface="微软雅黑" panose="020B0503020204020204" charset="-122"/>
                </a:endParaRPr>
              </a:p>
              <a:p>
                <a:pPr lvl="2">
                  <a:buFont typeface="Wingdings" panose="05000000000000000000" pitchFamily="2" charset="2"/>
                  <a:buChar char="n"/>
                </a:pPr>
                <a:r>
                  <a:rPr lang="en-US" altLang="zh-CN" dirty="0">
                    <a:latin typeface="微软雅黑" panose="020B0503020204020204" charset="-122"/>
                    <a:ea typeface="微软雅黑" panose="020B0503020204020204" charset="-122"/>
                  </a:rPr>
                  <a:t>Bootstrap DQN</a:t>
                </a:r>
                <a:r>
                  <a:rPr lang="zh-CN" altLang="en-US" dirty="0">
                    <a:latin typeface="微软雅黑" panose="020B0503020204020204" charset="-122"/>
                    <a:ea typeface="微软雅黑" panose="020B0503020204020204" charset="-122"/>
                  </a:rPr>
                  <a:t>：使用神经网络估计不确定度</a:t>
                </a:r>
                <a:endParaRPr lang="en-US" altLang="zh-CN" dirty="0">
                  <a:latin typeface="微软雅黑" panose="020B0503020204020204" charset="-122"/>
                  <a:ea typeface="微软雅黑" panose="020B0503020204020204" charset="-122"/>
                </a:endParaRPr>
              </a:p>
              <a:p>
                <a:pPr lvl="1"/>
                <a:r>
                  <a:rPr lang="zh-CN" altLang="en-US" dirty="0">
                    <a:latin typeface="微软雅黑" panose="020B0503020204020204" charset="-122"/>
                    <a:ea typeface="微软雅黑" panose="020B0503020204020204" charset="-122"/>
                  </a:rPr>
                  <a:t>信息增益探索</a:t>
                </a:r>
                <a:endParaRPr lang="en-US" altLang="zh-CN" dirty="0">
                  <a:latin typeface="微软雅黑" panose="020B0503020204020204" charset="-122"/>
                  <a:ea typeface="微软雅黑" panose="020B0503020204020204" charset="-122"/>
                </a:endParaRPr>
              </a:p>
              <a:p>
                <a:pPr lvl="2">
                  <a:buFont typeface="Wingdings" panose="05000000000000000000" pitchFamily="2" charset="2"/>
                  <a:buChar char="n"/>
                </a:pPr>
                <a:r>
                  <a:rPr lang="zh-CN" altLang="en-US" dirty="0">
                    <a:latin typeface="微软雅黑" panose="020B0503020204020204" charset="-122"/>
                    <a:ea typeface="微软雅黑" panose="020B0503020204020204" charset="-122"/>
                  </a:rPr>
                  <a:t>变分信息最大化探索：最大化信息增益</a:t>
                </a:r>
                <a:endParaRPr lang="en-US" altLang="zh-CN" dirty="0">
                  <a:latin typeface="微软雅黑" panose="020B0503020204020204" charset="-122"/>
                  <a:ea typeface="微软雅黑" panose="020B0503020204020204" charset="-122"/>
                </a:endParaRPr>
              </a:p>
              <a:p>
                <a:pPr lvl="2">
                  <a:buFont typeface="Wingdings" panose="05000000000000000000" pitchFamily="2" charset="2"/>
                  <a:buChar char="n"/>
                </a:pPr>
                <a:r>
                  <a:rPr lang="zh-CN" altLang="en-US" dirty="0">
                    <a:latin typeface="微软雅黑" panose="020B0503020204020204" charset="-122"/>
                    <a:ea typeface="微软雅黑" panose="020B0503020204020204" charset="-122"/>
                  </a:rPr>
                  <a:t>好奇心驱使探索：把对环境的熟悉程度作为一种内在奖励</a:t>
                </a:r>
                <a:endParaRPr lang="en-US" altLang="zh-CN" dirty="0">
                  <a:latin typeface="微软雅黑" panose="020B0503020204020204" charset="-122"/>
                  <a:ea typeface="微软雅黑" panose="020B0503020204020204" charset="-122"/>
                </a:endParaRPr>
              </a:p>
            </p:txBody>
          </p:sp>
        </mc:Choice>
        <mc:Fallback>
          <p:sp>
            <p:nvSpPr>
              <p:cNvPr id="16" name="内容占位符 2"/>
              <p:cNvSpPr>
                <a:spLocks noGrp="1" noRot="1" noChangeAspect="1" noMove="1" noResize="1" noEditPoints="1" noAdjustHandles="1" noChangeArrowheads="1" noChangeShapeType="1" noTextEdit="1"/>
              </p:cNvSpPr>
              <p:nvPr/>
            </p:nvSpPr>
            <p:spPr>
              <a:xfrm>
                <a:off x="6553201" y="1489170"/>
                <a:ext cx="5635626" cy="4759255"/>
              </a:xfrm>
              <a:prstGeom prst="rect">
                <a:avLst/>
              </a:prstGeom>
              <a:blipFill>
                <a:blip r:embed="rId8"/>
                <a:stretch>
                  <a:fillRect l="-216"/>
                </a:stretch>
              </a:blipFill>
            </p:spPr>
            <p:txBody>
              <a:bodyPr/>
              <a:lstStyle/>
              <a:p>
                <a:r>
                  <a:rPr lang="zh-CN" altLang="en-US">
                    <a:noFill/>
                  </a:rPr>
                  <a:t> </a:t>
                </a:r>
              </a:p>
            </p:txBody>
          </p:sp>
        </mc:Fallback>
      </mc:AlternateContent>
      <p:pic>
        <p:nvPicPr>
          <p:cNvPr id="9" name="图片 8" descr="智能体与环境"/>
          <p:cNvPicPr>
            <a:picLocks noChangeAspect="1"/>
          </p:cNvPicPr>
          <p:nvPr/>
        </p:nvPicPr>
        <p:blipFill>
          <a:blip r:embed="rId9"/>
          <a:stretch>
            <a:fillRect/>
          </a:stretch>
        </p:blipFill>
        <p:spPr>
          <a:xfrm>
            <a:off x="614045" y="3155950"/>
            <a:ext cx="6057900" cy="2324100"/>
          </a:xfrm>
          <a:prstGeom prst="rect">
            <a:avLst/>
          </a:prstGeom>
        </p:spPr>
      </p:pic>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从观察量进行模仿学习</a:t>
            </a:r>
          </a:p>
        </p:txBody>
      </p:sp>
      <p:sp>
        <p:nvSpPr>
          <p:cNvPr id="3" name="内容占位符 2"/>
          <p:cNvSpPr>
            <a:spLocks noGrp="1"/>
          </p:cNvSpPr>
          <p:nvPr>
            <p:ph idx="1"/>
          </p:nvPr>
        </p:nvSpPr>
        <p:spPr/>
        <p:txBody>
          <a:bodyPr/>
          <a:lstStyle/>
          <a:p>
            <a:r>
              <a:rPr lang="zh-CN" altLang="en-US"/>
              <a:t>挑战</a:t>
            </a:r>
          </a:p>
          <a:p>
            <a:pPr lvl="1">
              <a:buFont typeface="Wingdings" panose="05000000000000000000" charset="0"/>
              <a:buChar char="n"/>
            </a:pPr>
            <a:r>
              <a:rPr lang="zh-CN" altLang="en-US"/>
              <a:t>具象不匹配</a:t>
            </a:r>
          </a:p>
          <a:p>
            <a:pPr lvl="2">
              <a:buFont typeface="Wingdings" panose="05000000000000000000" charset="0"/>
              <a:buChar char="p"/>
            </a:pPr>
            <a:r>
              <a:rPr lang="zh-CN" altLang="en-US"/>
              <a:t>外观、动态过程等在模仿者和示范者之间的差异（如机械臂和人的手臂的差异）</a:t>
            </a:r>
          </a:p>
          <a:p>
            <a:pPr lvl="2">
              <a:buFont typeface="Wingdings" panose="05000000000000000000" charset="0"/>
              <a:buChar char="p"/>
            </a:pPr>
            <a:r>
              <a:rPr lang="zh-CN" altLang="en-US"/>
              <a:t>解决方法：学习隐藏的对应关系</a:t>
            </a:r>
          </a:p>
          <a:p>
            <a:pPr lvl="3">
              <a:buFont typeface="Wingdings" panose="05000000000000000000" charset="0"/>
              <a:buChar char="u"/>
            </a:pPr>
            <a:r>
              <a:rPr lang="zh-CN" altLang="en-US"/>
              <a:t>自动编码器通过监督学习的方式学习不同具象间的对应关系</a:t>
            </a:r>
          </a:p>
          <a:p>
            <a:pPr lvl="3">
              <a:buFont typeface="Wingdings" panose="05000000000000000000" charset="0"/>
              <a:buChar char="u"/>
            </a:pPr>
            <a:r>
              <a:rPr lang="zh-CN" altLang="en-US"/>
              <a:t>少量人类监督和无监督的方式学习不同具象间的对应关系</a:t>
            </a:r>
          </a:p>
          <a:p>
            <a:pPr lvl="1">
              <a:buFont typeface="Wingdings" panose="05000000000000000000" charset="0"/>
              <a:buChar char="n"/>
            </a:pPr>
            <a:r>
              <a:rPr lang="zh-CN" altLang="en-US"/>
              <a:t>视角差异</a:t>
            </a:r>
          </a:p>
          <a:p>
            <a:pPr lvl="2">
              <a:buFont typeface="Wingdings" panose="05000000000000000000" charset="0"/>
              <a:buChar char="p"/>
            </a:pPr>
            <a:r>
              <a:rPr lang="zh-CN" altLang="en-US"/>
              <a:t>解决方法</a:t>
            </a:r>
          </a:p>
          <a:p>
            <a:pPr lvl="3">
              <a:buFont typeface="Wingdings" panose="05000000000000000000" charset="0"/>
              <a:buChar char="u"/>
            </a:pPr>
            <a:r>
              <a:rPr lang="zh-CN" altLang="en-US"/>
              <a:t>在视角不变的空间进行学习</a:t>
            </a:r>
          </a:p>
          <a:p>
            <a:pPr lvl="3">
              <a:buFont typeface="Wingdings" panose="05000000000000000000" charset="0"/>
              <a:buChar char="u"/>
            </a:pPr>
            <a:r>
              <a:rPr lang="zh-CN" altLang="en-US"/>
              <a:t>根据某一帧预测具体视角</a:t>
            </a:r>
          </a:p>
          <a:p>
            <a:pPr lvl="3">
              <a:buFont typeface="Wingdings" panose="05000000000000000000" charset="0"/>
              <a:buChar char="u"/>
            </a:pPr>
            <a:r>
              <a:rPr lang="zh-CN" altLang="en-US"/>
              <a:t>从观察量预测它在目标背景中的表示</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强化学习建模</a:t>
            </a:r>
          </a:p>
        </p:txBody>
      </p:sp>
      <p:sp>
        <p:nvSpPr>
          <p:cNvPr id="3" name="内容占位符 2"/>
          <p:cNvSpPr>
            <a:spLocks noGrp="1"/>
          </p:cNvSpPr>
          <p:nvPr>
            <p:ph idx="1"/>
          </p:nvPr>
        </p:nvSpPr>
        <p:spPr>
          <a:xfrm>
            <a:off x="608330" y="1490345"/>
            <a:ext cx="4000246" cy="3365119"/>
          </a:xfrm>
        </p:spPr>
        <p:txBody>
          <a:bodyPr>
            <a:normAutofit lnSpcReduction="10000"/>
          </a:bodyPr>
          <a:lstStyle/>
          <a:p>
            <a:pPr>
              <a:buFont typeface="Wingdings" panose="05000000000000000000" pitchFamily="2" charset="2"/>
              <a:buChar char="Ø"/>
            </a:pPr>
            <a:r>
              <a:rPr lang="zh-CN" altLang="en-US" dirty="0"/>
              <a:t>马尔可夫性</a:t>
            </a:r>
          </a:p>
          <a:p>
            <a:pPr lvl="1"/>
            <a:r>
              <a:rPr lang="en-US" altLang="zh-CN" dirty="0" err="1"/>
              <a:t>未来状态的条件概率分布仅依赖于当前状态，与之前的状态无关</a:t>
            </a:r>
            <a:endParaRPr lang="en-US" altLang="zh-CN" dirty="0"/>
          </a:p>
          <a:p>
            <a:pPr>
              <a:buFont typeface="Wingdings" panose="05000000000000000000" pitchFamily="2" charset="2"/>
              <a:buChar char="Ø"/>
            </a:pPr>
            <a:r>
              <a:rPr lang="en-US" altLang="zh-CN" dirty="0"/>
              <a:t> </a:t>
            </a:r>
            <a:r>
              <a:rPr lang="zh-CN" altLang="en-US" dirty="0"/>
              <a:t>马尔可夫决策过程</a:t>
            </a:r>
            <a:endParaRPr lang="en-US" altLang="zh-CN" dirty="0"/>
          </a:p>
          <a:p>
            <a:pPr lvl="1"/>
            <a:r>
              <a:rPr lang="en-US" altLang="zh-CN" dirty="0" err="1"/>
              <a:t>状态集合</a:t>
            </a:r>
            <a:endParaRPr lang="en-US" altLang="zh-CN" dirty="0"/>
          </a:p>
          <a:p>
            <a:pPr lvl="1"/>
            <a:r>
              <a:rPr lang="en-US" altLang="zh-CN" dirty="0" err="1"/>
              <a:t>动作集合</a:t>
            </a:r>
            <a:endParaRPr lang="en-US" altLang="zh-CN" dirty="0"/>
          </a:p>
          <a:p>
            <a:pPr lvl="1"/>
            <a:r>
              <a:rPr lang="en-US" altLang="zh-CN" dirty="0" err="1"/>
              <a:t>状态转移</a:t>
            </a:r>
            <a:r>
              <a:rPr lang="zh-CN" altLang="en-US" dirty="0"/>
              <a:t>概率</a:t>
            </a:r>
            <a:endParaRPr lang="en-US" altLang="zh-CN" dirty="0"/>
          </a:p>
          <a:p>
            <a:pPr lvl="1"/>
            <a:r>
              <a:rPr lang="en-US" altLang="zh-CN" dirty="0" err="1"/>
              <a:t>奖励函数</a:t>
            </a:r>
            <a:endParaRPr lang="en-US" altLang="zh-CN" dirty="0"/>
          </a:p>
          <a:p>
            <a:pPr lvl="1"/>
            <a:r>
              <a:rPr lang="en-US" altLang="zh-CN" dirty="0" err="1"/>
              <a:t>折扣因子</a:t>
            </a:r>
            <a:endParaRPr lang="en-US" altLang="zh-CN" dirty="0"/>
          </a:p>
          <a:p>
            <a:pPr lvl="1">
              <a:buFont typeface="Wingdings" panose="05000000000000000000" charset="0"/>
              <a:buChar char="n"/>
            </a:pPr>
            <a:endParaRPr lang="zh-CN" altLang="en-US" dirty="0"/>
          </a:p>
        </p:txBody>
      </p:sp>
      <mc:AlternateContent xmlns:mc="http://schemas.openxmlformats.org/markup-compatibility/2006" xmlns:a14="http://schemas.microsoft.com/office/drawing/2010/main">
        <mc:Choice Requires="a14">
          <p:sp>
            <p:nvSpPr>
              <p:cNvPr id="9" name="内容占位符 2"/>
              <p:cNvSpPr>
                <a:spLocks noGrp="1"/>
              </p:cNvSpPr>
              <p:nvPr/>
            </p:nvSpPr>
            <p:spPr>
              <a:xfrm>
                <a:off x="6640494" y="1583310"/>
                <a:ext cx="5841507" cy="270620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dirty="0"/>
                  <a:t>贝尔曼期望方程</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𝑎</m:t>
                        </m:r>
                      </m:sub>
                      <m:sup/>
                      <m:e>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e>
                            <m:r>
                              <a:rPr lang="en-US" altLang="zh-CN" b="0" i="1" smtClean="0">
                                <a:latin typeface="Cambria Math" panose="02040503050406030204" pitchFamily="18" charset="0"/>
                              </a:rPr>
                              <m:t>𝑠</m:t>
                            </m:r>
                          </m:e>
                        </m:d>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𝑟</m:t>
                            </m:r>
                          </m:sub>
                          <m:sup/>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𝛾</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e>
                        </m:nary>
                      </m:e>
                    </m:nary>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sub>
                      <m:sup/>
                      <m:e>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e>
                            <m:r>
                              <a:rPr lang="en-US" altLang="zh-CN" b="0" i="1" smtClean="0">
                                <a:latin typeface="Cambria Math" panose="02040503050406030204" pitchFamily="18" charset="0"/>
                              </a:rPr>
                              <m:t>𝑠</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e>
                    </m:nary>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𝛾</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sub>
                      <m:sup/>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e>
                    </m:nary>
                  </m:oMath>
                </a14:m>
                <a:endParaRPr lang="zh-CN" altLang="en-US" dirty="0"/>
              </a:p>
              <a:p>
                <a:pPr>
                  <a:buFont typeface="Wingdings" panose="05000000000000000000" pitchFamily="2" charset="2"/>
                  <a:buChar char="Ø"/>
                </a:pPr>
                <a:r>
                  <a:rPr lang="zh-CN" altLang="en-US" dirty="0"/>
                  <a:t>贝尔曼最优方程</a:t>
                </a:r>
              </a:p>
              <a:p>
                <a:pPr lvl="1"/>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𝑎</m:t>
                        </m:r>
                      </m:lim>
                    </m:limLow>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𝑟</m:t>
                        </m:r>
                      </m:sub>
                      <m:sup/>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𝛾</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e>
                    </m:nary>
                  </m:oMath>
                </a14:m>
                <a:endParaRPr lang="en-US" altLang="zh-CN" dirty="0"/>
              </a:p>
            </p:txBody>
          </p:sp>
        </mc:Choice>
        <mc:Fallback xmlns="">
          <p:sp>
            <p:nvSpPr>
              <p:cNvPr id="9" name="内容占位符 2"/>
              <p:cNvSpPr>
                <a:spLocks noGrp="1" noRot="1" noChangeAspect="1" noMove="1" noResize="1" noEditPoints="1" noAdjustHandles="1" noChangeArrowheads="1" noChangeShapeType="1" noTextEdit="1"/>
              </p:cNvSpPr>
              <p:nvPr/>
            </p:nvSpPr>
            <p:spPr>
              <a:xfrm>
                <a:off x="6640494" y="1583310"/>
                <a:ext cx="5841507" cy="2706204"/>
              </a:xfrm>
              <a:prstGeom prst="rect">
                <a:avLst/>
              </a:prstGeom>
              <a:blipFill>
                <a:blip r:embed="rId3"/>
                <a:stretch>
                  <a:fillRect l="-626" b="-14189"/>
                </a:stretch>
              </a:blipFill>
            </p:spPr>
            <p:txBody>
              <a:bodyPr/>
              <a:lstStyle/>
              <a:p>
                <a:r>
                  <a:rPr lang="zh-CN" altLang="en-US">
                    <a:noFill/>
                  </a:rPr>
                  <a:t> </a:t>
                </a:r>
              </a:p>
            </p:txBody>
          </p:sp>
        </mc:Fallback>
      </mc:AlternateContent>
      <p:pic>
        <p:nvPicPr>
          <p:cNvPr id="4" name="图片 3" descr="马尔可夫决策过程"/>
          <p:cNvPicPr>
            <a:picLocks noChangeAspect="1"/>
          </p:cNvPicPr>
          <p:nvPr/>
        </p:nvPicPr>
        <p:blipFill>
          <a:blip r:embed="rId4"/>
          <a:stretch>
            <a:fillRect/>
          </a:stretch>
        </p:blipFill>
        <p:spPr>
          <a:xfrm>
            <a:off x="3186240" y="2682494"/>
            <a:ext cx="2385316" cy="1719280"/>
          </a:xfrm>
          <a:prstGeom prst="rect">
            <a:avLst/>
          </a:prstGeom>
        </p:spPr>
      </p:pic>
      <p:sp>
        <p:nvSpPr>
          <p:cNvPr id="10" name="文本框 9">
            <a:extLst>
              <a:ext uri="{FF2B5EF4-FFF2-40B4-BE49-F238E27FC236}">
                <a16:creationId xmlns:a16="http://schemas.microsoft.com/office/drawing/2014/main" id="{2EA07228-77D6-4599-A52A-97D518D97A5E}"/>
              </a:ext>
            </a:extLst>
          </p:cNvPr>
          <p:cNvSpPr txBox="1"/>
          <p:nvPr/>
        </p:nvSpPr>
        <p:spPr>
          <a:xfrm>
            <a:off x="6640494" y="4401774"/>
            <a:ext cx="3736467" cy="1477328"/>
          </a:xfrm>
          <a:prstGeom prst="rect">
            <a:avLst/>
          </a:prstGeom>
          <a:noFill/>
        </p:spPr>
        <p:txBody>
          <a:bodyPr wrap="square" rtlCol="0">
            <a:spAutoFit/>
          </a:bodyPr>
          <a:lstStyle/>
          <a:p>
            <a:pPr indent="-228600">
              <a:buFont typeface="Wingdings" panose="05000000000000000000" pitchFamily="2" charset="2"/>
              <a:buChar char="Ø"/>
            </a:pPr>
            <a:r>
              <a:rPr lang="zh-CN" altLang="en-US" spc="150" dirty="0">
                <a:solidFill>
                  <a:schemeClr val="tx1">
                    <a:lumMod val="65000"/>
                    <a:lumOff val="35000"/>
                  </a:schemeClr>
                </a:solidFill>
              </a:rPr>
              <a:t>细节问题</a:t>
            </a:r>
          </a:p>
          <a:p>
            <a:pPr marL="514350" lvl="1" indent="-285750">
              <a:buFont typeface="Arial" panose="020B0604020202020204" pitchFamily="34" charset="0"/>
              <a:buChar char="•"/>
            </a:pPr>
            <a:r>
              <a:rPr lang="zh-CN" altLang="en-US" spc="150" dirty="0">
                <a:solidFill>
                  <a:schemeClr val="tx1">
                    <a:lumMod val="65000"/>
                    <a:lumOff val="35000"/>
                  </a:schemeClr>
                </a:solidFill>
              </a:rPr>
              <a:t>智能体与环境的边界</a:t>
            </a:r>
          </a:p>
          <a:p>
            <a:pPr marL="514350" lvl="1" indent="-285750">
              <a:buFont typeface="Arial" panose="020B0604020202020204" pitchFamily="34" charset="0"/>
              <a:buChar char="•"/>
            </a:pPr>
            <a:r>
              <a:rPr lang="zh-CN" altLang="en-US" spc="150" dirty="0">
                <a:solidFill>
                  <a:schemeClr val="tx1">
                    <a:lumMod val="65000"/>
                    <a:lumOff val="35000"/>
                  </a:schemeClr>
                </a:solidFill>
              </a:rPr>
              <a:t>奖励函数的设计</a:t>
            </a:r>
          </a:p>
          <a:p>
            <a:pPr marL="514350" lvl="1" indent="-285750">
              <a:buFont typeface="Arial" panose="020B0604020202020204" pitchFamily="34" charset="0"/>
              <a:buChar char="•"/>
            </a:pPr>
            <a:r>
              <a:rPr lang="zh-CN" altLang="en-US" spc="150" dirty="0">
                <a:solidFill>
                  <a:schemeClr val="tx1">
                    <a:lumMod val="65000"/>
                    <a:lumOff val="35000"/>
                  </a:schemeClr>
                </a:solidFill>
              </a:rPr>
              <a:t>回合制任务与连续任务</a:t>
            </a:r>
          </a:p>
          <a:p>
            <a:pPr marL="285750" indent="-285750">
              <a:buFont typeface="Wingdings" panose="05000000000000000000" pitchFamily="2" charset="2"/>
              <a:buChar char="Ø"/>
            </a:pPr>
            <a:endParaRPr lang="zh-CN" altLang="en-US" dirty="0"/>
          </a:p>
        </p:txBody>
      </p:sp>
      <p:pic>
        <p:nvPicPr>
          <p:cNvPr id="6" name="图片 5">
            <a:extLst>
              <a:ext uri="{FF2B5EF4-FFF2-40B4-BE49-F238E27FC236}">
                <a16:creationId xmlns:a16="http://schemas.microsoft.com/office/drawing/2014/main" id="{FDD84B17-AB62-419B-85FB-F11233E460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6239" y="4524697"/>
            <a:ext cx="2365267" cy="1775941"/>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 动态规划</a:t>
            </a:r>
          </a:p>
        </p:txBody>
      </p:sp>
      <p:sp>
        <p:nvSpPr>
          <p:cNvPr id="3" name="内容占位符 2"/>
          <p:cNvSpPr>
            <a:spLocks noGrp="1"/>
          </p:cNvSpPr>
          <p:nvPr>
            <p:ph idx="1"/>
          </p:nvPr>
        </p:nvSpPr>
        <p:spPr>
          <a:xfrm>
            <a:off x="608330" y="1490345"/>
            <a:ext cx="10969625" cy="4759325"/>
          </a:xfrm>
        </p:spPr>
        <p:txBody>
          <a:bodyPr>
            <a:normAutofit fontScale="90000" lnSpcReduction="10000"/>
          </a:bodyPr>
          <a:lstStyle/>
          <a:p>
            <a:r>
              <a:rPr lang="zh-CN" altLang="en-US" dirty="0"/>
              <a:t>特点</a:t>
            </a:r>
            <a:endParaRPr lang="en-US" altLang="zh-CN" dirty="0"/>
          </a:p>
          <a:p>
            <a:pPr lvl="1">
              <a:buFont typeface="Wingdings" panose="05000000000000000000" pitchFamily="2" charset="2"/>
              <a:buChar char="n"/>
            </a:pPr>
            <a:r>
              <a:rPr lang="zh-CN" altLang="en-US" dirty="0"/>
              <a:t>环境已知：奖励函数、状态转移概率</a:t>
            </a:r>
          </a:p>
          <a:p>
            <a:r>
              <a:rPr lang="zh-CN" altLang="en-US" dirty="0"/>
              <a:t>策略迭代</a:t>
            </a:r>
          </a:p>
          <a:p>
            <a:pPr lvl="1">
              <a:buFont typeface="Wingdings" panose="05000000000000000000" charset="0"/>
              <a:buChar char="n"/>
            </a:pPr>
            <a:r>
              <a:rPr lang="zh-CN" altLang="en-US" dirty="0"/>
              <a:t>策略评估</a:t>
            </a:r>
          </a:p>
          <a:p>
            <a:pPr lvl="2">
              <a:buFont typeface="Wingdings" panose="05000000000000000000" charset="0"/>
              <a:buChar char="p"/>
            </a:pPr>
            <a:r>
              <a:rPr lang="zh-CN" altLang="en-US" dirty="0">
                <a:hlinkClick r:id="rId3" action="ppaction://hlinksldjump"/>
              </a:rPr>
              <a:t>贝尔曼期望方程</a:t>
            </a:r>
            <a:r>
              <a:rPr lang="en-US" altLang="zh-CN" dirty="0">
                <a:hlinkClick r:id="rId3" action="ppaction://hlinksldjump"/>
              </a:rPr>
              <a:t>(</a:t>
            </a:r>
            <a:r>
              <a:rPr lang="zh-CN" altLang="en-US" dirty="0"/>
              <a:t>期望更新</a:t>
            </a:r>
            <a:r>
              <a:rPr lang="en-US" altLang="zh-CN" dirty="0"/>
              <a:t>)</a:t>
            </a:r>
            <a:endParaRPr lang="zh-CN" altLang="en-US" dirty="0"/>
          </a:p>
          <a:p>
            <a:pPr lvl="1">
              <a:buFont typeface="Wingdings" panose="05000000000000000000" charset="0"/>
              <a:buChar char="n"/>
            </a:pPr>
            <a:r>
              <a:rPr lang="zh-CN" altLang="en-US" dirty="0"/>
              <a:t>策略改进</a:t>
            </a:r>
          </a:p>
          <a:p>
            <a:pPr lvl="2">
              <a:buFont typeface="Wingdings" panose="05000000000000000000" charset="0"/>
              <a:buChar char="p"/>
            </a:pPr>
            <a:r>
              <a:rPr lang="zh-CN" altLang="en-US" dirty="0"/>
              <a:t>状态值函数（环境已知）</a:t>
            </a:r>
          </a:p>
          <a:p>
            <a:r>
              <a:rPr lang="zh-CN" altLang="en-US" dirty="0"/>
              <a:t>值迭代</a:t>
            </a:r>
          </a:p>
          <a:p>
            <a:pPr lvl="1">
              <a:buFont typeface="Wingdings" panose="05000000000000000000" charset="0"/>
              <a:buChar char="n"/>
            </a:pPr>
            <a:r>
              <a:rPr lang="zh-CN" altLang="en-US" dirty="0">
                <a:hlinkClick r:id="rId3" action="ppaction://hlinksldjump"/>
              </a:rPr>
              <a:t>贝尔曼最优方程</a:t>
            </a:r>
          </a:p>
          <a:p>
            <a:r>
              <a:rPr lang="zh-CN" altLang="en-US" dirty="0"/>
              <a:t>其他</a:t>
            </a:r>
            <a:r>
              <a:rPr lang="en-US" altLang="zh-CN" dirty="0"/>
              <a:t>DP</a:t>
            </a:r>
            <a:endParaRPr lang="zh-CN" altLang="en-US" dirty="0"/>
          </a:p>
          <a:p>
            <a:pPr lvl="1">
              <a:buFont typeface="Wingdings" panose="05000000000000000000" charset="0"/>
              <a:buChar char="n"/>
            </a:pPr>
            <a:r>
              <a:rPr lang="zh-CN" altLang="en-US" dirty="0"/>
              <a:t>异步动态规划</a:t>
            </a:r>
          </a:p>
          <a:p>
            <a:pPr lvl="2">
              <a:buFont typeface="Wingdings" panose="05000000000000000000" charset="0"/>
              <a:buChar char="p"/>
            </a:pPr>
            <a:r>
              <a:rPr lang="zh-CN" altLang="en-US" dirty="0"/>
              <a:t>每次迭代不需要更新所有状态</a:t>
            </a:r>
          </a:p>
          <a:p>
            <a:pPr lvl="2">
              <a:buFont typeface="Wingdings" panose="05000000000000000000" charset="0"/>
              <a:buChar char="p"/>
            </a:pPr>
            <a:r>
              <a:rPr lang="zh-CN" altLang="en-US" dirty="0"/>
              <a:t>只更新一些状态</a:t>
            </a:r>
            <a:r>
              <a:rPr lang="en-US" altLang="zh-CN" dirty="0"/>
              <a:t>(Bellman</a:t>
            </a:r>
            <a:r>
              <a:rPr lang="zh-CN" altLang="en-US" dirty="0"/>
              <a:t>误差</a:t>
            </a:r>
            <a:r>
              <a:rPr lang="en-US" altLang="zh-CN" dirty="0"/>
              <a:t>)</a:t>
            </a:r>
            <a:endParaRPr lang="zh-CN" altLang="en-US" dirty="0"/>
          </a:p>
          <a:p>
            <a:pPr lvl="2">
              <a:buFont typeface="Wingdings" panose="05000000000000000000" charset="0"/>
              <a:buChar char="p"/>
            </a:pPr>
            <a:endParaRPr lang="zh-CN" altLang="en-US" dirty="0"/>
          </a:p>
        </p:txBody>
      </p:sp>
      <p:pic>
        <p:nvPicPr>
          <p:cNvPr id="6" name="图片 5" descr="C:\Users\Lenovo\Desktop\Code\Python\RL\static\img\策略迭代.jpg策略迭代"/>
          <p:cNvPicPr>
            <a:picLocks noChangeAspect="1"/>
          </p:cNvPicPr>
          <p:nvPr/>
        </p:nvPicPr>
        <p:blipFill>
          <a:blip r:embed="rId4"/>
          <a:srcRect/>
          <a:stretch>
            <a:fillRect/>
          </a:stretch>
        </p:blipFill>
        <p:spPr>
          <a:xfrm>
            <a:off x="4984750" y="1537653"/>
            <a:ext cx="6592570" cy="4492625"/>
          </a:xfrm>
          <a:prstGeom prst="rect">
            <a:avLst/>
          </a:prstGeom>
        </p:spPr>
      </p:pic>
      <p:pic>
        <p:nvPicPr>
          <p:cNvPr id="7" name="图片 6" descr="值迭代"/>
          <p:cNvPicPr>
            <a:picLocks noChangeAspect="1"/>
          </p:cNvPicPr>
          <p:nvPr/>
        </p:nvPicPr>
        <p:blipFill>
          <a:blip r:embed="rId5"/>
          <a:stretch>
            <a:fillRect/>
          </a:stretch>
        </p:blipFill>
        <p:spPr>
          <a:xfrm>
            <a:off x="4984750" y="1877060"/>
            <a:ext cx="7048500" cy="339725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 蒙特卡罗</a:t>
            </a:r>
          </a:p>
        </p:txBody>
      </p:sp>
      <p:sp>
        <p:nvSpPr>
          <p:cNvPr id="3" name="内容占位符 2"/>
          <p:cNvSpPr>
            <a:spLocks noGrp="1"/>
          </p:cNvSpPr>
          <p:nvPr>
            <p:ph idx="1"/>
          </p:nvPr>
        </p:nvSpPr>
        <p:spPr>
          <a:xfrm>
            <a:off x="608330" y="1490345"/>
            <a:ext cx="10968990" cy="5154930"/>
          </a:xfrm>
        </p:spPr>
        <p:txBody>
          <a:bodyPr>
            <a:normAutofit fontScale="90000" lnSpcReduction="20000"/>
          </a:bodyPr>
          <a:lstStyle/>
          <a:p>
            <a:r>
              <a:rPr lang="zh-CN" altLang="en-US" dirty="0"/>
              <a:t>特点</a:t>
            </a:r>
          </a:p>
          <a:p>
            <a:pPr lvl="1">
              <a:buFont typeface="Wingdings" panose="05000000000000000000" charset="0"/>
              <a:buChar char="n"/>
            </a:pPr>
            <a:r>
              <a:rPr lang="zh-CN" altLang="en-US" dirty="0"/>
              <a:t>环境未知</a:t>
            </a:r>
          </a:p>
          <a:p>
            <a:pPr lvl="1">
              <a:buFont typeface="Wingdings" panose="05000000000000000000" charset="0"/>
              <a:buChar char="n"/>
            </a:pPr>
            <a:r>
              <a:rPr lang="zh-CN" altLang="en-US" dirty="0"/>
              <a:t>从经验中学习</a:t>
            </a:r>
          </a:p>
          <a:p>
            <a:pPr lvl="1">
              <a:buFont typeface="Wingdings" panose="05000000000000000000" charset="0"/>
              <a:buChar char="n"/>
            </a:pPr>
            <a:r>
              <a:rPr lang="zh-CN" altLang="en-US" dirty="0"/>
              <a:t>回合更新</a:t>
            </a:r>
          </a:p>
          <a:p>
            <a:r>
              <a:rPr lang="zh-CN" altLang="en-US" dirty="0"/>
              <a:t>蒙特卡罗探索开始</a:t>
            </a:r>
            <a:r>
              <a:rPr lang="en-US" altLang="zh-CN" dirty="0"/>
              <a:t>(</a:t>
            </a:r>
            <a:r>
              <a:rPr lang="zh-CN" altLang="en-US" dirty="0"/>
              <a:t>广义策略迭代</a:t>
            </a:r>
            <a:r>
              <a:rPr lang="en-US" altLang="zh-CN" dirty="0"/>
              <a:t>)</a:t>
            </a:r>
          </a:p>
          <a:p>
            <a:pPr lvl="1">
              <a:buFont typeface="Wingdings" panose="05000000000000000000" charset="0"/>
              <a:buChar char="n"/>
            </a:pPr>
            <a:r>
              <a:rPr lang="zh-CN" altLang="en-US" sz="1600" dirty="0"/>
              <a:t>探索开始：保证每个状态动作对都能被访问</a:t>
            </a:r>
            <a:endParaRPr lang="zh-CN" altLang="en-US" dirty="0"/>
          </a:p>
          <a:p>
            <a:pPr lvl="1">
              <a:buFont typeface="Wingdings" panose="05000000000000000000" charset="0"/>
              <a:buChar char="n"/>
            </a:pPr>
            <a:r>
              <a:rPr lang="zh-CN" altLang="en-US" dirty="0"/>
              <a:t>策略评估</a:t>
            </a:r>
          </a:p>
          <a:p>
            <a:pPr lvl="2">
              <a:buFont typeface="Wingdings" panose="05000000000000000000" charset="0"/>
              <a:buChar char="p"/>
            </a:pPr>
            <a:r>
              <a:rPr lang="zh-CN" altLang="en-US" dirty="0"/>
              <a:t>平均累计回报</a:t>
            </a:r>
            <a:r>
              <a:rPr lang="en-US" altLang="zh-CN" dirty="0"/>
              <a:t>(</a:t>
            </a:r>
            <a:r>
              <a:rPr lang="zh-CN" altLang="en-US" dirty="0"/>
              <a:t>采样更新</a:t>
            </a:r>
            <a:r>
              <a:rPr lang="en-US" altLang="zh-CN" dirty="0"/>
              <a:t>,</a:t>
            </a:r>
            <a:r>
              <a:rPr lang="zh-CN" altLang="en-US" dirty="0"/>
              <a:t>大量采样</a:t>
            </a:r>
            <a:r>
              <a:rPr lang="en-US" altLang="zh-CN" dirty="0"/>
              <a:t>,</a:t>
            </a:r>
            <a:r>
              <a:rPr lang="zh-CN" altLang="en-US" dirty="0"/>
              <a:t>无限逼近</a:t>
            </a:r>
            <a:r>
              <a:rPr lang="en-US" altLang="zh-CN" dirty="0"/>
              <a:t>)</a:t>
            </a:r>
            <a:endParaRPr lang="zh-CN" altLang="en-US" dirty="0"/>
          </a:p>
          <a:p>
            <a:pPr lvl="2">
              <a:buFont typeface="Wingdings" panose="05000000000000000000" charset="0"/>
              <a:buChar char="p"/>
            </a:pPr>
            <a:r>
              <a:rPr lang="zh-CN" altLang="en-US" dirty="0"/>
              <a:t>首访蒙特卡罗</a:t>
            </a:r>
            <a:r>
              <a:rPr lang="en-US" altLang="zh-CN" dirty="0"/>
              <a:t>&amp;</a:t>
            </a:r>
            <a:r>
              <a:rPr lang="zh-CN" altLang="en-US" dirty="0"/>
              <a:t>每访蒙特卡罗</a:t>
            </a:r>
          </a:p>
          <a:p>
            <a:pPr lvl="1">
              <a:buFont typeface="Wingdings" panose="05000000000000000000" charset="0"/>
              <a:buChar char="n"/>
            </a:pPr>
            <a:r>
              <a:rPr lang="zh-CN" altLang="en-US" dirty="0"/>
              <a:t>策略改进</a:t>
            </a:r>
          </a:p>
          <a:p>
            <a:pPr lvl="2">
              <a:buFont typeface="Wingdings" panose="05000000000000000000" charset="0"/>
              <a:buChar char="p"/>
            </a:pPr>
            <a:r>
              <a:rPr lang="zh-CN" altLang="en-US" dirty="0"/>
              <a:t>行为值函数</a:t>
            </a:r>
          </a:p>
          <a:p>
            <a:r>
              <a:rPr lang="zh-CN" altLang="en-US" dirty="0"/>
              <a:t>消除探索开始假设</a:t>
            </a:r>
          </a:p>
          <a:p>
            <a:pPr lvl="1">
              <a:buFont typeface="Wingdings" panose="05000000000000000000" charset="0"/>
              <a:buChar char="n"/>
            </a:pPr>
            <a:r>
              <a:rPr lang="zh-CN" altLang="en-US" dirty="0"/>
              <a:t>在线蒙特卡罗</a:t>
            </a:r>
          </a:p>
          <a:p>
            <a:pPr lvl="2">
              <a:buFont typeface="Wingdings" panose="05000000000000000000" charset="0"/>
              <a:buChar char="p"/>
            </a:pPr>
            <a:r>
              <a:rPr lang="zh-CN" altLang="en-US" dirty="0">
                <a:latin typeface="微软雅黑" panose="020B0503020204020204" charset="-122"/>
                <a:ea typeface="微软雅黑" panose="020B0503020204020204" charset="-122"/>
              </a:rPr>
              <a:t>ε</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贪心策略</a:t>
            </a:r>
            <a:endParaRPr lang="zh-CN" altLang="en-US" dirty="0"/>
          </a:p>
          <a:p>
            <a:pPr lvl="1">
              <a:buFont typeface="Wingdings" panose="05000000000000000000" charset="0"/>
              <a:buChar char="n"/>
            </a:pPr>
            <a:r>
              <a:rPr lang="zh-CN" altLang="en-US" dirty="0"/>
              <a:t>离线蒙特卡罗</a:t>
            </a:r>
          </a:p>
          <a:p>
            <a:pPr lvl="2">
              <a:buFont typeface="Wingdings" panose="05000000000000000000" charset="0"/>
              <a:buChar char="p"/>
            </a:pPr>
            <a:r>
              <a:rPr lang="zh-CN" altLang="en-US" dirty="0"/>
              <a:t>重要性采样</a:t>
            </a:r>
          </a:p>
        </p:txBody>
      </p:sp>
      <p:pic>
        <p:nvPicPr>
          <p:cNvPr id="5" name="图片 4" descr="C:\Users\Lenovo\Desktop\Code\Python\RL\static\img\蒙特卡罗探索开始.jpg蒙特卡罗探索开始"/>
          <p:cNvPicPr>
            <a:picLocks noChangeAspect="1"/>
          </p:cNvPicPr>
          <p:nvPr>
            <p:custDataLst>
              <p:tags r:id="rId2"/>
            </p:custDataLst>
          </p:nvPr>
        </p:nvPicPr>
        <p:blipFill>
          <a:blip r:embed="rId4"/>
          <a:srcRect/>
          <a:stretch>
            <a:fillRect/>
          </a:stretch>
        </p:blipFill>
        <p:spPr>
          <a:xfrm>
            <a:off x="5751195" y="1624013"/>
            <a:ext cx="6431280" cy="3447415"/>
          </a:xfrm>
          <a:prstGeom prst="rect">
            <a:avLst/>
          </a:prstGeom>
        </p:spPr>
      </p:pic>
      <p:pic>
        <p:nvPicPr>
          <p:cNvPr id="6" name="图片 5" descr="C:\Users\Lenovo\Desktop\Code\Python\RL\static\img\在线蒙特卡罗.jpg在线蒙特卡罗"/>
          <p:cNvPicPr>
            <a:picLocks noChangeAspect="1"/>
          </p:cNvPicPr>
          <p:nvPr/>
        </p:nvPicPr>
        <p:blipFill>
          <a:blip r:embed="rId5"/>
          <a:srcRect/>
          <a:stretch>
            <a:fillRect/>
          </a:stretch>
        </p:blipFill>
        <p:spPr>
          <a:xfrm>
            <a:off x="5743258" y="1952625"/>
            <a:ext cx="6419850" cy="4096385"/>
          </a:xfrm>
          <a:prstGeom prst="rect">
            <a:avLst/>
          </a:prstGeom>
        </p:spPr>
      </p:pic>
      <p:pic>
        <p:nvPicPr>
          <p:cNvPr id="7" name="图片 6" descr="C:\Users\Lenovo\Desktop\Code\Python\RL\static\img\离线蒙特卡罗.jpg离线蒙特卡罗"/>
          <p:cNvPicPr>
            <a:picLocks noChangeAspect="1"/>
          </p:cNvPicPr>
          <p:nvPr/>
        </p:nvPicPr>
        <p:blipFill>
          <a:blip r:embed="rId6"/>
          <a:srcRect/>
          <a:stretch>
            <a:fillRect/>
          </a:stretch>
        </p:blipFill>
        <p:spPr>
          <a:xfrm>
            <a:off x="5770880" y="2257743"/>
            <a:ext cx="6391910" cy="390144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 时序差分</a:t>
            </a:r>
          </a:p>
        </p:txBody>
      </p:sp>
      <p:sp>
        <p:nvSpPr>
          <p:cNvPr id="3" name="内容占位符 2"/>
          <p:cNvSpPr>
            <a:spLocks noGrp="1"/>
          </p:cNvSpPr>
          <p:nvPr>
            <p:ph idx="1"/>
          </p:nvPr>
        </p:nvSpPr>
        <p:spPr>
          <a:xfrm>
            <a:off x="608330" y="1490345"/>
            <a:ext cx="10968990" cy="5296535"/>
          </a:xfrm>
        </p:spPr>
        <p:txBody>
          <a:bodyPr>
            <a:normAutofit fontScale="90000" lnSpcReduction="20000"/>
          </a:bodyPr>
          <a:lstStyle/>
          <a:p>
            <a:r>
              <a:rPr lang="zh-CN" altLang="en-US" dirty="0"/>
              <a:t>特点</a:t>
            </a:r>
          </a:p>
          <a:p>
            <a:pPr lvl="1">
              <a:buFont typeface="Wingdings" panose="05000000000000000000" charset="0"/>
              <a:buChar char="n"/>
            </a:pPr>
            <a:r>
              <a:rPr lang="zh-CN" altLang="en-US" dirty="0"/>
              <a:t>环境未知</a:t>
            </a:r>
          </a:p>
          <a:p>
            <a:pPr lvl="1">
              <a:buFont typeface="Wingdings" panose="05000000000000000000" charset="0"/>
              <a:buChar char="n"/>
            </a:pPr>
            <a:r>
              <a:rPr lang="zh-CN" altLang="en-US" dirty="0"/>
              <a:t>从经验中学习</a:t>
            </a:r>
          </a:p>
          <a:p>
            <a:pPr lvl="1">
              <a:buFont typeface="Wingdings" panose="05000000000000000000" charset="0"/>
              <a:buChar char="n"/>
            </a:pPr>
            <a:r>
              <a:rPr lang="zh-CN" altLang="en-US" dirty="0"/>
              <a:t>每步更新</a:t>
            </a:r>
            <a:r>
              <a:rPr lang="en-US" altLang="zh-CN" dirty="0"/>
              <a:t>(</a:t>
            </a:r>
            <a:r>
              <a:rPr lang="zh-CN" altLang="en-US" dirty="0"/>
              <a:t>自举</a:t>
            </a:r>
            <a:r>
              <a:rPr lang="en-US" altLang="zh-CN" dirty="0"/>
              <a:t>)</a:t>
            </a:r>
            <a:endParaRPr lang="zh-CN" altLang="en-US" dirty="0"/>
          </a:p>
          <a:p>
            <a:r>
              <a:rPr lang="zh-CN" altLang="en-US" dirty="0"/>
              <a:t>时序差分</a:t>
            </a:r>
            <a:r>
              <a:rPr lang="en-US" altLang="zh-CN" dirty="0"/>
              <a:t>(</a:t>
            </a:r>
            <a:r>
              <a:rPr lang="zh-CN" altLang="en-US" dirty="0">
                <a:sym typeface="+mn-ea"/>
              </a:rPr>
              <a:t>广义策略迭代</a:t>
            </a:r>
            <a:r>
              <a:rPr lang="en-US" altLang="zh-CN" dirty="0"/>
              <a:t>)</a:t>
            </a:r>
            <a:endParaRPr lang="zh-CN" altLang="en-US" dirty="0"/>
          </a:p>
          <a:p>
            <a:pPr lvl="1">
              <a:buFont typeface="Wingdings" panose="05000000000000000000" charset="0"/>
              <a:buChar char="n"/>
            </a:pPr>
            <a:r>
              <a:rPr lang="zh-CN" altLang="en-US" dirty="0"/>
              <a:t>策略评估</a:t>
            </a:r>
          </a:p>
          <a:p>
            <a:pPr lvl="2">
              <a:buFont typeface="Wingdings" panose="05000000000000000000" charset="0"/>
              <a:buChar char="p"/>
            </a:pPr>
            <a:r>
              <a:rPr lang="zh-CN" altLang="en-US" dirty="0"/>
              <a:t>减小</a:t>
            </a:r>
            <a:r>
              <a:rPr lang="en-US" altLang="zh-CN" dirty="0"/>
              <a:t>TD</a:t>
            </a:r>
            <a:r>
              <a:rPr lang="zh-CN" altLang="en-US" dirty="0"/>
              <a:t>误差</a:t>
            </a:r>
            <a:r>
              <a:rPr lang="en-US" altLang="zh-CN" dirty="0"/>
              <a:t>(</a:t>
            </a:r>
            <a:r>
              <a:rPr lang="zh-CN" altLang="en-US" dirty="0"/>
              <a:t>采样更新</a:t>
            </a:r>
            <a:r>
              <a:rPr lang="en-US" altLang="zh-CN" dirty="0"/>
              <a:t>)</a:t>
            </a:r>
            <a:endParaRPr lang="zh-CN" altLang="en-US" dirty="0"/>
          </a:p>
          <a:p>
            <a:pPr lvl="1">
              <a:buFont typeface="Wingdings" panose="05000000000000000000" charset="0"/>
              <a:buChar char="n"/>
            </a:pPr>
            <a:r>
              <a:rPr lang="zh-CN" altLang="en-US" dirty="0"/>
              <a:t>策略改进</a:t>
            </a:r>
          </a:p>
          <a:p>
            <a:pPr lvl="2">
              <a:buFont typeface="Wingdings" panose="05000000000000000000" charset="0"/>
              <a:buChar char="p"/>
            </a:pPr>
            <a:r>
              <a:rPr lang="zh-CN" altLang="en-US" dirty="0"/>
              <a:t>行为值函数</a:t>
            </a:r>
          </a:p>
          <a:p>
            <a:r>
              <a:rPr lang="zh-CN" altLang="en-US" dirty="0"/>
              <a:t>分类</a:t>
            </a:r>
          </a:p>
          <a:p>
            <a:pPr lvl="1">
              <a:buFont typeface="Wingdings" panose="05000000000000000000" charset="0"/>
              <a:buChar char="n"/>
            </a:pPr>
            <a:r>
              <a:rPr lang="zh-CN" altLang="en-US" sz="1600" dirty="0"/>
              <a:t>采样的策略</a:t>
            </a:r>
            <a:r>
              <a:rPr lang="en-US" altLang="zh-CN" sz="1600" dirty="0"/>
              <a:t>vs</a:t>
            </a:r>
            <a:r>
              <a:rPr lang="zh-CN" altLang="en-US" sz="1600" dirty="0"/>
              <a:t>评估改进的策略</a:t>
            </a:r>
            <a:endParaRPr lang="zh-CN" altLang="en-US" dirty="0"/>
          </a:p>
          <a:p>
            <a:pPr lvl="1">
              <a:buFont typeface="Wingdings" panose="05000000000000000000" charset="0"/>
              <a:buChar char="n"/>
            </a:pPr>
            <a:r>
              <a:rPr lang="zh-CN" altLang="en-US" dirty="0"/>
              <a:t>Sarsa</a:t>
            </a:r>
          </a:p>
          <a:p>
            <a:pPr lvl="2">
              <a:buFont typeface="Wingdings" panose="05000000000000000000" charset="0"/>
              <a:buChar char="p"/>
            </a:pPr>
            <a:r>
              <a:rPr lang="en-US" altLang="zh-CN" dirty="0"/>
              <a:t>n-step </a:t>
            </a:r>
            <a:r>
              <a:rPr lang="en-US" altLang="zh-CN" dirty="0" err="1"/>
              <a:t>Sarsa</a:t>
            </a:r>
            <a:endParaRPr lang="en-US" altLang="zh-CN" dirty="0"/>
          </a:p>
          <a:p>
            <a:pPr lvl="2">
              <a:buFont typeface="Wingdings" panose="05000000000000000000" charset="0"/>
              <a:buChar char="p"/>
            </a:pPr>
            <a:r>
              <a:rPr lang="en-US" altLang="zh-CN" dirty="0"/>
              <a:t>off-policy n-step </a:t>
            </a:r>
            <a:r>
              <a:rPr lang="en-US" altLang="zh-CN" dirty="0" err="1"/>
              <a:t>Sarsa</a:t>
            </a:r>
            <a:endParaRPr lang="zh-CN" altLang="en-US" dirty="0"/>
          </a:p>
          <a:p>
            <a:pPr lvl="1">
              <a:buFont typeface="Wingdings" panose="05000000000000000000" charset="0"/>
              <a:buChar char="n"/>
            </a:pPr>
            <a:r>
              <a:rPr lang="zh-CN" altLang="en-US" dirty="0"/>
              <a:t>Q-Learning</a:t>
            </a:r>
          </a:p>
          <a:p>
            <a:pPr lvl="2">
              <a:buFont typeface="Wingdings" panose="05000000000000000000" charset="0"/>
              <a:buChar char="p"/>
            </a:pPr>
            <a:r>
              <a:rPr lang="en-US" altLang="zh-CN" dirty="0"/>
              <a:t>Double Q-learning(</a:t>
            </a:r>
            <a:r>
              <a:rPr lang="zh-CN" altLang="en-US" dirty="0"/>
              <a:t>过估计问题</a:t>
            </a:r>
            <a:r>
              <a:rPr lang="en-US" altLang="zh-CN" dirty="0"/>
              <a:t>)</a:t>
            </a:r>
          </a:p>
        </p:txBody>
      </p:sp>
      <p:pic>
        <p:nvPicPr>
          <p:cNvPr id="4" name="图片 3" descr="C:\Users\Lenovo\Desktop\Code\Python\RL\static\img\Sarsa.jpgSarsa"/>
          <p:cNvPicPr>
            <a:picLocks noChangeAspect="1"/>
          </p:cNvPicPr>
          <p:nvPr/>
        </p:nvPicPr>
        <p:blipFill>
          <a:blip r:embed="rId4"/>
          <a:srcRect/>
          <a:stretch>
            <a:fillRect/>
          </a:stretch>
        </p:blipFill>
        <p:spPr>
          <a:xfrm>
            <a:off x="4773613" y="705485"/>
            <a:ext cx="6703695" cy="2966720"/>
          </a:xfrm>
          <a:prstGeom prst="rect">
            <a:avLst/>
          </a:prstGeom>
        </p:spPr>
      </p:pic>
      <p:pic>
        <p:nvPicPr>
          <p:cNvPr id="5" name="图片 4" descr="C:\Users\Lenovo\Desktop\Code\Python\RL\static\img\Q-Learning.jpgQ-Learning"/>
          <p:cNvPicPr>
            <a:picLocks noChangeAspect="1"/>
          </p:cNvPicPr>
          <p:nvPr/>
        </p:nvPicPr>
        <p:blipFill>
          <a:blip r:embed="rId5"/>
          <a:srcRect/>
          <a:stretch>
            <a:fillRect/>
          </a:stretch>
        </p:blipFill>
        <p:spPr>
          <a:xfrm>
            <a:off x="4779010" y="1063308"/>
            <a:ext cx="6906260" cy="2834005"/>
          </a:xfrm>
          <a:prstGeom prst="rect">
            <a:avLst/>
          </a:prstGeom>
        </p:spPr>
      </p:pic>
      <p:graphicFrame>
        <p:nvGraphicFramePr>
          <p:cNvPr id="7" name="对象 6">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251" r:id="rId6" imgW="914400" imgH="215900" progId="Equation.KSEE3">
                  <p:embed/>
                </p:oleObj>
              </mc:Choice>
              <mc:Fallback>
                <p:oleObj r:id="rId6" imgW="914400" imgH="215900" progId="Equation.KSEE3">
                  <p:embed/>
                  <p:pic>
                    <p:nvPicPr>
                      <p:cNvPr id="0" name="图片 1025"/>
                      <p:cNvPicPr/>
                      <p:nvPr/>
                    </p:nvPicPr>
                    <p:blipFill>
                      <a:blip r:embed="rId7"/>
                      <a:stretch>
                        <a:fillRect/>
                      </a:stretch>
                    </p:blipFill>
                    <p:spPr>
                      <a:xfrm>
                        <a:off x="5638800" y="3321050"/>
                        <a:ext cx="914400" cy="215900"/>
                      </a:xfrm>
                      <a:prstGeom prst="rect">
                        <a:avLst/>
                      </a:prstGeom>
                    </p:spPr>
                  </p:pic>
                </p:oleObj>
              </mc:Fallback>
            </mc:AlternateContent>
          </a:graphicData>
        </a:graphic>
      </p:graphicFrame>
      <p:pic>
        <p:nvPicPr>
          <p:cNvPr id="6" name="图片 5" descr="n-step_Sarsa"/>
          <p:cNvPicPr>
            <a:picLocks noChangeAspect="1"/>
          </p:cNvPicPr>
          <p:nvPr/>
        </p:nvPicPr>
        <p:blipFill>
          <a:blip r:embed="rId8"/>
          <a:stretch>
            <a:fillRect/>
          </a:stretch>
        </p:blipFill>
        <p:spPr>
          <a:xfrm>
            <a:off x="4773930" y="1389380"/>
            <a:ext cx="6134100" cy="5052060"/>
          </a:xfrm>
          <a:prstGeom prst="rect">
            <a:avLst/>
          </a:prstGeom>
        </p:spPr>
      </p:pic>
      <p:pic>
        <p:nvPicPr>
          <p:cNvPr id="10" name="图片 9" descr="off-policy_n-step_Sarsa"/>
          <p:cNvPicPr>
            <a:picLocks noChangeAspect="1"/>
          </p:cNvPicPr>
          <p:nvPr/>
        </p:nvPicPr>
        <p:blipFill>
          <a:blip r:embed="rId9"/>
          <a:stretch>
            <a:fillRect/>
          </a:stretch>
        </p:blipFill>
        <p:spPr>
          <a:xfrm>
            <a:off x="4779010" y="1687830"/>
            <a:ext cx="6134100" cy="5043805"/>
          </a:xfrm>
          <a:prstGeom prst="rect">
            <a:avLst/>
          </a:prstGeom>
        </p:spPr>
      </p:pic>
      <p:pic>
        <p:nvPicPr>
          <p:cNvPr id="11" name="图片 10" descr="Double_Q-learning"/>
          <p:cNvPicPr>
            <a:picLocks noChangeAspect="1"/>
          </p:cNvPicPr>
          <p:nvPr/>
        </p:nvPicPr>
        <p:blipFill>
          <a:blip r:embed="rId10"/>
          <a:stretch>
            <a:fillRect/>
          </a:stretch>
        </p:blipFill>
        <p:spPr>
          <a:xfrm>
            <a:off x="4784090" y="2002155"/>
            <a:ext cx="6123305" cy="321564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5"/>
                                        </p:tgtEl>
                                        <p:attrNameLst>
                                          <p:attrName>ppt_x</p:attrName>
                                        </p:attrNameLst>
                                      </p:cBhvr>
                                      <p:tavLst>
                                        <p:tav tm="0">
                                          <p:val>
                                            <p:strVal val="ppt_x"/>
                                          </p:val>
                                        </p:tav>
                                        <p:tav tm="100000">
                                          <p:val>
                                            <p:strVal val="ppt_x"/>
                                          </p:val>
                                        </p:tav>
                                      </p:tavLst>
                                    </p:anim>
                                    <p:anim calcmode="lin" valueType="num">
                                      <p:cBhvr additive="base">
                                        <p:cTn id="17" dur="500"/>
                                        <p:tgtEl>
                                          <p:spTgt spid="5"/>
                                        </p:tgtEl>
                                        <p:attrNameLst>
                                          <p:attrName>ppt_y</p:attrName>
                                        </p:attrNameLst>
                                      </p:cBhvr>
                                      <p:tavLst>
                                        <p:tav tm="0">
                                          <p:val>
                                            <p:strVal val="ppt_y"/>
                                          </p:val>
                                        </p:tav>
                                        <p:tav tm="100000">
                                          <p:val>
                                            <p:strVal val="1+ppt_h/2"/>
                                          </p:val>
                                        </p:tav>
                                      </p:tavLst>
                                    </p:anim>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6"/>
                                        </p:tgtEl>
                                        <p:attrNameLst>
                                          <p:attrName>ppt_x</p:attrName>
                                        </p:attrNameLst>
                                      </p:cBhvr>
                                      <p:tavLst>
                                        <p:tav tm="0">
                                          <p:val>
                                            <p:strVal val="ppt_x"/>
                                          </p:val>
                                        </p:tav>
                                        <p:tav tm="100000">
                                          <p:val>
                                            <p:strVal val="ppt_x"/>
                                          </p:val>
                                        </p:tav>
                                      </p:tavLst>
                                    </p:anim>
                                    <p:anim calcmode="lin" valueType="num">
                                      <p:cBhvr additive="base">
                                        <p:cTn id="27" dur="500"/>
                                        <p:tgtEl>
                                          <p:spTgt spid="6"/>
                                        </p:tgtEl>
                                        <p:attrNameLst>
                                          <p:attrName>ppt_y</p:attrName>
                                        </p:attrNameLst>
                                      </p:cBhvr>
                                      <p:tavLst>
                                        <p:tav tm="0">
                                          <p:val>
                                            <p:strVal val="ppt_y"/>
                                          </p:val>
                                        </p:tav>
                                        <p:tav tm="100000">
                                          <p:val>
                                            <p:strVal val="1+ppt_h/2"/>
                                          </p:val>
                                        </p:tav>
                                      </p:tavLst>
                                    </p:anim>
                                    <p:set>
                                      <p:cBhvr>
                                        <p:cTn id="28" dur="1" fill="hold">
                                          <p:stCondLst>
                                            <p:cond delay="499"/>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ppt_x"/>
                                          </p:val>
                                        </p:tav>
                                      </p:tavLst>
                                    </p:anim>
                                    <p:anim calcmode="lin" valueType="num">
                                      <p:cBhvr additive="base">
                                        <p:cTn id="37" dur="500"/>
                                        <p:tgtEl>
                                          <p:spTgt spid="10"/>
                                        </p:tgtEl>
                                        <p:attrNameLst>
                                          <p:attrName>ppt_y</p:attrName>
                                        </p:attrNameLst>
                                      </p:cBhvr>
                                      <p:tavLst>
                                        <p:tav tm="0">
                                          <p:val>
                                            <p:strVal val="ppt_y"/>
                                          </p:val>
                                        </p:tav>
                                        <p:tav tm="100000">
                                          <p:val>
                                            <p:strVal val="1+ppt_h/2"/>
                                          </p:val>
                                        </p:tav>
                                      </p:tavLst>
                                    </p:anim>
                                    <p:set>
                                      <p:cBhvr>
                                        <p:cTn id="38" dur="1" fill="hold">
                                          <p:stCondLst>
                                            <p:cond delay="499"/>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DP</a:t>
            </a:r>
            <a:r>
              <a:rPr lang="zh-CN" altLang="en-US"/>
              <a:t>、</a:t>
            </a:r>
            <a:r>
              <a:rPr lang="en-US" altLang="zh-CN"/>
              <a:t>MC和TD的对比</a:t>
            </a:r>
          </a:p>
        </p:txBody>
      </p:sp>
      <p:sp>
        <p:nvSpPr>
          <p:cNvPr id="3" name="内容占位符 2"/>
          <p:cNvSpPr>
            <a:spLocks noGrp="1"/>
          </p:cNvSpPr>
          <p:nvPr>
            <p:ph idx="1"/>
          </p:nvPr>
        </p:nvSpPr>
        <p:spPr>
          <a:xfrm>
            <a:off x="814705" y="3547745"/>
            <a:ext cx="4680585" cy="2487295"/>
          </a:xfrm>
        </p:spPr>
        <p:txBody>
          <a:bodyPr>
            <a:normAutofit fontScale="92500" lnSpcReduction="10000"/>
          </a:bodyPr>
          <a:lstStyle/>
          <a:p>
            <a:r>
              <a:rPr lang="zh-CN" altLang="en-US" dirty="0"/>
              <a:t>偏差-方差权衡</a:t>
            </a:r>
          </a:p>
          <a:p>
            <a:pPr lvl="1" algn="l">
              <a:buFont typeface="Wingdings" panose="05000000000000000000" charset="0"/>
              <a:buChar char="n"/>
            </a:pPr>
            <a:r>
              <a:rPr lang="zh-CN" altLang="en-US" dirty="0"/>
              <a:t>蒙特卡罗</a:t>
            </a:r>
          </a:p>
          <a:p>
            <a:pPr lvl="2" algn="l">
              <a:buFont typeface="Wingdings" panose="05000000000000000000" charset="0"/>
              <a:buChar char="p"/>
            </a:pPr>
            <a:r>
              <a:rPr lang="zh-CN" altLang="en-US" dirty="0">
                <a:sym typeface="+mn-ea"/>
              </a:rPr>
              <a:t>真实回报估计</a:t>
            </a:r>
            <a:r>
              <a:rPr lang="en-US" altLang="zh-CN" dirty="0">
                <a:sym typeface="+mn-ea"/>
              </a:rPr>
              <a:t>Q</a:t>
            </a:r>
            <a:r>
              <a:rPr lang="zh-CN" altLang="en-US" dirty="0">
                <a:sym typeface="+mn-ea"/>
              </a:rPr>
              <a:t>值</a:t>
            </a:r>
            <a:r>
              <a:rPr lang="zh-CN" altLang="en-US" dirty="0"/>
              <a:t>--偏差更小</a:t>
            </a:r>
          </a:p>
          <a:p>
            <a:pPr lvl="2" algn="l">
              <a:buFont typeface="Wingdings" panose="05000000000000000000" charset="0"/>
              <a:buChar char="p"/>
            </a:pPr>
            <a:r>
              <a:rPr lang="zh-CN" altLang="en-US" dirty="0"/>
              <a:t>回合结束后才更新--方差更大</a:t>
            </a:r>
          </a:p>
          <a:p>
            <a:pPr lvl="1" algn="l">
              <a:buFont typeface="Wingdings" panose="05000000000000000000" charset="0"/>
              <a:buChar char="n"/>
            </a:pPr>
            <a:r>
              <a:rPr lang="zh-CN" altLang="en-US" dirty="0"/>
              <a:t>时序差分</a:t>
            </a:r>
          </a:p>
          <a:p>
            <a:pPr lvl="2" algn="l">
              <a:buFont typeface="Wingdings" panose="05000000000000000000" charset="0"/>
              <a:buChar char="p"/>
            </a:pPr>
            <a:r>
              <a:rPr lang="zh-CN" altLang="en-US" dirty="0"/>
              <a:t>自举的方式估计</a:t>
            </a:r>
            <a:r>
              <a:rPr lang="en-US" altLang="zh-CN" dirty="0"/>
              <a:t>Q</a:t>
            </a:r>
            <a:r>
              <a:rPr lang="zh-CN" altLang="en-US" dirty="0"/>
              <a:t>值--偏差更大</a:t>
            </a:r>
          </a:p>
          <a:p>
            <a:pPr lvl="2" algn="l">
              <a:buFont typeface="Wingdings" panose="05000000000000000000" charset="0"/>
              <a:buChar char="p"/>
            </a:pPr>
            <a:r>
              <a:rPr lang="zh-CN" altLang="en-US" dirty="0"/>
              <a:t>采样的每一步都更新--方差更小</a:t>
            </a:r>
          </a:p>
        </p:txBody>
      </p:sp>
      <p:graphicFrame>
        <p:nvGraphicFramePr>
          <p:cNvPr id="5" name="表格 4"/>
          <p:cNvGraphicFramePr/>
          <p:nvPr>
            <p:custDataLst>
              <p:tags r:id="rId2"/>
            </p:custDataLst>
            <p:extLst>
              <p:ext uri="{D42A27DB-BD31-4B8C-83A1-F6EECF244321}">
                <p14:modId xmlns:p14="http://schemas.microsoft.com/office/powerpoint/2010/main" val="1701917868"/>
              </p:ext>
            </p:extLst>
          </p:nvPr>
        </p:nvGraphicFramePr>
        <p:xfrm>
          <a:off x="814705" y="1753235"/>
          <a:ext cx="6779895" cy="1524000"/>
        </p:xfrm>
        <a:graphic>
          <a:graphicData uri="http://schemas.openxmlformats.org/drawingml/2006/table">
            <a:tbl>
              <a:tblPr firstRow="1" bandRow="1">
                <a:tableStyleId>{5C22544A-7EE6-4342-B048-85BDC9FD1C3A}</a:tableStyleId>
              </a:tblPr>
              <a:tblGrid>
                <a:gridCol w="2259965">
                  <a:extLst>
                    <a:ext uri="{9D8B030D-6E8A-4147-A177-3AD203B41FA5}">
                      <a16:colId xmlns:a16="http://schemas.microsoft.com/office/drawing/2014/main" val="20000"/>
                    </a:ext>
                  </a:extLst>
                </a:gridCol>
                <a:gridCol w="2259965">
                  <a:extLst>
                    <a:ext uri="{9D8B030D-6E8A-4147-A177-3AD203B41FA5}">
                      <a16:colId xmlns:a16="http://schemas.microsoft.com/office/drawing/2014/main" val="20001"/>
                    </a:ext>
                  </a:extLst>
                </a:gridCol>
                <a:gridCol w="2259965">
                  <a:extLst>
                    <a:ext uri="{9D8B030D-6E8A-4147-A177-3AD203B41FA5}">
                      <a16:colId xmlns:a16="http://schemas.microsoft.com/office/drawing/2014/main" val="20002"/>
                    </a:ext>
                  </a:extLst>
                </a:gridCol>
              </a:tblGrid>
              <a:tr h="381000">
                <a:tc>
                  <a:txBody>
                    <a:bodyPr/>
                    <a:lstStyle/>
                    <a:p>
                      <a:pPr algn="ctr">
                        <a:buNone/>
                      </a:pPr>
                      <a:r>
                        <a:rPr lang="en-US" altLang="zh-CN" dirty="0">
                          <a:solidFill>
                            <a:schemeClr val="tx1"/>
                          </a:solidFill>
                        </a:rPr>
                        <a:t>DP</a:t>
                      </a:r>
                    </a:p>
                  </a:txBody>
                  <a:tcPr>
                    <a:solidFill>
                      <a:schemeClr val="tx2">
                        <a:lumMod val="50000"/>
                        <a:lumOff val="50000"/>
                      </a:schemeClr>
                    </a:solidFill>
                  </a:tcPr>
                </a:tc>
                <a:tc>
                  <a:txBody>
                    <a:bodyPr/>
                    <a:lstStyle/>
                    <a:p>
                      <a:pPr algn="ctr">
                        <a:buNone/>
                      </a:pPr>
                      <a:r>
                        <a:rPr lang="en-US" altLang="zh-CN" dirty="0">
                          <a:solidFill>
                            <a:schemeClr val="tx1"/>
                          </a:solidFill>
                        </a:rPr>
                        <a:t>MC</a:t>
                      </a:r>
                    </a:p>
                  </a:txBody>
                  <a:tcPr>
                    <a:solidFill>
                      <a:schemeClr val="tx2">
                        <a:lumMod val="50000"/>
                        <a:lumOff val="50000"/>
                      </a:schemeClr>
                    </a:solidFill>
                  </a:tcPr>
                </a:tc>
                <a:tc>
                  <a:txBody>
                    <a:bodyPr/>
                    <a:lstStyle/>
                    <a:p>
                      <a:pPr algn="ctr">
                        <a:buNone/>
                      </a:pPr>
                      <a:r>
                        <a:rPr lang="en-US" altLang="zh-CN" dirty="0">
                          <a:solidFill>
                            <a:schemeClr val="tx1"/>
                          </a:solidFill>
                        </a:rPr>
                        <a:t>TD</a:t>
                      </a:r>
                    </a:p>
                  </a:txBody>
                  <a:tcPr>
                    <a:solidFill>
                      <a:schemeClr val="tx2">
                        <a:lumMod val="50000"/>
                        <a:lumOff val="50000"/>
                      </a:schemeClr>
                    </a:solidFill>
                  </a:tcPr>
                </a:tc>
                <a:extLst>
                  <a:ext uri="{0D108BD9-81ED-4DB2-BD59-A6C34878D82A}">
                    <a16:rowId xmlns:a16="http://schemas.microsoft.com/office/drawing/2014/main" val="10000"/>
                  </a:ext>
                </a:extLst>
              </a:tr>
              <a:tr h="381000">
                <a:tc>
                  <a:txBody>
                    <a:bodyPr/>
                    <a:lstStyle/>
                    <a:p>
                      <a:pPr>
                        <a:buNone/>
                      </a:pPr>
                      <a:r>
                        <a:rPr lang="zh-CN" altLang="en-US"/>
                        <a:t>基于模型的方法</a:t>
                      </a:r>
                    </a:p>
                  </a:txBody>
                  <a:tcPr>
                    <a:solidFill>
                      <a:schemeClr val="tx2">
                        <a:lumMod val="10000"/>
                        <a:lumOff val="90000"/>
                      </a:schemeClr>
                    </a:solidFill>
                  </a:tcPr>
                </a:tc>
                <a:tc>
                  <a:txBody>
                    <a:bodyPr/>
                    <a:lstStyle/>
                    <a:p>
                      <a:pPr>
                        <a:buNone/>
                      </a:pPr>
                      <a:r>
                        <a:rPr lang="zh-CN" altLang="en-US"/>
                        <a:t>无模型方法</a:t>
                      </a:r>
                    </a:p>
                  </a:txBody>
                  <a:tcPr>
                    <a:solidFill>
                      <a:schemeClr val="tx2">
                        <a:lumMod val="10000"/>
                        <a:lumOff val="90000"/>
                      </a:schemeClr>
                    </a:solidFill>
                  </a:tcPr>
                </a:tc>
                <a:tc>
                  <a:txBody>
                    <a:bodyPr/>
                    <a:lstStyle/>
                    <a:p>
                      <a:pPr>
                        <a:buNone/>
                      </a:pPr>
                      <a:r>
                        <a:rPr lang="zh-CN" altLang="en-US"/>
                        <a:t>无模型方法</a:t>
                      </a:r>
                    </a:p>
                  </a:txBody>
                  <a:tcPr>
                    <a:solidFill>
                      <a:schemeClr val="tx2">
                        <a:lumMod val="10000"/>
                        <a:lumOff val="90000"/>
                      </a:schemeClr>
                    </a:solidFill>
                  </a:tcPr>
                </a:tc>
                <a:extLst>
                  <a:ext uri="{0D108BD9-81ED-4DB2-BD59-A6C34878D82A}">
                    <a16:rowId xmlns:a16="http://schemas.microsoft.com/office/drawing/2014/main" val="10001"/>
                  </a:ext>
                </a:extLst>
              </a:tr>
              <a:tr h="381000">
                <a:tc>
                  <a:txBody>
                    <a:bodyPr/>
                    <a:lstStyle/>
                    <a:p>
                      <a:pPr>
                        <a:buNone/>
                      </a:pPr>
                      <a:r>
                        <a:rPr lang="zh-CN" altLang="en-US"/>
                        <a:t>无</a:t>
                      </a:r>
                    </a:p>
                  </a:txBody>
                  <a:tcPr>
                    <a:solidFill>
                      <a:schemeClr val="tx2">
                        <a:lumMod val="10000"/>
                        <a:lumOff val="90000"/>
                      </a:schemeClr>
                    </a:solidFill>
                  </a:tcPr>
                </a:tc>
                <a:tc>
                  <a:txBody>
                    <a:bodyPr/>
                    <a:lstStyle/>
                    <a:p>
                      <a:pPr>
                        <a:buNone/>
                      </a:pPr>
                      <a:r>
                        <a:rPr lang="zh-CN" altLang="en-US"/>
                        <a:t>从经验中学习</a:t>
                      </a:r>
                    </a:p>
                  </a:txBody>
                  <a:tcPr>
                    <a:solidFill>
                      <a:schemeClr val="tx2">
                        <a:lumMod val="10000"/>
                        <a:lumOff val="90000"/>
                      </a:schemeClr>
                    </a:solidFill>
                  </a:tcPr>
                </a:tc>
                <a:tc>
                  <a:txBody>
                    <a:bodyPr/>
                    <a:lstStyle/>
                    <a:p>
                      <a:pPr>
                        <a:buNone/>
                      </a:pPr>
                      <a:r>
                        <a:rPr lang="zh-CN" altLang="en-US"/>
                        <a:t>从经验中学习</a:t>
                      </a:r>
                    </a:p>
                  </a:txBody>
                  <a:tcPr>
                    <a:solidFill>
                      <a:schemeClr val="tx2">
                        <a:lumMod val="10000"/>
                        <a:lumOff val="90000"/>
                      </a:schemeClr>
                    </a:solidFill>
                  </a:tcPr>
                </a:tc>
                <a:extLst>
                  <a:ext uri="{0D108BD9-81ED-4DB2-BD59-A6C34878D82A}">
                    <a16:rowId xmlns:a16="http://schemas.microsoft.com/office/drawing/2014/main" val="10002"/>
                  </a:ext>
                </a:extLst>
              </a:tr>
              <a:tr h="381000">
                <a:tc>
                  <a:txBody>
                    <a:bodyPr/>
                    <a:lstStyle/>
                    <a:p>
                      <a:pPr>
                        <a:buNone/>
                      </a:pPr>
                      <a:r>
                        <a:rPr lang="en-US" altLang="zh-CN"/>
                        <a:t>sweep</a:t>
                      </a:r>
                    </a:p>
                  </a:txBody>
                  <a:tcPr>
                    <a:solidFill>
                      <a:schemeClr val="tx2">
                        <a:lumMod val="10000"/>
                        <a:lumOff val="90000"/>
                      </a:schemeClr>
                    </a:solidFill>
                  </a:tcPr>
                </a:tc>
                <a:tc>
                  <a:txBody>
                    <a:bodyPr/>
                    <a:lstStyle/>
                    <a:p>
                      <a:pPr>
                        <a:buNone/>
                      </a:pPr>
                      <a:r>
                        <a:rPr lang="zh-CN" altLang="en-US"/>
                        <a:t>回合更新</a:t>
                      </a:r>
                    </a:p>
                  </a:txBody>
                  <a:tcPr>
                    <a:solidFill>
                      <a:schemeClr val="tx2">
                        <a:lumMod val="10000"/>
                        <a:lumOff val="90000"/>
                      </a:schemeClr>
                    </a:solidFill>
                  </a:tcPr>
                </a:tc>
                <a:tc>
                  <a:txBody>
                    <a:bodyPr/>
                    <a:lstStyle/>
                    <a:p>
                      <a:pPr>
                        <a:buNone/>
                      </a:pPr>
                      <a:r>
                        <a:rPr lang="zh-CN" altLang="en-US" dirty="0"/>
                        <a:t>每步更新</a:t>
                      </a:r>
                    </a:p>
                  </a:txBody>
                  <a:tcPr>
                    <a:solidFill>
                      <a:schemeClr val="tx2">
                        <a:lumMod val="10000"/>
                        <a:lumOff val="90000"/>
                      </a:schemeClr>
                    </a:solidFill>
                  </a:tcPr>
                </a:tc>
                <a:extLst>
                  <a:ext uri="{0D108BD9-81ED-4DB2-BD59-A6C34878D82A}">
                    <a16:rowId xmlns:a16="http://schemas.microsoft.com/office/drawing/2014/main" val="10003"/>
                  </a:ext>
                </a:extLst>
              </a:tr>
            </a:tbl>
          </a:graphicData>
        </a:graphic>
      </p:graphicFrame>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学习与规划</a:t>
            </a:r>
          </a:p>
        </p:txBody>
      </p:sp>
      <p:sp>
        <p:nvSpPr>
          <p:cNvPr id="3" name="内容占位符 2"/>
          <p:cNvSpPr>
            <a:spLocks noGrp="1"/>
          </p:cNvSpPr>
          <p:nvPr>
            <p:ph idx="1"/>
          </p:nvPr>
        </p:nvSpPr>
        <p:spPr>
          <a:xfrm>
            <a:off x="608330" y="1490345"/>
            <a:ext cx="5593080" cy="5286375"/>
          </a:xfrm>
        </p:spPr>
        <p:txBody>
          <a:bodyPr>
            <a:normAutofit/>
          </a:bodyPr>
          <a:lstStyle/>
          <a:p>
            <a:r>
              <a:rPr lang="zh-CN" altLang="en-US" dirty="0"/>
              <a:t>区别</a:t>
            </a:r>
          </a:p>
          <a:p>
            <a:pPr lvl="1">
              <a:buFont typeface="Wingdings" panose="05000000000000000000" charset="0"/>
              <a:buChar char="n"/>
            </a:pPr>
            <a:r>
              <a:rPr lang="zh-CN" altLang="en-US" dirty="0"/>
              <a:t>学习：使用与环境交互产生的真实经验改进策略</a:t>
            </a:r>
          </a:p>
          <a:p>
            <a:pPr lvl="1">
              <a:buFont typeface="Wingdings" panose="05000000000000000000" charset="0"/>
              <a:buChar char="n"/>
            </a:pPr>
            <a:r>
              <a:rPr lang="zh-CN" altLang="en-US" dirty="0"/>
              <a:t>规划：</a:t>
            </a:r>
            <a:r>
              <a:rPr lang="zh-CN" altLang="en-US" dirty="0">
                <a:sym typeface="+mn-ea"/>
              </a:rPr>
              <a:t>使用模型产生的模拟经验改进策略</a:t>
            </a:r>
          </a:p>
          <a:p>
            <a:r>
              <a:rPr lang="zh-CN" altLang="en-US" dirty="0">
                <a:sym typeface="+mn-ea"/>
              </a:rPr>
              <a:t>作用</a:t>
            </a:r>
          </a:p>
          <a:p>
            <a:pPr lvl="1">
              <a:buFont typeface="Wingdings" panose="05000000000000000000" charset="0"/>
              <a:buChar char="n"/>
            </a:pPr>
            <a:r>
              <a:rPr lang="zh-CN" altLang="en-US" dirty="0">
                <a:sym typeface="+mn-ea"/>
              </a:rPr>
              <a:t>学习：真实经验更能体现环境的变化和特征，从而降低偏差</a:t>
            </a:r>
          </a:p>
          <a:p>
            <a:pPr lvl="1">
              <a:buFont typeface="Wingdings" panose="05000000000000000000" charset="0"/>
              <a:buChar char="n"/>
            </a:pPr>
            <a:r>
              <a:rPr lang="zh-CN" altLang="en-US" dirty="0">
                <a:sym typeface="+mn-ea"/>
              </a:rPr>
              <a:t>规划：模型产生的大量模拟经验可以降低方差</a:t>
            </a:r>
          </a:p>
        </p:txBody>
      </p:sp>
      <p:pic>
        <p:nvPicPr>
          <p:cNvPr id="4" name="图片 3" descr="学习与规划"/>
          <p:cNvPicPr>
            <a:picLocks noChangeAspect="1"/>
          </p:cNvPicPr>
          <p:nvPr>
            <p:custDataLst>
              <p:tags r:id="rId2"/>
            </p:custDataLst>
          </p:nvPr>
        </p:nvPicPr>
        <p:blipFill>
          <a:blip r:embed="rId6"/>
          <a:stretch>
            <a:fillRect/>
          </a:stretch>
        </p:blipFill>
        <p:spPr>
          <a:xfrm>
            <a:off x="9399578" y="1499223"/>
            <a:ext cx="1886585" cy="1598295"/>
          </a:xfrm>
          <a:prstGeom prst="rect">
            <a:avLst/>
          </a:prstGeom>
        </p:spPr>
      </p:pic>
      <p:pic>
        <p:nvPicPr>
          <p:cNvPr id="5" name="图片 4" descr="Dyna-Q"/>
          <p:cNvPicPr>
            <a:picLocks noChangeAspect="1"/>
          </p:cNvPicPr>
          <p:nvPr>
            <p:custDataLst>
              <p:tags r:id="rId3"/>
            </p:custDataLst>
          </p:nvPr>
        </p:nvPicPr>
        <p:blipFill>
          <a:blip r:embed="rId7"/>
          <a:stretch>
            <a:fillRect/>
          </a:stretch>
        </p:blipFill>
        <p:spPr>
          <a:xfrm>
            <a:off x="153670" y="1259525"/>
            <a:ext cx="6198870" cy="2870200"/>
          </a:xfrm>
          <a:prstGeom prst="rect">
            <a:avLst/>
          </a:prstGeom>
        </p:spPr>
      </p:pic>
      <p:sp>
        <p:nvSpPr>
          <p:cNvPr id="6" name="内容占位符 2"/>
          <p:cNvSpPr>
            <a:spLocks noGrp="1"/>
          </p:cNvSpPr>
          <p:nvPr/>
        </p:nvSpPr>
        <p:spPr>
          <a:xfrm>
            <a:off x="6442590" y="1472589"/>
            <a:ext cx="2894638" cy="361431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ym typeface="+mn-ea"/>
              </a:rPr>
              <a:t>Dyna-Q(Sutton,1991)</a:t>
            </a:r>
          </a:p>
          <a:p>
            <a:pPr lvl="1">
              <a:buFont typeface="Wingdings" panose="05000000000000000000" charset="0"/>
              <a:buChar char="n"/>
            </a:pPr>
            <a:r>
              <a:rPr lang="zh-CN" altLang="en-US" dirty="0">
                <a:sym typeface="+mn-ea"/>
              </a:rPr>
              <a:t>直接强化学习</a:t>
            </a:r>
          </a:p>
          <a:p>
            <a:pPr lvl="1">
              <a:buFont typeface="Wingdings" panose="05000000000000000000" charset="0"/>
              <a:buChar char="n"/>
            </a:pPr>
            <a:r>
              <a:rPr lang="zh-CN" altLang="en-US" dirty="0">
                <a:sym typeface="+mn-ea"/>
              </a:rPr>
              <a:t>模型学习</a:t>
            </a:r>
          </a:p>
          <a:p>
            <a:pPr lvl="1">
              <a:buFont typeface="Wingdings" panose="05000000000000000000" charset="0"/>
              <a:buChar char="n"/>
            </a:pPr>
            <a:r>
              <a:rPr lang="zh-CN" altLang="en-US" dirty="0">
                <a:sym typeface="+mn-ea"/>
              </a:rPr>
              <a:t>规划</a:t>
            </a:r>
          </a:p>
          <a:p>
            <a:r>
              <a:rPr lang="en-US" altLang="zh-CN" dirty="0">
                <a:sym typeface="+mn-ea"/>
              </a:rPr>
              <a:t>MCTS(Browne,2012)</a:t>
            </a:r>
          </a:p>
          <a:p>
            <a:pPr lvl="1">
              <a:buFont typeface="Wingdings" panose="05000000000000000000" charset="0"/>
              <a:buChar char="n"/>
            </a:pPr>
            <a:r>
              <a:rPr lang="zh-CN" altLang="en-US" dirty="0">
                <a:sym typeface="+mn-ea"/>
              </a:rPr>
              <a:t>选择（</a:t>
            </a:r>
            <a:r>
              <a:rPr lang="en-US" altLang="zh-CN" dirty="0">
                <a:sym typeface="+mn-ea"/>
              </a:rPr>
              <a:t>UCB</a:t>
            </a:r>
            <a:r>
              <a:rPr lang="zh-CN" altLang="en-US" dirty="0">
                <a:sym typeface="+mn-ea"/>
              </a:rPr>
              <a:t>）</a:t>
            </a:r>
          </a:p>
          <a:p>
            <a:pPr lvl="1">
              <a:buFont typeface="Wingdings" panose="05000000000000000000" charset="0"/>
              <a:buChar char="n"/>
            </a:pPr>
            <a:r>
              <a:rPr lang="zh-CN" altLang="en-US" dirty="0">
                <a:sym typeface="+mn-ea"/>
              </a:rPr>
              <a:t>扩展</a:t>
            </a:r>
          </a:p>
          <a:p>
            <a:pPr lvl="1">
              <a:buFont typeface="Wingdings" panose="05000000000000000000" charset="0"/>
              <a:buChar char="n"/>
            </a:pPr>
            <a:r>
              <a:rPr lang="zh-CN" altLang="en-US" dirty="0">
                <a:sym typeface="+mn-ea"/>
              </a:rPr>
              <a:t>模拟</a:t>
            </a:r>
          </a:p>
          <a:p>
            <a:pPr lvl="1">
              <a:buFont typeface="Wingdings" panose="05000000000000000000" charset="0"/>
              <a:buChar char="n"/>
            </a:pPr>
            <a:r>
              <a:rPr lang="zh-CN" altLang="en-US" dirty="0">
                <a:sym typeface="+mn-ea"/>
              </a:rPr>
              <a:t>回溯</a:t>
            </a:r>
          </a:p>
        </p:txBody>
      </p:sp>
      <p:pic>
        <p:nvPicPr>
          <p:cNvPr id="7" name="图片 6" descr="MCTS"/>
          <p:cNvPicPr>
            <a:picLocks noChangeAspect="1"/>
          </p:cNvPicPr>
          <p:nvPr>
            <p:custDataLst>
              <p:tags r:id="rId4"/>
            </p:custDataLst>
          </p:nvPr>
        </p:nvPicPr>
        <p:blipFill>
          <a:blip r:embed="rId8"/>
          <a:stretch>
            <a:fillRect/>
          </a:stretch>
        </p:blipFill>
        <p:spPr>
          <a:xfrm>
            <a:off x="90170" y="1515430"/>
            <a:ext cx="6262370" cy="40005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c3YjMyMjljNjM5Y2RiMjEzZWUyOWE4MzU3ZmUwMWU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404,&quot;width&quot;:13812}"/>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4.xml><?xml version="1.0" encoding="utf-8"?>
<p:tagLst xmlns:a="http://schemas.openxmlformats.org/drawingml/2006/main" xmlns:r="http://schemas.openxmlformats.org/officeDocument/2006/relationships" xmlns:p="http://schemas.openxmlformats.org/presentationml/2006/main">
  <p:tag name="KSO_WM_UNIT_TABLE_BEAUTIFY" val="smartTable{dcc36ddc-247f-4d6b-9dfe-70625d69062d}"/>
  <p:tag name="TABLE_ENDDRAG_ORIGIN_RECT" val="533*120"/>
  <p:tag name="TABLE_ENDDRAG_RECT" val="144*346*533*120"/>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517,&quot;width&quot;:2971}"/>
</p:tagLst>
</file>

<file path=ppt/tags/tag7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53,&quot;width&quot;:9060}"/>
</p:tagLst>
</file>

<file path=ppt/tags/tag7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364,&quot;width&quot;:13092}"/>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2358</Words>
  <Application>Microsoft Office PowerPoint</Application>
  <PresentationFormat>宽屏</PresentationFormat>
  <Paragraphs>370</Paragraphs>
  <Slides>30</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39" baseType="lpstr">
      <vt:lpstr>等线</vt:lpstr>
      <vt:lpstr>黑体</vt:lpstr>
      <vt:lpstr>微软雅黑</vt:lpstr>
      <vt:lpstr>Arial</vt:lpstr>
      <vt:lpstr>Cambria Math</vt:lpstr>
      <vt:lpstr>Wingdings</vt:lpstr>
      <vt:lpstr>Office 主题​​</vt:lpstr>
      <vt:lpstr>WPS 公式 3.0</vt:lpstr>
      <vt:lpstr>Latex Formula</vt:lpstr>
      <vt:lpstr>深度强化学习</vt:lpstr>
      <vt:lpstr>PowerPoint 演示文稿</vt:lpstr>
      <vt:lpstr>基本元素与问题</vt:lpstr>
      <vt:lpstr>强化学习建模</vt:lpstr>
      <vt:lpstr>1. 动态规划</vt:lpstr>
      <vt:lpstr>2. 蒙特卡罗</vt:lpstr>
      <vt:lpstr>3. 时序差分</vt:lpstr>
      <vt:lpstr>DP、MC和TD的对比</vt:lpstr>
      <vt:lpstr>学习与规划</vt:lpstr>
      <vt:lpstr>二、深度强化学习算法</vt:lpstr>
      <vt:lpstr>算法分类</vt:lpstr>
      <vt:lpstr>基于价值的方法</vt:lpstr>
      <vt:lpstr>基于策略的方法</vt:lpstr>
      <vt:lpstr>基于策略的方法</vt:lpstr>
      <vt:lpstr>基于策略的方法</vt:lpstr>
      <vt:lpstr>PowerPoint 演示文稿</vt:lpstr>
      <vt:lpstr>三、深度强化学习中的挑战</vt:lpstr>
      <vt:lpstr>深度强化学习中的挑战</vt:lpstr>
      <vt:lpstr>深度强化学习中的挑战</vt:lpstr>
      <vt:lpstr>分层强化学习</vt:lpstr>
      <vt:lpstr>多智能体强化学习</vt:lpstr>
      <vt:lpstr>基本元素与博弈框架</vt:lpstr>
      <vt:lpstr>优化与均衡</vt:lpstr>
      <vt:lpstr>竞争与合作</vt:lpstr>
      <vt:lpstr>模仿学习</vt:lpstr>
      <vt:lpstr>行为克隆</vt:lpstr>
      <vt:lpstr>逆向强化学习</vt:lpstr>
      <vt:lpstr>从观察量进行模仿学习</vt:lpstr>
      <vt:lpstr>从观察量进行模仿学习</vt:lpstr>
      <vt:lpstr>从观察量进行模仿学习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深度强化学习</dc:title>
  <dc:creator/>
  <cp:lastModifiedBy>Lenovo</cp:lastModifiedBy>
  <cp:revision>436</cp:revision>
  <dcterms:created xsi:type="dcterms:W3CDTF">2019-06-19T02:08:00Z</dcterms:created>
  <dcterms:modified xsi:type="dcterms:W3CDTF">2023-02-20T03:58:08Z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235E4FC7BF1C40C8A2C2D5C2DDF61DBF</vt:lpwstr>
  </property>
</Properties>
</file>