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61" r:id="rId5"/>
    <p:sldId id="263" r:id="rId6"/>
    <p:sldId id="264" r:id="rId7"/>
    <p:sldId id="265" r:id="rId8"/>
    <p:sldId id="266" r:id="rId9"/>
    <p:sldId id="28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7"/>
      </p:cViewPr>
      <p:guideLst>
        <p:guide orient="horz" pos="216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8BEE27-C002-4096-8D35-9A8CFD25EE8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3" y="258469"/>
            <a:ext cx="2808894" cy="89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CDBA8-2F55-4299-8136-9DAB9CE465E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3" y="258469"/>
            <a:ext cx="2808894" cy="89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70" y="173794"/>
            <a:ext cx="2333249" cy="7396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aminer.org/pdf/20160902/web-conf/ICML/ICML-2012-494.pdf" TargetMode="External"/><Relationship Id="rId13" Type="http://schemas.openxmlformats.org/officeDocument/2006/relationships/hyperlink" Target="https://static.aminer.cn/upload/pdf/1561/1834/361/5a73cbcc17c44a0b3035f235.pdf" TargetMode="External"/><Relationship Id="rId3" Type="http://schemas.openxmlformats.org/officeDocument/2006/relationships/hyperlink" Target="https://static.aminer.org/pdf/man/DeepMindNature14236Paper.pdf" TargetMode="External"/><Relationship Id="rId7" Type="http://schemas.openxmlformats.org/officeDocument/2006/relationships/hyperlink" Target="https://static.aminer.org/pdf/PDF/000/517/206/policy_gradient_methods_for_reinforcement_learning_with_function_approximation.pdf" TargetMode="External"/><Relationship Id="rId12" Type="http://schemas.openxmlformats.org/officeDocument/2006/relationships/hyperlink" Target="https://static.aminer.cn/upload/pdf/program/5ac1829d17c44a1fda91808d_0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hyperlink" Target="https://static.aminer.cn/upload/pdf/227/1533/708/5736960a6e3b12023e51d492_1.pdf" TargetMode="External"/><Relationship Id="rId11" Type="http://schemas.openxmlformats.org/officeDocument/2006/relationships/hyperlink" Target="https://static.aminer.cn/upload/pdf/1466/1018/1728/573696096e3b12023e51cb6b.pdf" TargetMode="External"/><Relationship Id="rId5" Type="http://schemas.openxmlformats.org/officeDocument/2006/relationships/hyperlink" Target="https://static.aminer.org/pdf/20160902/web-conf/ICML/ICML-2012-508.pdf" TargetMode="External"/><Relationship Id="rId10" Type="http://schemas.openxmlformats.org/officeDocument/2006/relationships/hyperlink" Target="https://static.aminer.cn/upload/pdf/605/345/1925/59ae3bf12bbe271c4c71bc64.pdf" TargetMode="External"/><Relationship Id="rId4" Type="http://schemas.openxmlformats.org/officeDocument/2006/relationships/hyperlink" Target="https://static.aminer.cn/upload/pdf/573/1/1736/5736960b6e3b12023e51e3ea.pdf" TargetMode="External"/><Relationship Id="rId9" Type="http://schemas.openxmlformats.org/officeDocument/2006/relationships/hyperlink" Target="https://static.aminer.cn/upload/pdf/308/135/1444/573696ce6e3b12023e5ceb4f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wmf"/><Relationship Id="rId12" Type="http://schemas.openxmlformats.org/officeDocument/2006/relationships/image" Target="../media/image36.jpeg"/><Relationship Id="rId2" Type="http://schemas.openxmlformats.org/officeDocument/2006/relationships/tags" Target="../tags/tag9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23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43.wmf"/><Relationship Id="rId2" Type="http://schemas.openxmlformats.org/officeDocument/2006/relationships/tags" Target="../tags/tag91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jpe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6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tags" Target="../tags/tag6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wmf"/><Relationship Id="rId2" Type="http://schemas.openxmlformats.org/officeDocument/2006/relationships/tags" Target="../tags/tag7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jpe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tags" Target="../tags/tag77.xml"/><Relationship Id="rId7" Type="http://schemas.openxmlformats.org/officeDocument/2006/relationships/image" Target="../media/image21.jpe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2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深度强化学习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二、深度强化学习算法分类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3F75CB-1D15-463E-BE82-9D6F21AA8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78884"/>
              </p:ext>
            </p:extLst>
          </p:nvPr>
        </p:nvGraphicFramePr>
        <p:xfrm>
          <a:off x="2123641" y="1515843"/>
          <a:ext cx="7944718" cy="436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19">
                  <a:extLst>
                    <a:ext uri="{9D8B030D-6E8A-4147-A177-3AD203B41FA5}">
                      <a16:colId xmlns:a16="http://schemas.microsoft.com/office/drawing/2014/main" val="1341422064"/>
                    </a:ext>
                  </a:extLst>
                </a:gridCol>
                <a:gridCol w="3179673">
                  <a:extLst>
                    <a:ext uri="{9D8B030D-6E8A-4147-A177-3AD203B41FA5}">
                      <a16:colId xmlns:a16="http://schemas.microsoft.com/office/drawing/2014/main" val="1950740025"/>
                    </a:ext>
                  </a:extLst>
                </a:gridCol>
                <a:gridCol w="3689926">
                  <a:extLst>
                    <a:ext uri="{9D8B030D-6E8A-4147-A177-3AD203B41FA5}">
                      <a16:colId xmlns:a16="http://schemas.microsoft.com/office/drawing/2014/main" val="2504626462"/>
                    </a:ext>
                  </a:extLst>
                </a:gridCol>
              </a:tblGrid>
              <a:tr h="43611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基于价值的方法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基于策略的方法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24"/>
                  </a:ext>
                </a:extLst>
              </a:tr>
              <a:tr h="436118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优点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经历回放--采样效率高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能处理连续动作空间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965342"/>
                  </a:ext>
                </a:extLst>
              </a:tr>
              <a:tr h="436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方差小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算法收敛快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21111"/>
                  </a:ext>
                </a:extLst>
              </a:tr>
              <a:tr h="436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不易陷入局部最优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能学到随机策略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30615"/>
                  </a:ext>
                </a:extLst>
              </a:tr>
              <a:tr h="436118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缺点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只能处理离散动作空间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方差大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10416"/>
                  </a:ext>
                </a:extLst>
              </a:tr>
              <a:tr h="436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容易陷入局部最优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68823"/>
                  </a:ext>
                </a:extLst>
              </a:tr>
              <a:tr h="17444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常见算法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3"/>
                        </a:rPr>
                        <a:t>DQN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4"/>
                        </a:rPr>
                        <a:t>Double DQN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5"/>
                        </a:rPr>
                        <a:t>Dueling DQN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6"/>
                        </a:rPr>
                        <a:t>PER DQN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7"/>
                        </a:rPr>
                        <a:t>PG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7"/>
                        </a:rPr>
                        <a:t>AC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hlinkClick r:id="rId8"/>
                        </a:rPr>
                        <a:t>A2C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hlinkClick r:id="rId8"/>
                        </a:rPr>
                        <a:t>A3C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9"/>
                        </a:rPr>
                        <a:t>TRPO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hlinkClick r:id="rId10"/>
                        </a:rPr>
                        <a:t>PPO-Penalty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hlinkClick r:id="rId10"/>
                        </a:rPr>
                        <a:t>PPO-Clip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1"/>
                        </a:rPr>
                        <a:t>DDPG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hlinkClick r:id="rId12"/>
                        </a:rPr>
                        <a:t>TD3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3"/>
                        </a:rPr>
                        <a:t>SAC</a:t>
                      </a:r>
                      <a:endParaRPr lang="en-US" altLang="zh-CN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2541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基于价值的方法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DQN（Deep Q-Networks, 2015）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通过神经网络表示价值函数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优化目标--最小化TD误差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两个关键技术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经历回放--减少样本的相关性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目标网络--提高学习的稳定性</a:t>
            </a:r>
          </a:p>
          <a:p>
            <a:r>
              <a:rPr lang="zh-CN" altLang="en-US" dirty="0"/>
              <a:t>Double DQN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减少过拟合--下一个动作的选取和Q值估计使用两个不同的网络</a:t>
            </a:r>
          </a:p>
          <a:p>
            <a:r>
              <a:rPr lang="zh-CN" altLang="en-US" dirty="0"/>
              <a:t>Dueling DQN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将行为值函数分解为状态值函数和动作优势两部分</a:t>
            </a:r>
          </a:p>
          <a:p>
            <a:r>
              <a:rPr lang="zh-CN" altLang="en-US" dirty="0"/>
              <a:t>PER DQN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对经验进行优先排序--优先考虑TD误差大的状态转移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破坏了随机采样--使用重要性采样修正权重</a:t>
            </a:r>
          </a:p>
        </p:txBody>
      </p:sp>
      <p:pic>
        <p:nvPicPr>
          <p:cNvPr id="4" name="图片 3" descr="DQ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60" y="1490345"/>
            <a:ext cx="7489190" cy="46310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基于策略的方法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92003" y="3717290"/>
          <a:ext cx="370205" cy="19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4" imgW="370205" imgH="191770" progId="latexeqedit.Formula">
                  <p:embed/>
                </p:oleObj>
              </mc:Choice>
              <mc:Fallback>
                <p:oleObj r:id="rId4" imgW="370205" imgH="191770" progId="latexeqedit.Formula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2003" y="3717290"/>
                        <a:ext cx="370205" cy="19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735330" y="1617345"/>
            <a:ext cx="4385945" cy="47688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REINFORCE（1992）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通过神经网络表示策略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优化目标--最大化期望累计回报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思想--鼓励智能体选择高收益的动作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缺点--存在较大的方差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引入一个基线函数来减小方差--</a:t>
            </a:r>
          </a:p>
        </p:txBody>
      </p:sp>
      <p:pic>
        <p:nvPicPr>
          <p:cNvPr id="7" name="图片 6" descr="REINFOR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00" y="1468755"/>
            <a:ext cx="6341110" cy="4079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基于策略的方法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1551940"/>
            <a:ext cx="6980555" cy="4768850"/>
          </a:xfrm>
        </p:spPr>
        <p:txBody>
          <a:bodyPr>
            <a:normAutofit/>
          </a:bodyPr>
          <a:lstStyle/>
          <a:p>
            <a:r>
              <a:rPr lang="zh-CN" altLang="en-US" dirty="0"/>
              <a:t>AC（Actor-Critic, 2000）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通过神经网络表示价值函数和策略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策略网络产生动作，价值网络评估动作</a:t>
            </a:r>
          </a:p>
          <a:p>
            <a:r>
              <a:rPr lang="zh-CN" altLang="en-US" dirty="0"/>
              <a:t>A2C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增加了并行计算</a:t>
            </a:r>
            <a:endParaRPr lang="zh-CN" altLang="en-US" sz="1600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工作节点负责与环境交互，并上传梯度信息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master节点负责收集、更新并同步梯度信息</a:t>
            </a:r>
          </a:p>
          <a:p>
            <a:r>
              <a:rPr lang="zh-CN" altLang="en-US" dirty="0"/>
              <a:t>A3C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工作节点不再需要等待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工作节点负责与环境交互，并上传梯度信息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master节点负责更新梯度信息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一致性不再满足--工作节点的梯度信息不再是全局的梯度信息</a:t>
            </a:r>
          </a:p>
        </p:txBody>
      </p:sp>
      <p:pic>
        <p:nvPicPr>
          <p:cNvPr id="6" name="图片 5" descr="A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0" y="1551940"/>
            <a:ext cx="5872480" cy="4057650"/>
          </a:xfrm>
          <a:prstGeom prst="rect">
            <a:avLst/>
          </a:prstGeom>
        </p:spPr>
      </p:pic>
      <p:pic>
        <p:nvPicPr>
          <p:cNvPr id="11" name="图片 10" descr="A2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0" y="410845"/>
            <a:ext cx="5379720" cy="6339840"/>
          </a:xfrm>
          <a:prstGeom prst="rect">
            <a:avLst/>
          </a:prstGeom>
        </p:spPr>
      </p:pic>
      <p:pic>
        <p:nvPicPr>
          <p:cNvPr id="12" name="图片 11" descr="A3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00" y="1108075"/>
            <a:ext cx="5380355" cy="541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基于策略的方法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DDPG（Deep Deterministic Policy Gradient, 2016）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解决DQN无法用于连续动作空间的问题--同时建立策略网络和价值网络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与AC的区别--策略网络是确定性策略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确定性策略的探索问题--给采样策略的输出动作添加噪声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指数平滑更新--更新缓慢且平稳</a:t>
            </a:r>
          </a:p>
          <a:p>
            <a:r>
              <a:rPr lang="zh-CN" altLang="en-US" dirty="0"/>
              <a:t>TD3（Twin Delayed Deep Deterministic Policy Gradient, 2018）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目标策略平滑--给目标策略的输出动作添加噪声，平滑Q值估计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截断的Double Q-Learning--学习两个Q值网络，每次选择其中最小值进行计算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延迟策略更新--策略网络的更新频率低于Q值网络</a:t>
            </a:r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 descr="DD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635" y="1612900"/>
            <a:ext cx="6705600" cy="4351020"/>
          </a:xfrm>
          <a:prstGeom prst="rect">
            <a:avLst/>
          </a:prstGeom>
        </p:spPr>
      </p:pic>
      <p:pic>
        <p:nvPicPr>
          <p:cNvPr id="5" name="图片 4" descr="TD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60" y="1612900"/>
            <a:ext cx="6340475" cy="4263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三、深度强化学习中的挑战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深度强化学习中的挑战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37665"/>
            <a:ext cx="5126355" cy="47993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样本效率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问题：现实世界中智能体与环境交互往往有较大的代价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解决方法：提高样本效率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提供有用的先验知识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 dirty="0"/>
              <a:t>专家示范（模仿学习）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 dirty="0"/>
              <a:t>基于模型的学习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更高效的提取信息的方式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38520" y="1637665"/>
            <a:ext cx="5126355" cy="47993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学习稳定性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问题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400" dirty="0"/>
              <a:t>巨大的局部方差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400" dirty="0"/>
              <a:t>单次学习曲线上的非单调增长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400" dirty="0"/>
              <a:t>多次学习表现之间的巨大差异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原因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400" dirty="0"/>
              <a:t>数据不满足独立同分布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400" dirty="0"/>
              <a:t>对价值函数的不稳定的有偏估计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深度强化学习中的挑战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8210" y="1617345"/>
            <a:ext cx="5579745" cy="4785360"/>
          </a:xfrm>
        </p:spPr>
        <p:txBody>
          <a:bodyPr>
            <a:normAutofit fontScale="9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模拟到现实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800" dirty="0"/>
              <a:t>强化学习的潜在应用领域：机器人控制、自动驾驶汽车、无人机自动控制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800" dirty="0"/>
              <a:t>困难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>
                <a:sym typeface="+mn-ea"/>
              </a:rPr>
              <a:t>现实世界训练代价太高</a:t>
            </a:r>
            <a:endParaRPr lang="zh-CN" altLang="en-US" dirty="0"/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安全性和准确性方面的考虑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800" dirty="0"/>
              <a:t>解决方法：模拟到现实迁移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800" dirty="0"/>
              <a:t>存在问题：现实鸿沟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动力学上的不准确性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系统响应延迟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观察量延迟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800" dirty="0"/>
              <a:t>解决方法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域自适应：将源域中训练的模型迁移到新的目标域，要求源域和目标域有公共的特征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零样本迁移：将源域和目标域的差异建模为源域的随机性，不需要在现实世界进行进一步的学习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35330" y="1617345"/>
            <a:ext cx="5147310" cy="47853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探索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困难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稀疏的奖励函数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较大的动作空间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不稳定的学习环境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现实世界探索的安全性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/>
              <a:t>灾难性遗忘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问题：新的数据需要神经网络改变很多来拟合它，从而忘记了之前训练过程所学习到的内容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模仿学习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19375" y="2556000"/>
            <a:ext cx="5734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latin typeface="+mj-ea"/>
                <a:ea typeface="+mj-ea"/>
              </a:rPr>
              <a:t>一、基本概念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8220" y="3625850"/>
            <a:ext cx="25507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基本元素与问题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强化学习建模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MDP</a:t>
            </a:r>
            <a:r>
              <a:rPr lang="zh-CN" altLang="en-US" sz="2000"/>
              <a:t>求解方法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行为克隆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/>
              <a:t>思想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使用监督学习直接模仿专家示范</a:t>
            </a:r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/>
              <a:t> </a:t>
            </a:r>
          </a:p>
          <a:p>
            <a:r>
              <a:rPr lang="en-US" altLang="zh-CN" dirty="0" err="1"/>
              <a:t>挑战</a:t>
            </a:r>
            <a:endParaRPr lang="en-US" altLang="zh-CN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 err="1"/>
              <a:t>协变量漂移：对训练过程没见的样本有较差的泛化表现</a:t>
            </a:r>
            <a:endParaRPr lang="en-US" altLang="zh-CN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 err="1"/>
              <a:t>复合误差：小的误差随时间积累最终导致不同的状态分布</a:t>
            </a:r>
            <a:endParaRPr lang="en-US" altLang="zh-CN" dirty="0"/>
          </a:p>
          <a:p>
            <a:r>
              <a:rPr lang="en-US" altLang="zh-CN" dirty="0" err="1"/>
              <a:t>解决方法</a:t>
            </a:r>
            <a:endParaRPr lang="en-US" altLang="zh-CN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 err="1"/>
              <a:t>数据集聚合（DAgger</a:t>
            </a:r>
            <a:r>
              <a:rPr lang="en-US" altLang="zh-CN" dirty="0"/>
              <a:t>）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主动选择策略，在随后过程有更大几率遇到示范样本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示范数据集在每个时间步聚合新的数据集</a:t>
            </a:r>
            <a:endParaRPr lang="en-US" altLang="zh-CN" dirty="0"/>
          </a:p>
          <a:p>
            <a:pPr lvl="2">
              <a:buFont typeface="Wingdings" panose="05000000000000000000" charset="0"/>
              <a:buChar char="p"/>
            </a:pPr>
            <a:r>
              <a:rPr lang="en-US" altLang="zh-CN" dirty="0" err="1"/>
              <a:t>缺点：要求不断地与专家交互</a:t>
            </a:r>
            <a:endParaRPr lang="en-US" altLang="zh-CN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/>
              <a:t>Variational Dropout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使用示范数据集预训练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err="1"/>
              <a:t>用一个确定的方差阈值进行Dropout</a:t>
            </a:r>
            <a:endParaRPr lang="en-US" altLang="zh-CN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18590" y="2395855"/>
          <a:ext cx="237109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r:id="rId4" imgW="2371090" imgH="443230" progId="latexeqedit.Formula">
                  <p:embed/>
                </p:oleObj>
              </mc:Choice>
              <mc:Fallback>
                <p:oleObj r:id="rId4" imgW="2371090" imgH="443230" progId="latexeqedit.Formula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590" y="2395855"/>
                        <a:ext cx="237109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逆向强化学习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使用专家示范推断一个隐藏的奖励函数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使用推断的奖励函数学习一个模仿策略</a:t>
            </a:r>
          </a:p>
          <a:p>
            <a:r>
              <a:rPr lang="zh-CN" altLang="en-US" dirty="0"/>
              <a:t>最大熵方法（MaxEnt, 2010）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代价函数最小化，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奖励值差异最大化，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逆向强化学习目标，</a:t>
            </a:r>
          </a:p>
          <a:p>
            <a:r>
              <a:rPr lang="en-US" altLang="zh-CN" dirty="0" err="1"/>
              <a:t>生成对抗模仿学习（Generative</a:t>
            </a:r>
            <a:r>
              <a:rPr lang="en-US" altLang="zh-CN" dirty="0"/>
              <a:t> Adversarial Imitation Learning, GAIL, 2016）</a:t>
            </a:r>
            <a:endParaRPr lang="zh-CN" altLang="en-US" sz="1800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 err="1"/>
              <a:t>引入一个对模仿者的状态-动作占用率的度量，使得与示范者的相关特性类似</a:t>
            </a:r>
            <a:endParaRPr lang="zh-CN" altLang="en-US" sz="1600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 err="1"/>
              <a:t>使用GAN的辨别器给出示范数据的行为值函数估计</a:t>
            </a:r>
            <a:endParaRPr lang="zh-CN" altLang="en-US" sz="1600" dirty="0"/>
          </a:p>
          <a:p>
            <a:pPr lvl="1">
              <a:buFont typeface="Wingdings" panose="05000000000000000000" charset="0"/>
              <a:buChar char="n"/>
            </a:pPr>
            <a:r>
              <a:rPr lang="en-US" altLang="zh-CN" dirty="0" err="1"/>
              <a:t>辨别器的损失函数为</a:t>
            </a:r>
            <a:r>
              <a:rPr lang="zh-CN" altLang="en-US" sz="1600" dirty="0"/>
              <a:t> </a:t>
            </a:r>
            <a:r>
              <a:rPr lang="en-US" altLang="zh-CN" dirty="0"/>
              <a:t>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62935" y="3333115"/>
          <a:ext cx="1423670" cy="19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r:id="rId4" imgW="1423670" imgH="191770" progId="latexeqedit.Formula">
                  <p:embed/>
                </p:oleObj>
              </mc:Choice>
              <mc:Fallback>
                <p:oleObj r:id="rId4" imgW="1423670" imgH="191770" progId="latexeqedit.Formula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2935" y="3333115"/>
                        <a:ext cx="1423670" cy="19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10306" y="3051175"/>
          <a:ext cx="2926080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r:id="rId6" imgW="2926080" imgH="1645920" progId="latexeqedit.Formula">
                  <p:embed/>
                </p:oleObj>
              </mc:Choice>
              <mc:Fallback>
                <p:oleObj r:id="rId6" imgW="2926080" imgH="1645920" progId="latexeqedit.Formula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0306" y="3051175"/>
                        <a:ext cx="2926080" cy="164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6450" y="4061460"/>
          <a:ext cx="447294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r:id="rId8" imgW="4472940" imgH="260350" progId="latexeqedit.Formula">
                  <p:embed/>
                </p:oleObj>
              </mc:Choice>
              <mc:Fallback>
                <p:oleObj r:id="rId8" imgW="4472940" imgH="260350" progId="latexeqedit.Formula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6450" y="4061460"/>
                        <a:ext cx="447294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63608" y="5656263"/>
          <a:ext cx="463613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r:id="rId10" imgW="4636135" imgH="193675" progId="latexeqedit.Formula">
                  <p:embed/>
                </p:oleObj>
              </mc:Choice>
              <mc:Fallback>
                <p:oleObj r:id="rId10" imgW="4636135" imgH="193675" progId="latexeqedit.Formula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3608" y="5656263"/>
                        <a:ext cx="4636135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生成对抗模仿学习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7490" y="2595245"/>
            <a:ext cx="5198745" cy="3355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从观察量进行模仿学习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特点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在没有完整可观测的动作的情况下进行模仿学习</a:t>
            </a:r>
          </a:p>
          <a:p>
            <a:pPr lvl="0">
              <a:buFont typeface="Wingdings" panose="05000000000000000000" charset="0"/>
              <a:buChar char="l"/>
            </a:pPr>
            <a:r>
              <a:rPr lang="zh-CN" altLang="en-US"/>
              <a:t>基于模型的方法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逆向动态模型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从状态转移</a:t>
            </a:r>
            <a:r>
              <a:rPr lang="en-US" altLang="zh-CN"/>
              <a:t>          </a:t>
            </a:r>
            <a:r>
              <a:rPr lang="zh-CN" altLang="en-US"/>
              <a:t>到动作</a:t>
            </a:r>
            <a:r>
              <a:rPr lang="en-US" altLang="zh-CN"/>
              <a:t>   </a:t>
            </a:r>
            <a:r>
              <a:rPr lang="zh-CN" altLang="en-US"/>
              <a:t>映射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增强逆向动态模型（Reinforced Inverse Dynamics Modeling, RIDM, 2019）</a:t>
            </a:r>
          </a:p>
          <a:p>
            <a:pPr marL="2171700" lvl="4" indent="-342900">
              <a:buFont typeface="+mj-lt"/>
              <a:buAutoNum type="arabicPeriod"/>
            </a:pPr>
            <a:r>
              <a:rPr lang="zh-CN" altLang="en-US"/>
              <a:t>预训练：逆向动态模型得到与状态转移匹配的动作</a:t>
            </a:r>
          </a:p>
          <a:p>
            <a:pPr marL="2171700" lvl="4" indent="-342900">
              <a:buFont typeface="+mj-lt"/>
              <a:buAutoNum type="arabicPeriod"/>
            </a:pPr>
            <a:r>
              <a:rPr lang="zh-CN" altLang="en-US"/>
              <a:t>后训练：利用奖励函数微调模型参数</a:t>
            </a:r>
          </a:p>
          <a:p>
            <a:pPr marL="1828800" lvl="4" indent="0">
              <a:buFont typeface="+mj-lt"/>
              <a:buNone/>
            </a:pPr>
            <a:endParaRPr lang="zh-CN" altLang="en-US"/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从观察量进行行为克隆（Behavioral Cloning from Observation, BCO, 2018）</a:t>
            </a:r>
          </a:p>
          <a:p>
            <a:pPr marL="2171700" lvl="4" indent="-342900">
              <a:buFont typeface="+mj-lt"/>
              <a:buAutoNum type="arabicPeriod"/>
            </a:pPr>
            <a:r>
              <a:rPr lang="zh-CN" altLang="en-US"/>
              <a:t>逆向动态模型从纯状态示范中恢复得到增强的示范数据集（含推测动作）</a:t>
            </a:r>
          </a:p>
          <a:p>
            <a:pPr marL="2171700" lvl="4" indent="-342900">
              <a:buFont typeface="+mj-lt"/>
              <a:buAutoNum type="arabicPeriod"/>
            </a:pPr>
            <a:r>
              <a:rPr lang="zh-CN" altLang="en-US"/>
              <a:t>行为克隆学习一个策略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正向动态模型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从状态动作对</a:t>
            </a:r>
            <a:r>
              <a:rPr lang="en-US" altLang="zh-CN"/>
              <a:t>        </a:t>
            </a:r>
            <a:r>
              <a:rPr lang="zh-CN" altLang="en-US"/>
              <a:t>到下一个状态</a:t>
            </a:r>
            <a:r>
              <a:rPr lang="en-US" altLang="zh-CN"/>
              <a:t>     </a:t>
            </a:r>
            <a:r>
              <a:rPr lang="zh-CN" altLang="en-US"/>
              <a:t>的映射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从观察量模仿潜在策略（Imitating Latent Policies from Observation, ILPO, 2018）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/>
              <a:t>学习两个网络：潜在策略网络</a:t>
            </a:r>
            <a:r>
              <a:rPr lang="en-US" altLang="zh-CN"/>
              <a:t>   </a:t>
            </a:r>
            <a:r>
              <a:rPr lang="zh-CN" altLang="en-US"/>
              <a:t>和动作重映射网络</a:t>
            </a:r>
          </a:p>
          <a:p>
            <a:pPr marL="2171700" lvl="4" indent="-342900">
              <a:buFont typeface="+mj-lt"/>
              <a:buAutoNum type="arabicPeriod"/>
            </a:pPr>
            <a:r>
              <a:rPr lang="zh-CN" altLang="en-US"/>
              <a:t>潜在策略网络根据当前状态预测一个潜在动作</a:t>
            </a:r>
          </a:p>
          <a:p>
            <a:pPr marL="2171700" lvl="4" indent="-342900">
              <a:buFont typeface="+mj-lt"/>
              <a:buAutoNum type="arabicPeriod"/>
            </a:pPr>
            <a:r>
              <a:rPr lang="zh-CN" altLang="en-US"/>
              <a:t>动作重映射网络根据当前状态和潜在动作预测下一个状态</a:t>
            </a:r>
          </a:p>
          <a:p>
            <a:pPr lvl="3">
              <a:buFont typeface="Wingdings" panose="05000000000000000000" charset="0"/>
              <a:buChar char="u"/>
            </a:pPr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6995" y="2882900"/>
          <a:ext cx="706755" cy="21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" r:id="rId4" imgW="706755" imgH="191770" progId="latexeqedit.Formula">
                  <p:embed/>
                </p:oleObj>
              </mc:Choice>
              <mc:Fallback>
                <p:oleObj r:id="rId4" imgW="706755" imgH="191770" progId="latexeqedit.Formula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995" y="2882900"/>
                        <a:ext cx="706755" cy="211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80143" y="2911158"/>
          <a:ext cx="178435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4" r:id="rId6" imgW="178435" imgH="165735" progId="latexeqedit.Formula">
                  <p:embed/>
                </p:oleObj>
              </mc:Choice>
              <mc:Fallback>
                <p:oleObj r:id="rId6" imgW="178435" imgH="165735" progId="latexeqedit.Formula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0143" y="2911158"/>
                        <a:ext cx="178435" cy="165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25620" y="2899728"/>
          <a:ext cx="137287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" r:id="rId8" imgW="1372870" imgH="207645" progId="latexeqedit.Formula">
                  <p:embed/>
                </p:oleObj>
              </mc:Choice>
              <mc:Fallback>
                <p:oleObj r:id="rId8" imgW="1372870" imgH="207645" progId="latexeqedit.Formula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5620" y="2899728"/>
                        <a:ext cx="137287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82583" y="3763010"/>
          <a:ext cx="300037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" r:id="rId10" imgW="3000375" imgH="402590" progId="latexeqedit.Formula">
                  <p:embed/>
                </p:oleObj>
              </mc:Choice>
              <mc:Fallback>
                <p:oleObj r:id="rId10" imgW="3000375" imgH="402590" progId="latexeqedit.Formula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2583" y="3763010"/>
                        <a:ext cx="300037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91143" y="5000625"/>
          <a:ext cx="559435" cy="19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7" r:id="rId12" imgW="559435" imgH="191770" progId="latexeqedit.Formula">
                  <p:embed/>
                </p:oleObj>
              </mc:Choice>
              <mc:Fallback>
                <p:oleObj r:id="rId12" imgW="559435" imgH="191770" progId="latexeqedit.Formula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1143" y="5000625"/>
                        <a:ext cx="559435" cy="19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3225" y="5010150"/>
          <a:ext cx="313690" cy="17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8" r:id="rId14" imgW="313690" imgH="176530" progId="latexeqedit.Formula">
                  <p:embed/>
                </p:oleObj>
              </mc:Choice>
              <mc:Fallback>
                <p:oleObj r:id="rId14" imgW="313690" imgH="176530" progId="latexeqedit.Formula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3225" y="5010150"/>
                        <a:ext cx="313690" cy="17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59313" y="5510213"/>
          <a:ext cx="161925" cy="1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" r:id="rId16" imgW="161925" imgH="112395" progId="latexeqedit.Formula">
                  <p:embed/>
                </p:oleObj>
              </mc:Choice>
              <mc:Fallback>
                <p:oleObj r:id="rId16" imgW="161925" imgH="112395" progId="latexeqedit.Formula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59313" y="5510213"/>
                        <a:ext cx="161925" cy="11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2815" y="5492433"/>
          <a:ext cx="220980" cy="16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" r:id="rId18" imgW="220980" imgH="164465" progId="latexeqedit.Formula">
                  <p:embed/>
                </p:oleObj>
              </mc:Choice>
              <mc:Fallback>
                <p:oleObj r:id="rId18" imgW="220980" imgH="164465" progId="latexeqedit.Formula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12815" y="5492433"/>
                        <a:ext cx="220980" cy="164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32370" y="5041900"/>
          <a:ext cx="2926080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1" r:id="rId20" imgW="2926080" imgH="1645920" progId="latexeqedit.Formula">
                  <p:embed/>
                </p:oleObj>
              </mc:Choice>
              <mc:Fallback>
                <p:oleObj r:id="rId20" imgW="2926080" imgH="1645920" progId="latexeqedit.Formula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32370" y="5041900"/>
                        <a:ext cx="2926080" cy="164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73215" y="5926773"/>
          <a:ext cx="37096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" r:id="rId22" imgW="3709670" imgH="247015" progId="latexeqedit.Formula">
                  <p:embed/>
                </p:oleObj>
              </mc:Choice>
              <mc:Fallback>
                <p:oleObj r:id="rId22" imgW="3709670" imgH="247015" progId="latexeqedit.Formula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73215" y="5926773"/>
                        <a:ext cx="370967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从观察量进行模仿学习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364595" cy="4759325"/>
          </a:xfrm>
        </p:spPr>
        <p:txBody>
          <a:bodyPr/>
          <a:lstStyle/>
          <a:p>
            <a:r>
              <a:rPr lang="zh-CN" altLang="en-US"/>
              <a:t>无模型的方法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GAIL变体</a:t>
            </a:r>
          </a:p>
          <a:p>
            <a:pPr lvl="2">
              <a:buFont typeface="Wingdings" panose="05000000000000000000" charset="0"/>
              <a:buChar char="p"/>
            </a:pPr>
            <a:r>
              <a:rPr lang="en-US" altLang="zh-CN"/>
              <a:t> </a:t>
            </a:r>
            <a:endParaRPr lang="zh-CN" altLang="en-US"/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OptionGAN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特点：GAIL+选项框架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存在问题：对于专家策略和强化学习策略，状态分布相同，不代表在每一个状态下，相应的动作都相同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举例：绕跑道顺时针跑步和逆时针跑步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解决方法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输入设置为一系列状态，而不是单个状态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使用本体感觉特征（关节角度、速度等）取代图像作为输入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59610" y="2469515"/>
          <a:ext cx="4594860" cy="19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r:id="rId4" imgW="4594860" imgH="191770" progId="latexeqedit.Formula">
                  <p:embed/>
                </p:oleObj>
              </mc:Choice>
              <mc:Fallback>
                <p:oleObj r:id="rId4" imgW="4594860" imgH="191770" progId="latexeqedit.Formula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610" y="2469515"/>
                        <a:ext cx="4594860" cy="19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OptionGA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510" y="1663065"/>
            <a:ext cx="4377055" cy="3531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从观察量进行模仿学习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挑战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具象不匹配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外观、动态过程等在模仿者和示范者之间的差异（如机械臂和人的手臂的差异）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解决方法：学习隐藏的对应关系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自动编码器通过监督学习的方式学习不同具象间的对应关系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少量人类监督和无监督的方式学习不同具象间的对应关系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视角差异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/>
              <a:t>解决方法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在视角不变的空间进行学习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根据某一帧预测具体视角</a:t>
            </a:r>
          </a:p>
          <a:p>
            <a:pPr lvl="3">
              <a:buFont typeface="Wingdings" panose="05000000000000000000" charset="0"/>
              <a:buChar char="u"/>
            </a:pPr>
            <a:r>
              <a:rPr lang="zh-CN" altLang="en-US"/>
              <a:t>从观察量预测它在目标背景中的表示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基本元素与问题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787390" cy="4759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智能体与环境</a:t>
            </a:r>
          </a:p>
          <a:p>
            <a:pPr lvl="1"/>
            <a:r>
              <a:rPr lang="zh-CN" altLang="en-US" dirty="0"/>
              <a:t>智能体：通过优化策略使期望回报最大化</a:t>
            </a:r>
          </a:p>
          <a:p>
            <a:pPr lvl="1"/>
            <a:r>
              <a:rPr lang="zh-CN" altLang="en-US" dirty="0"/>
              <a:t>环境：奖励函数，状态转移概率</a:t>
            </a:r>
          </a:p>
          <a:p>
            <a:pPr lvl="1"/>
            <a:r>
              <a:rPr lang="zh-CN" altLang="en-US" dirty="0"/>
              <a:t>策略、奖励、值函数、模型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6675120" y="1490345"/>
            <a:ext cx="3729990" cy="32931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探索与利用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dirty="0"/>
              <a:t>短期收益</a:t>
            </a:r>
            <a:r>
              <a:rPr lang="en-US" altLang="zh-CN" dirty="0"/>
              <a:t> or </a:t>
            </a:r>
            <a:r>
              <a:rPr lang="zh-CN" altLang="en-US" dirty="0"/>
              <a:t>长期收益</a:t>
            </a:r>
          </a:p>
          <a:p>
            <a:pPr lvl="1"/>
            <a:r>
              <a:rPr lang="zh-CN" altLang="en-US" dirty="0"/>
              <a:t>贪心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置信上界算法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UCB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lvl="3">
              <a:buFont typeface="Wingdings" panose="05000000000000000000" charset="0"/>
              <a:buChar char="p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行为值函数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Font typeface="Wingdings" panose="05000000000000000000" charset="0"/>
              <a:buChar char="p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访问次数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Font typeface="Wingdings" panose="05000000000000000000" charset="0"/>
              <a:buChar char="p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54889"/>
              </p:ext>
            </p:extLst>
          </p:nvPr>
        </p:nvGraphicFramePr>
        <p:xfrm>
          <a:off x="8004921" y="3393488"/>
          <a:ext cx="259969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r:id="rId8" imgW="2599690" imgH="569595" progId="latexeqedit.Formula">
                  <p:embed/>
                </p:oleObj>
              </mc:Choice>
              <mc:Fallback>
                <p:oleObj r:id="rId8" imgW="2599690" imgH="569595" progId="latexeqedit.Formula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04921" y="3393488"/>
                        <a:ext cx="2599690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智能体与环境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045" y="3155950"/>
            <a:ext cx="6057900" cy="2324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强化学习建模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000246" cy="33651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马尔可夫性</a:t>
            </a:r>
          </a:p>
          <a:p>
            <a:pPr lvl="1"/>
            <a:r>
              <a:rPr lang="en-US" altLang="zh-CN" dirty="0" err="1"/>
              <a:t>未来状态的条件概率分布仅依赖于当前状态，与之前的状态无关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马尔可夫决策过程</a:t>
            </a:r>
            <a:endParaRPr lang="en-US" altLang="zh-CN" dirty="0"/>
          </a:p>
          <a:p>
            <a:pPr lvl="1"/>
            <a:r>
              <a:rPr lang="en-US" altLang="zh-CN" dirty="0" err="1"/>
              <a:t>状态集合</a:t>
            </a:r>
            <a:endParaRPr lang="en-US" altLang="zh-CN" dirty="0"/>
          </a:p>
          <a:p>
            <a:pPr lvl="1"/>
            <a:r>
              <a:rPr lang="en-US" altLang="zh-CN" dirty="0" err="1"/>
              <a:t>动作集合</a:t>
            </a:r>
            <a:endParaRPr lang="en-US" altLang="zh-CN" dirty="0"/>
          </a:p>
          <a:p>
            <a:pPr lvl="1"/>
            <a:r>
              <a:rPr lang="en-US" altLang="zh-CN" dirty="0" err="1"/>
              <a:t>状态转移</a:t>
            </a:r>
            <a:r>
              <a:rPr lang="zh-CN" altLang="en-US" dirty="0"/>
              <a:t>概率</a:t>
            </a:r>
            <a:endParaRPr lang="en-US" altLang="zh-CN" dirty="0"/>
          </a:p>
          <a:p>
            <a:pPr lvl="1"/>
            <a:r>
              <a:rPr lang="en-US" altLang="zh-CN" dirty="0" err="1"/>
              <a:t>奖励函数</a:t>
            </a:r>
            <a:endParaRPr lang="en-US" altLang="zh-CN" dirty="0"/>
          </a:p>
          <a:p>
            <a:pPr lvl="1"/>
            <a:r>
              <a:rPr lang="en-US" altLang="zh-CN" dirty="0" err="1"/>
              <a:t>折扣因子</a:t>
            </a:r>
            <a:endParaRPr lang="en-US" altLang="zh-CN" dirty="0"/>
          </a:p>
          <a:p>
            <a:pPr lvl="1">
              <a:buFont typeface="Wingdings" panose="05000000000000000000" charset="0"/>
              <a:buChar char="n"/>
            </a:pP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7053834" y="1583310"/>
            <a:ext cx="3846195" cy="270620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贝尔曼期望方程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贝尔曼最优方程</a:t>
            </a:r>
          </a:p>
          <a:p>
            <a:pPr lvl="1"/>
            <a:r>
              <a:rPr lang="en-US" altLang="zh-CN" dirty="0"/>
              <a:t> </a:t>
            </a:r>
          </a:p>
        </p:txBody>
      </p:sp>
      <p:pic>
        <p:nvPicPr>
          <p:cNvPr id="4" name="图片 3" descr="马尔可夫决策过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40" y="2682494"/>
            <a:ext cx="3348482" cy="2413508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10977"/>
              </p:ext>
            </p:extLst>
          </p:nvPr>
        </p:nvGraphicFramePr>
        <p:xfrm>
          <a:off x="7913942" y="2521839"/>
          <a:ext cx="199453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r:id="rId5" imgW="1994535" imgH="412750" progId="latexeqedit.Formula">
                  <p:embed/>
                </p:oleObj>
              </mc:Choice>
              <mc:Fallback>
                <p:oleObj r:id="rId5" imgW="1994535" imgH="412750" progId="latexeqedit.Formula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3942" y="2521839"/>
                        <a:ext cx="199453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467941"/>
              </p:ext>
            </p:extLst>
          </p:nvPr>
        </p:nvGraphicFramePr>
        <p:xfrm>
          <a:off x="7942199" y="2894267"/>
          <a:ext cx="325247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r:id="rId7" imgW="3252470" imgH="408305" progId="latexeqedit.Formula">
                  <p:embed/>
                </p:oleObj>
              </mc:Choice>
              <mc:Fallback>
                <p:oleObj r:id="rId7" imgW="3252470" imgH="408305" progId="latexeqedit.Formula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42199" y="2894267"/>
                        <a:ext cx="325247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48824"/>
              </p:ext>
            </p:extLst>
          </p:nvPr>
        </p:nvGraphicFramePr>
        <p:xfrm>
          <a:off x="7925372" y="3755962"/>
          <a:ext cx="297497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r:id="rId9" imgW="2974975" imgH="429895" progId="latexeqedit.Formula">
                  <p:embed/>
                </p:oleObj>
              </mc:Choice>
              <mc:Fallback>
                <p:oleObj r:id="rId9" imgW="2974975" imgH="429895" progId="latexeqedit.Formula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5372" y="3755962"/>
                        <a:ext cx="297497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843469"/>
              </p:ext>
            </p:extLst>
          </p:nvPr>
        </p:nvGraphicFramePr>
        <p:xfrm>
          <a:off x="7913624" y="2133537"/>
          <a:ext cx="352679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r:id="rId11" imgW="3526790" imgH="429895" progId="latexeqedit.Formula">
                  <p:embed/>
                </p:oleObj>
              </mc:Choice>
              <mc:Fallback>
                <p:oleObj r:id="rId11" imgW="3526790" imgH="429895" progId="latexeqedit.Formula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13624" y="2133537"/>
                        <a:ext cx="352679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EA07228-77D6-4599-A52A-97D518D97A5E}"/>
              </a:ext>
            </a:extLst>
          </p:cNvPr>
          <p:cNvSpPr txBox="1"/>
          <p:nvPr/>
        </p:nvSpPr>
        <p:spPr>
          <a:xfrm>
            <a:off x="7163561" y="4561573"/>
            <a:ext cx="3736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Wingdings" panose="05000000000000000000" pitchFamily="2" charset="2"/>
              <a:buChar char="Ø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细节问题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智能体与环境的边界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奖励函数的设计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回合制任务与连续任务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1. 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9625" cy="475932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环境已知：奖励函数、状态转移概率</a:t>
            </a:r>
          </a:p>
          <a:p>
            <a:r>
              <a:rPr lang="zh-CN" altLang="en-US" dirty="0"/>
              <a:t>策略迭代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策略评估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>
                <a:hlinkClick r:id="rId3" action="ppaction://hlinksldjump"/>
              </a:rPr>
              <a:t>贝尔曼期望方程</a:t>
            </a:r>
            <a:r>
              <a:rPr lang="en-US" altLang="zh-CN" dirty="0">
                <a:hlinkClick r:id="rId3" action="ppaction://hlinksldjump"/>
              </a:rPr>
              <a:t>(</a:t>
            </a:r>
            <a:r>
              <a:rPr lang="zh-CN" altLang="en-US" dirty="0"/>
              <a:t>期望更新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策略改进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状态值函数（环境已知）</a:t>
            </a:r>
          </a:p>
          <a:p>
            <a:r>
              <a:rPr lang="zh-CN" altLang="en-US" dirty="0"/>
              <a:t>值迭代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hlinkClick r:id="rId3" action="ppaction://hlinksldjump"/>
              </a:rPr>
              <a:t>贝尔曼最优方程</a:t>
            </a:r>
          </a:p>
          <a:p>
            <a:r>
              <a:rPr lang="zh-CN" altLang="en-US" dirty="0"/>
              <a:t>其他</a:t>
            </a:r>
            <a:r>
              <a:rPr lang="en-US" altLang="zh-CN" dirty="0"/>
              <a:t>DP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异步动态规划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每次迭代不需要更新所有状态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只更新一些状态</a:t>
            </a:r>
            <a:r>
              <a:rPr lang="en-US" altLang="zh-CN" dirty="0"/>
              <a:t>(Bellman</a:t>
            </a:r>
            <a:r>
              <a:rPr lang="zh-CN" altLang="en-US" dirty="0"/>
              <a:t>误差</a:t>
            </a:r>
            <a:r>
              <a:rPr lang="en-US" altLang="zh-CN" dirty="0"/>
              <a:t>)</a:t>
            </a:r>
            <a:endParaRPr lang="zh-CN" altLang="en-US" dirty="0"/>
          </a:p>
          <a:p>
            <a:pPr lvl="2">
              <a:buFont typeface="Wingdings" panose="05000000000000000000" charset="0"/>
              <a:buChar char="p"/>
            </a:pPr>
            <a:endParaRPr lang="zh-CN" altLang="en-US" dirty="0"/>
          </a:p>
        </p:txBody>
      </p:sp>
      <p:pic>
        <p:nvPicPr>
          <p:cNvPr id="6" name="图片 5" descr="C:\Users\Lenovo\Desktop\Code\Python\RL\static\img\策略迭代.jpg策略迭代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84750" y="1537653"/>
            <a:ext cx="6592570" cy="4492625"/>
          </a:xfrm>
          <a:prstGeom prst="rect">
            <a:avLst/>
          </a:prstGeom>
        </p:spPr>
      </p:pic>
      <p:pic>
        <p:nvPicPr>
          <p:cNvPr id="7" name="图片 6" descr="值迭代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0" y="1877060"/>
            <a:ext cx="7048500" cy="3397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 蒙特卡罗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5493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特点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环境未知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从经验中学习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回合更新</a:t>
            </a:r>
          </a:p>
          <a:p>
            <a:r>
              <a:rPr lang="zh-CN" altLang="en-US" dirty="0"/>
              <a:t>蒙特卡罗探索开始</a:t>
            </a:r>
            <a:r>
              <a:rPr lang="en-US" altLang="zh-CN" dirty="0"/>
              <a:t>(</a:t>
            </a:r>
            <a:r>
              <a:rPr lang="zh-CN" altLang="en-US" dirty="0"/>
              <a:t>广义策略迭代</a:t>
            </a:r>
            <a:r>
              <a:rPr lang="en-US" altLang="zh-CN" dirty="0"/>
              <a:t>)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600" dirty="0"/>
              <a:t>探索开始：保证每个状态动作对都能被访问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策略评估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平均累计回报</a:t>
            </a:r>
            <a:r>
              <a:rPr lang="en-US" altLang="zh-CN" dirty="0"/>
              <a:t>(</a:t>
            </a:r>
            <a:r>
              <a:rPr lang="zh-CN" altLang="en-US" dirty="0"/>
              <a:t>采样更新</a:t>
            </a:r>
            <a:r>
              <a:rPr lang="en-US" altLang="zh-CN" dirty="0"/>
              <a:t>,</a:t>
            </a:r>
            <a:r>
              <a:rPr lang="zh-CN" altLang="en-US" dirty="0"/>
              <a:t>大量采样</a:t>
            </a:r>
            <a:r>
              <a:rPr lang="en-US" altLang="zh-CN" dirty="0"/>
              <a:t>,</a:t>
            </a:r>
            <a:r>
              <a:rPr lang="zh-CN" altLang="en-US" dirty="0"/>
              <a:t>无限逼近</a:t>
            </a:r>
            <a:r>
              <a:rPr lang="en-US" altLang="zh-CN" dirty="0"/>
              <a:t>)</a:t>
            </a:r>
            <a:endParaRPr lang="zh-CN" altLang="en-US" dirty="0"/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首访蒙特卡罗</a:t>
            </a:r>
            <a:r>
              <a:rPr lang="en-US" altLang="zh-CN" dirty="0"/>
              <a:t>&amp;</a:t>
            </a:r>
            <a:r>
              <a:rPr lang="zh-CN" altLang="en-US" dirty="0"/>
              <a:t>每访蒙特卡罗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策略改进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行为值函数</a:t>
            </a:r>
          </a:p>
          <a:p>
            <a:r>
              <a:rPr lang="zh-CN" altLang="en-US" dirty="0"/>
              <a:t>消除探索开始假设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在线蒙特卡罗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贪心策略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离线蒙特卡罗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重要性采样</a:t>
            </a:r>
          </a:p>
        </p:txBody>
      </p:sp>
      <p:pic>
        <p:nvPicPr>
          <p:cNvPr id="5" name="图片 4" descr="C:\Users\Lenovo\Desktop\Code\Python\RL\static\img\蒙特卡罗探索开始.jpg蒙特卡罗探索开始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751195" y="1624013"/>
            <a:ext cx="6431280" cy="3447415"/>
          </a:xfrm>
          <a:prstGeom prst="rect">
            <a:avLst/>
          </a:prstGeom>
        </p:spPr>
      </p:pic>
      <p:pic>
        <p:nvPicPr>
          <p:cNvPr id="6" name="图片 5" descr="C:\Users\Lenovo\Desktop\Code\Python\RL\static\img\在线蒙特卡罗.jpg在线蒙特卡罗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43258" y="1952625"/>
            <a:ext cx="6419850" cy="4096385"/>
          </a:xfrm>
          <a:prstGeom prst="rect">
            <a:avLst/>
          </a:prstGeom>
        </p:spPr>
      </p:pic>
      <p:pic>
        <p:nvPicPr>
          <p:cNvPr id="7" name="图片 6" descr="C:\Users\Lenovo\Desktop\Code\Python\RL\static\img\离线蒙特卡罗.jpg离线蒙特卡罗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770880" y="2257743"/>
            <a:ext cx="6391910" cy="3901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3. 时序差分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9653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特点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环境未知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从经验中学习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每步更新</a:t>
            </a:r>
            <a:r>
              <a:rPr lang="en-US" altLang="zh-CN" dirty="0"/>
              <a:t>(</a:t>
            </a:r>
            <a:r>
              <a:rPr lang="zh-CN" altLang="en-US" dirty="0"/>
              <a:t>自举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时序差分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广义策略迭代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策略评估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减小</a:t>
            </a:r>
            <a:r>
              <a:rPr lang="en-US" altLang="zh-CN" dirty="0"/>
              <a:t>TD</a:t>
            </a:r>
            <a:r>
              <a:rPr lang="zh-CN" altLang="en-US" dirty="0"/>
              <a:t>误差</a:t>
            </a:r>
            <a:r>
              <a:rPr lang="en-US" altLang="zh-CN" dirty="0"/>
              <a:t>(</a:t>
            </a:r>
            <a:r>
              <a:rPr lang="zh-CN" altLang="en-US" dirty="0"/>
              <a:t>采样更新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策略改进</a:t>
            </a:r>
          </a:p>
          <a:p>
            <a:pPr lvl="2">
              <a:buFont typeface="Wingdings" panose="05000000000000000000" charset="0"/>
              <a:buChar char="p"/>
            </a:pPr>
            <a:r>
              <a:rPr lang="zh-CN" altLang="en-US" dirty="0"/>
              <a:t>行为值函数</a:t>
            </a:r>
          </a:p>
          <a:p>
            <a:r>
              <a:rPr lang="zh-CN" altLang="en-US" dirty="0"/>
              <a:t>分类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1600" dirty="0"/>
              <a:t>采样的策略</a:t>
            </a:r>
            <a:r>
              <a:rPr lang="en-US" altLang="zh-CN" sz="1600" dirty="0"/>
              <a:t>vs</a:t>
            </a:r>
            <a:r>
              <a:rPr lang="zh-CN" altLang="en-US" sz="1600" dirty="0"/>
              <a:t>评估改进的策略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Sarsa</a:t>
            </a:r>
          </a:p>
          <a:p>
            <a:pPr lvl="2">
              <a:buFont typeface="Wingdings" panose="05000000000000000000" charset="0"/>
              <a:buChar char="p"/>
            </a:pPr>
            <a:r>
              <a:rPr lang="en-US" altLang="zh-CN" dirty="0"/>
              <a:t>n-step </a:t>
            </a:r>
            <a:r>
              <a:rPr lang="en-US" altLang="zh-CN" dirty="0" err="1"/>
              <a:t>Sarsa</a:t>
            </a:r>
            <a:endParaRPr lang="en-US" altLang="zh-CN" dirty="0"/>
          </a:p>
          <a:p>
            <a:pPr lvl="2">
              <a:buFont typeface="Wingdings" panose="05000000000000000000" charset="0"/>
              <a:buChar char="p"/>
            </a:pPr>
            <a:r>
              <a:rPr lang="en-US" altLang="zh-CN" dirty="0"/>
              <a:t>off-policy n-step </a:t>
            </a:r>
            <a:r>
              <a:rPr lang="en-US" altLang="zh-CN" dirty="0" err="1"/>
              <a:t>Sarsa</a:t>
            </a:r>
            <a:endParaRPr lang="zh-CN" altLang="en-US" dirty="0"/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Q-Learning</a:t>
            </a:r>
          </a:p>
          <a:p>
            <a:pPr lvl="2">
              <a:buFont typeface="Wingdings" panose="05000000000000000000" charset="0"/>
              <a:buChar char="p"/>
            </a:pPr>
            <a:r>
              <a:rPr lang="en-US" altLang="zh-CN" dirty="0"/>
              <a:t>Double Q-learning(</a:t>
            </a:r>
            <a:r>
              <a:rPr lang="zh-CN" altLang="en-US" dirty="0"/>
              <a:t>过估计问题</a:t>
            </a:r>
            <a:r>
              <a:rPr lang="en-US" altLang="zh-CN" dirty="0"/>
              <a:t>)</a:t>
            </a:r>
          </a:p>
        </p:txBody>
      </p:sp>
      <p:pic>
        <p:nvPicPr>
          <p:cNvPr id="4" name="图片 3" descr="C:\Users\Lenovo\Desktop\Code\Python\RL\static\img\Sarsa.jpgSarsa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3613" y="705485"/>
            <a:ext cx="6703695" cy="2966720"/>
          </a:xfrm>
          <a:prstGeom prst="rect">
            <a:avLst/>
          </a:prstGeom>
        </p:spPr>
      </p:pic>
      <p:pic>
        <p:nvPicPr>
          <p:cNvPr id="5" name="图片 4" descr="C:\Users\Lenovo\Desktop\Code\Python\RL\static\img\Q-Learning.jpgQ-Learni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79010" y="1063308"/>
            <a:ext cx="6906260" cy="283400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n-step_Sars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930" y="1389380"/>
            <a:ext cx="6134100" cy="5052060"/>
          </a:xfrm>
          <a:prstGeom prst="rect">
            <a:avLst/>
          </a:prstGeom>
        </p:spPr>
      </p:pic>
      <p:pic>
        <p:nvPicPr>
          <p:cNvPr id="10" name="图片 9" descr="off-policy_n-step_Sars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9010" y="1687830"/>
            <a:ext cx="6134100" cy="5043805"/>
          </a:xfrm>
          <a:prstGeom prst="rect">
            <a:avLst/>
          </a:prstGeom>
        </p:spPr>
      </p:pic>
      <p:pic>
        <p:nvPicPr>
          <p:cNvPr id="11" name="图片 10" descr="Double_Q-learni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090" y="2002155"/>
            <a:ext cx="6123305" cy="321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</a:t>
            </a:r>
            <a:r>
              <a:rPr lang="zh-CN" altLang="en-US"/>
              <a:t>、</a:t>
            </a:r>
            <a:r>
              <a:rPr lang="en-US" altLang="zh-CN"/>
              <a:t>MC和TD的对比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705" y="3547745"/>
            <a:ext cx="4680585" cy="248729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偏差-方差权衡</a:t>
            </a:r>
          </a:p>
          <a:p>
            <a:pPr lvl="1" algn="l">
              <a:buFont typeface="Wingdings" panose="05000000000000000000" charset="0"/>
              <a:buChar char="n"/>
            </a:pPr>
            <a:r>
              <a:rPr lang="zh-CN" altLang="en-US" dirty="0"/>
              <a:t>蒙特卡罗</a:t>
            </a:r>
          </a:p>
          <a:p>
            <a:pPr lvl="2" algn="l">
              <a:buFont typeface="Wingdings" panose="05000000000000000000" charset="0"/>
              <a:buChar char="p"/>
            </a:pPr>
            <a:r>
              <a:rPr lang="zh-CN" altLang="en-US" dirty="0">
                <a:sym typeface="+mn-ea"/>
              </a:rPr>
              <a:t>真实回报估计</a:t>
            </a:r>
            <a:r>
              <a:rPr lang="en-US" altLang="zh-CN" dirty="0">
                <a:sym typeface="+mn-ea"/>
              </a:rPr>
              <a:t>Q</a:t>
            </a:r>
            <a:r>
              <a:rPr lang="zh-CN" altLang="en-US" dirty="0">
                <a:sym typeface="+mn-ea"/>
              </a:rPr>
              <a:t>值</a:t>
            </a:r>
            <a:r>
              <a:rPr lang="zh-CN" altLang="en-US" dirty="0"/>
              <a:t>--偏差更小</a:t>
            </a:r>
          </a:p>
          <a:p>
            <a:pPr lvl="2" algn="l">
              <a:buFont typeface="Wingdings" panose="05000000000000000000" charset="0"/>
              <a:buChar char="p"/>
            </a:pPr>
            <a:r>
              <a:rPr lang="zh-CN" altLang="en-US" dirty="0"/>
              <a:t>回合结束后才更新--方差更大</a:t>
            </a:r>
          </a:p>
          <a:p>
            <a:pPr lvl="1" algn="l">
              <a:buFont typeface="Wingdings" panose="05000000000000000000" charset="0"/>
              <a:buChar char="n"/>
            </a:pPr>
            <a:r>
              <a:rPr lang="zh-CN" altLang="en-US" dirty="0"/>
              <a:t>时序差分</a:t>
            </a:r>
          </a:p>
          <a:p>
            <a:pPr lvl="2" algn="l">
              <a:buFont typeface="Wingdings" panose="05000000000000000000" charset="0"/>
              <a:buChar char="p"/>
            </a:pPr>
            <a:r>
              <a:rPr lang="zh-CN" altLang="en-US" dirty="0"/>
              <a:t>自举的方式估计</a:t>
            </a:r>
            <a:r>
              <a:rPr lang="en-US" altLang="zh-CN" dirty="0"/>
              <a:t>Q</a:t>
            </a:r>
            <a:r>
              <a:rPr lang="zh-CN" altLang="en-US" dirty="0"/>
              <a:t>值--偏差更大</a:t>
            </a:r>
          </a:p>
          <a:p>
            <a:pPr lvl="2" algn="l">
              <a:buFont typeface="Wingdings" panose="05000000000000000000" charset="0"/>
              <a:buChar char="p"/>
            </a:pPr>
            <a:r>
              <a:rPr lang="zh-CN" altLang="en-US" dirty="0"/>
              <a:t>采样的每一步都更新--方差更小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917868"/>
              </p:ext>
            </p:extLst>
          </p:nvPr>
        </p:nvGraphicFramePr>
        <p:xfrm>
          <a:off x="814705" y="1753235"/>
          <a:ext cx="67798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MC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TD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基于模型的方法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无模型方法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无模型方法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从经验中学习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从经验中学习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sweep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回合更新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每步更新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学习与规划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593080" cy="5286375"/>
          </a:xfrm>
        </p:spPr>
        <p:txBody>
          <a:bodyPr>
            <a:normAutofit/>
          </a:bodyPr>
          <a:lstStyle/>
          <a:p>
            <a:r>
              <a:rPr lang="zh-CN" altLang="en-US" dirty="0"/>
              <a:t>区别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学习：使用与环境交互产生的真实经验改进策略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/>
              <a:t>规划：</a:t>
            </a:r>
            <a:r>
              <a:rPr lang="zh-CN" altLang="en-US" dirty="0">
                <a:sym typeface="+mn-ea"/>
              </a:rPr>
              <a:t>使用模型产生的模拟经验改进策略</a:t>
            </a:r>
          </a:p>
          <a:p>
            <a:r>
              <a:rPr lang="zh-CN" altLang="en-US" dirty="0">
                <a:sym typeface="+mn-ea"/>
              </a:rPr>
              <a:t>作用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学习：真实经验更能体现环境的变化和特征，从而降低偏差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规划：模型产生的大量模拟经验可以降低方差</a:t>
            </a:r>
          </a:p>
        </p:txBody>
      </p:sp>
      <p:pic>
        <p:nvPicPr>
          <p:cNvPr id="4" name="图片 3" descr="学习与规划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07120" y="1490345"/>
            <a:ext cx="1886585" cy="1598295"/>
          </a:xfrm>
          <a:prstGeom prst="rect">
            <a:avLst/>
          </a:prstGeom>
        </p:spPr>
      </p:pic>
      <p:pic>
        <p:nvPicPr>
          <p:cNvPr id="5" name="图片 4" descr="Dyna-Q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3670" y="1259525"/>
            <a:ext cx="6198870" cy="28702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353810" y="1490345"/>
            <a:ext cx="5593080" cy="52863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Dyna-Q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直接强化学习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模型学习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规划</a:t>
            </a:r>
          </a:p>
          <a:p>
            <a:r>
              <a:rPr lang="en-US" altLang="zh-CN" dirty="0">
                <a:sym typeface="+mn-ea"/>
              </a:rPr>
              <a:t>MCTS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选择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扩展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模拟</a:t>
            </a:r>
          </a:p>
          <a:p>
            <a:pPr lvl="1"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回溯</a:t>
            </a:r>
          </a:p>
        </p:txBody>
      </p:sp>
      <p:pic>
        <p:nvPicPr>
          <p:cNvPr id="7" name="图片 6" descr="MCT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0170" y="1515430"/>
            <a:ext cx="6262370" cy="4000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c3YjMyMjljNjM5Y2RiMjEzZWUyOWE4MzU3ZmUwM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04,&quot;width&quot;:13812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c36ddc-247f-4d6b-9dfe-70625d69062d}"/>
  <p:tag name="TABLE_ENDDRAG_ORIGIN_RECT" val="533*120"/>
  <p:tag name="TABLE_ENDDRAG_RECT" val="144*346*533*1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17,&quot;width&quot;:2971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53,&quot;width&quot;:9060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364,&quot;width&quot;:13092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1608</Words>
  <Application>Microsoft Office PowerPoint</Application>
  <PresentationFormat>宽屏</PresentationFormat>
  <Paragraphs>300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黑体</vt:lpstr>
      <vt:lpstr>微软雅黑</vt:lpstr>
      <vt:lpstr>Arial</vt:lpstr>
      <vt:lpstr>Wingdings</vt:lpstr>
      <vt:lpstr>Office 主题​​</vt:lpstr>
      <vt:lpstr>WPS 公式 3.0</vt:lpstr>
      <vt:lpstr>Latex Formula</vt:lpstr>
      <vt:lpstr>深度强化学习</vt:lpstr>
      <vt:lpstr>PowerPoint 演示文稿</vt:lpstr>
      <vt:lpstr>基本元素与问题</vt:lpstr>
      <vt:lpstr>强化学习建模</vt:lpstr>
      <vt:lpstr>1. 动态规划</vt:lpstr>
      <vt:lpstr>2. 蒙特卡罗</vt:lpstr>
      <vt:lpstr>3. 时序差分</vt:lpstr>
      <vt:lpstr>DP、MC和TD的对比</vt:lpstr>
      <vt:lpstr>学习与规划</vt:lpstr>
      <vt:lpstr>二、深度强化学习算法分类</vt:lpstr>
      <vt:lpstr>算法分类</vt:lpstr>
      <vt:lpstr>基于价值的方法</vt:lpstr>
      <vt:lpstr>基于策略的方法</vt:lpstr>
      <vt:lpstr>基于策略的方法</vt:lpstr>
      <vt:lpstr>基于策略的方法</vt:lpstr>
      <vt:lpstr>三、深度强化学习中的挑战</vt:lpstr>
      <vt:lpstr>深度强化学习中的挑战</vt:lpstr>
      <vt:lpstr>深度强化学习中的挑战</vt:lpstr>
      <vt:lpstr>模仿学习</vt:lpstr>
      <vt:lpstr>行为克隆</vt:lpstr>
      <vt:lpstr>逆向强化学习</vt:lpstr>
      <vt:lpstr>从观察量进行模仿学习</vt:lpstr>
      <vt:lpstr>从观察量进行模仿学习</vt:lpstr>
      <vt:lpstr>从观察量进行模仿学习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深度强化学习</dc:title>
  <dc:creator/>
  <cp:lastModifiedBy>Lenovo</cp:lastModifiedBy>
  <cp:revision>305</cp:revision>
  <dcterms:created xsi:type="dcterms:W3CDTF">2019-06-19T02:08:00Z</dcterms:created>
  <dcterms:modified xsi:type="dcterms:W3CDTF">2022-11-25T05:31:39Z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235E4FC7BF1C40C8A2C2D5C2DDF61DBF</vt:lpwstr>
  </property>
</Properties>
</file>