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sldIdLst>
    <p:sldId id="256" r:id="rId2"/>
    <p:sldId id="258" r:id="rId3"/>
    <p:sldId id="259" r:id="rId4"/>
    <p:sldId id="260" r:id="rId5"/>
    <p:sldId id="261" r:id="rId6"/>
    <p:sldId id="262" r:id="rId7"/>
    <p:sldId id="274" r:id="rId8"/>
    <p:sldId id="275" r:id="rId9"/>
    <p:sldId id="276" r:id="rId10"/>
    <p:sldId id="277" r:id="rId11"/>
    <p:sldId id="278" r:id="rId12"/>
    <p:sldId id="279" r:id="rId13"/>
    <p:sldId id="280" r:id="rId14"/>
    <p:sldId id="281" r:id="rId15"/>
    <p:sldId id="282" r:id="rId16"/>
    <p:sldId id="263" r:id="rId17"/>
    <p:sldId id="264" r:id="rId18"/>
    <p:sldId id="267" r:id="rId19"/>
    <p:sldId id="268" r:id="rId20"/>
    <p:sldId id="269" r:id="rId21"/>
    <p:sldId id="270" r:id="rId22"/>
    <p:sldId id="271" r:id="rId23"/>
    <p:sldId id="272" r:id="rId24"/>
    <p:sldId id="283" r:id="rId25"/>
    <p:sldId id="284" r:id="rId26"/>
    <p:sldId id="285" r:id="rId27"/>
    <p:sldId id="27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104"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7BBEEB-F450-453D-B19B-FCB6974C013A}"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63112-5962-4CCC-80CF-621C6CEE172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79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BBEEB-F450-453D-B19B-FCB6974C013A}"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63112-5962-4CCC-80CF-621C6CEE1727}" type="slidenum">
              <a:rPr lang="en-US" smtClean="0"/>
              <a:t>‹#›</a:t>
            </a:fld>
            <a:endParaRPr lang="en-US"/>
          </a:p>
        </p:txBody>
      </p:sp>
    </p:spTree>
    <p:extLst>
      <p:ext uri="{BB962C8B-B14F-4D97-AF65-F5344CB8AC3E}">
        <p14:creationId xmlns:p14="http://schemas.microsoft.com/office/powerpoint/2010/main" val="1461625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BBEEB-F450-453D-B19B-FCB6974C013A}"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63112-5962-4CCC-80CF-621C6CEE1727}" type="slidenum">
              <a:rPr lang="en-US" smtClean="0"/>
              <a:t>‹#›</a:t>
            </a:fld>
            <a:endParaRPr lang="en-US"/>
          </a:p>
        </p:txBody>
      </p:sp>
    </p:spTree>
    <p:extLst>
      <p:ext uri="{BB962C8B-B14F-4D97-AF65-F5344CB8AC3E}">
        <p14:creationId xmlns:p14="http://schemas.microsoft.com/office/powerpoint/2010/main" val="341783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BBEEB-F450-453D-B19B-FCB6974C013A}"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63112-5962-4CCC-80CF-621C6CEE1727}" type="slidenum">
              <a:rPr lang="en-US" smtClean="0"/>
              <a:t>‹#›</a:t>
            </a:fld>
            <a:endParaRPr lang="en-US"/>
          </a:p>
        </p:txBody>
      </p:sp>
    </p:spTree>
    <p:extLst>
      <p:ext uri="{BB962C8B-B14F-4D97-AF65-F5344CB8AC3E}">
        <p14:creationId xmlns:p14="http://schemas.microsoft.com/office/powerpoint/2010/main" val="1893771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7BBEEB-F450-453D-B19B-FCB6974C013A}"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63112-5962-4CCC-80CF-621C6CEE172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176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7BBEEB-F450-453D-B19B-FCB6974C013A}" type="datetimeFigureOut">
              <a:rPr lang="en-US" smtClean="0"/>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63112-5962-4CCC-80CF-621C6CEE1727}" type="slidenum">
              <a:rPr lang="en-US" smtClean="0"/>
              <a:t>‹#›</a:t>
            </a:fld>
            <a:endParaRPr lang="en-US"/>
          </a:p>
        </p:txBody>
      </p:sp>
    </p:spTree>
    <p:extLst>
      <p:ext uri="{BB962C8B-B14F-4D97-AF65-F5344CB8AC3E}">
        <p14:creationId xmlns:p14="http://schemas.microsoft.com/office/powerpoint/2010/main" val="2574047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7BBEEB-F450-453D-B19B-FCB6974C013A}" type="datetimeFigureOut">
              <a:rPr lang="en-US" smtClean="0"/>
              <a:t>10/4/2019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563112-5962-4CCC-80CF-621C6CEE1727}" type="slidenum">
              <a:rPr lang="en-US" smtClean="0"/>
              <a:t>‹#›</a:t>
            </a:fld>
            <a:endParaRPr lang="en-US"/>
          </a:p>
        </p:txBody>
      </p:sp>
    </p:spTree>
    <p:extLst>
      <p:ext uri="{BB962C8B-B14F-4D97-AF65-F5344CB8AC3E}">
        <p14:creationId xmlns:p14="http://schemas.microsoft.com/office/powerpoint/2010/main" val="349584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7BBEEB-F450-453D-B19B-FCB6974C013A}" type="datetimeFigureOut">
              <a:rPr lang="en-US" smtClean="0"/>
              <a:t>10/4/2019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563112-5962-4CCC-80CF-621C6CEE1727}" type="slidenum">
              <a:rPr lang="en-US" smtClean="0"/>
              <a:t>‹#›</a:t>
            </a:fld>
            <a:endParaRPr lang="en-US"/>
          </a:p>
        </p:txBody>
      </p:sp>
    </p:spTree>
    <p:extLst>
      <p:ext uri="{BB962C8B-B14F-4D97-AF65-F5344CB8AC3E}">
        <p14:creationId xmlns:p14="http://schemas.microsoft.com/office/powerpoint/2010/main" val="1593533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A7BBEEB-F450-453D-B19B-FCB6974C013A}" type="datetimeFigureOut">
              <a:rPr lang="en-US" smtClean="0"/>
              <a:t>10/4/2019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563112-5962-4CCC-80CF-621C6CEE1727}" type="slidenum">
              <a:rPr lang="en-US" smtClean="0"/>
              <a:t>‹#›</a:t>
            </a:fld>
            <a:endParaRPr lang="en-US"/>
          </a:p>
        </p:txBody>
      </p:sp>
    </p:spTree>
    <p:extLst>
      <p:ext uri="{BB962C8B-B14F-4D97-AF65-F5344CB8AC3E}">
        <p14:creationId xmlns:p14="http://schemas.microsoft.com/office/powerpoint/2010/main" val="55155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A7BBEEB-F450-453D-B19B-FCB6974C013A}" type="datetimeFigureOut">
              <a:rPr lang="en-US" smtClean="0"/>
              <a:t>10/4/2019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563112-5962-4CCC-80CF-621C6CEE1727}" type="slidenum">
              <a:rPr lang="en-US" smtClean="0"/>
              <a:t>‹#›</a:t>
            </a:fld>
            <a:endParaRPr lang="en-US"/>
          </a:p>
        </p:txBody>
      </p:sp>
    </p:spTree>
    <p:extLst>
      <p:ext uri="{BB962C8B-B14F-4D97-AF65-F5344CB8AC3E}">
        <p14:creationId xmlns:p14="http://schemas.microsoft.com/office/powerpoint/2010/main" val="3429713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7BBEEB-F450-453D-B19B-FCB6974C013A}" type="datetimeFigureOut">
              <a:rPr lang="en-US" smtClean="0"/>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63112-5962-4CCC-80CF-621C6CEE1727}" type="slidenum">
              <a:rPr lang="en-US" smtClean="0"/>
              <a:t>‹#›</a:t>
            </a:fld>
            <a:endParaRPr lang="en-US"/>
          </a:p>
        </p:txBody>
      </p:sp>
    </p:spTree>
    <p:extLst>
      <p:ext uri="{BB962C8B-B14F-4D97-AF65-F5344CB8AC3E}">
        <p14:creationId xmlns:p14="http://schemas.microsoft.com/office/powerpoint/2010/main" val="2217811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A7BBEEB-F450-453D-B19B-FCB6974C013A}" type="datetimeFigureOut">
              <a:rPr lang="en-US" smtClean="0"/>
              <a:t>10/4/2019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563112-5962-4CCC-80CF-621C6CEE172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283439"/>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E4662F-27FF-4E1C-ABA3-D7131A090927}"/>
              </a:ext>
            </a:extLst>
          </p:cNvPr>
          <p:cNvSpPr>
            <a:spLocks noGrp="1"/>
          </p:cNvSpPr>
          <p:nvPr>
            <p:ph type="subTitle" idx="1"/>
          </p:nvPr>
        </p:nvSpPr>
        <p:spPr>
          <a:xfrm>
            <a:off x="1066800" y="323888"/>
            <a:ext cx="10058400" cy="737268"/>
          </a:xfrm>
        </p:spPr>
        <p:txBody>
          <a:bodyPr>
            <a:noAutofit/>
          </a:bodyPr>
          <a:lstStyle/>
          <a:p>
            <a:pPr algn="ctr"/>
            <a:r>
              <a:rPr lang="en-US" sz="4800" dirty="0" err="1">
                <a:solidFill>
                  <a:srgbClr val="FF0000"/>
                </a:solidFill>
                <a:latin typeface="Times New Roman" panose="02020603050405020304" pitchFamily="18" charset="0"/>
                <a:cs typeface="Times New Roman" panose="02020603050405020304" pitchFamily="18" charset="0"/>
              </a:rPr>
              <a:t>Báo</a:t>
            </a:r>
            <a:r>
              <a:rPr lang="en-US" sz="4800" dirty="0">
                <a:solidFill>
                  <a:srgbClr val="FF0000"/>
                </a:solidFill>
                <a:latin typeface="Times New Roman" panose="02020603050405020304" pitchFamily="18" charset="0"/>
                <a:cs typeface="Times New Roman" panose="02020603050405020304" pitchFamily="18" charset="0"/>
              </a:rPr>
              <a:t> </a:t>
            </a:r>
            <a:r>
              <a:rPr lang="en-US" sz="4800" dirty="0" err="1">
                <a:solidFill>
                  <a:srgbClr val="FF0000"/>
                </a:solidFill>
                <a:latin typeface="Times New Roman" panose="02020603050405020304" pitchFamily="18" charset="0"/>
                <a:cs typeface="Times New Roman" panose="02020603050405020304" pitchFamily="18" charset="0"/>
              </a:rPr>
              <a:t>cáo</a:t>
            </a:r>
            <a:r>
              <a:rPr lang="en-US" sz="4800" dirty="0">
                <a:solidFill>
                  <a:srgbClr val="FF0000"/>
                </a:solidFill>
                <a:latin typeface="Times New Roman" panose="02020603050405020304" pitchFamily="18" charset="0"/>
                <a:cs typeface="Times New Roman" panose="02020603050405020304" pitchFamily="18" charset="0"/>
              </a:rPr>
              <a:t> UML </a:t>
            </a:r>
            <a:r>
              <a:rPr lang="en-US" sz="4800" dirty="0" err="1">
                <a:solidFill>
                  <a:srgbClr val="FF0000"/>
                </a:solidFill>
                <a:latin typeface="Times New Roman" panose="02020603050405020304" pitchFamily="18" charset="0"/>
                <a:cs typeface="Times New Roman" panose="02020603050405020304" pitchFamily="18" charset="0"/>
              </a:rPr>
              <a:t>và</a:t>
            </a:r>
            <a:r>
              <a:rPr lang="en-US" sz="4800" dirty="0">
                <a:solidFill>
                  <a:srgbClr val="FF0000"/>
                </a:solidFill>
                <a:latin typeface="Times New Roman" panose="02020603050405020304" pitchFamily="18" charset="0"/>
                <a:cs typeface="Times New Roman" panose="02020603050405020304" pitchFamily="18" charset="0"/>
              </a:rPr>
              <a:t> </a:t>
            </a:r>
            <a:r>
              <a:rPr lang="en-US" sz="4800" dirty="0" err="1">
                <a:solidFill>
                  <a:srgbClr val="FF0000"/>
                </a:solidFill>
                <a:latin typeface="Times New Roman" panose="02020603050405020304" pitchFamily="18" charset="0"/>
                <a:cs typeface="Times New Roman" panose="02020603050405020304" pitchFamily="18" charset="0"/>
              </a:rPr>
              <a:t>Usecase</a:t>
            </a:r>
            <a:endParaRPr lang="en-US" sz="4800" dirty="0">
              <a:solidFill>
                <a:srgbClr val="FF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AFC3B8E-ABFC-4506-80FA-6A0D455596C6}"/>
              </a:ext>
            </a:extLst>
          </p:cNvPr>
          <p:cNvSpPr txBox="1"/>
          <p:nvPr/>
        </p:nvSpPr>
        <p:spPr>
          <a:xfrm>
            <a:off x="1587500" y="1667933"/>
            <a:ext cx="3467100" cy="2308324"/>
          </a:xfrm>
          <a:prstGeom prst="rect">
            <a:avLst/>
          </a:prstGeom>
          <a:noFill/>
        </p:spPr>
        <p:txBody>
          <a:bodyPr wrap="square" rtlCol="0">
            <a:spAutoFit/>
          </a:bodyPr>
          <a:lstStyle/>
          <a:p>
            <a:pPr algn="ct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Phan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Hiếu</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Cáp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Lê </a:t>
            </a:r>
            <a:r>
              <a:rPr lang="en-US" sz="2400" dirty="0" err="1">
                <a:latin typeface="Times New Roman" panose="02020603050405020304" pitchFamily="18" charset="0"/>
                <a:cs typeface="Times New Roman" panose="02020603050405020304" pitchFamily="18" charset="0"/>
              </a:rPr>
              <a:t>Việt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Hoàng</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Nguyễn</a:t>
            </a:r>
            <a:r>
              <a:rPr lang="en-US" sz="2400" dirty="0">
                <a:latin typeface="Times New Roman" panose="02020603050405020304" pitchFamily="18" charset="0"/>
                <a:cs typeface="Times New Roman" panose="02020603050405020304" pitchFamily="18" charset="0"/>
              </a:rPr>
              <a:t> Thanh </a:t>
            </a:r>
            <a:r>
              <a:rPr lang="en-US" sz="2400" dirty="0" err="1">
                <a:latin typeface="Times New Roman" panose="02020603050405020304" pitchFamily="18" charset="0"/>
                <a:cs typeface="Times New Roman" panose="02020603050405020304" pitchFamily="18" charset="0"/>
              </a:rPr>
              <a:t>Phong</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Nguyễn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Hoàng</a:t>
            </a:r>
            <a:r>
              <a:rPr lang="en-US" sz="2400" dirty="0">
                <a:latin typeface="Times New Roman" panose="02020603050405020304" pitchFamily="18" charset="0"/>
                <a:cs typeface="Times New Roman" panose="02020603050405020304" pitchFamily="18" charset="0"/>
              </a:rPr>
              <a:t> Minh </a:t>
            </a:r>
            <a:r>
              <a:rPr lang="en-US" sz="2400" dirty="0" err="1">
                <a:latin typeface="Times New Roman" panose="02020603050405020304" pitchFamily="18" charset="0"/>
                <a:cs typeface="Times New Roman" panose="02020603050405020304" pitchFamily="18" charset="0"/>
              </a:rPr>
              <a:t>Hiếu</a:t>
            </a: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816C3CA-DE99-451C-9FF1-89ECEA865263}"/>
              </a:ext>
            </a:extLst>
          </p:cNvPr>
          <p:cNvSpPr txBox="1"/>
          <p:nvPr/>
        </p:nvSpPr>
        <p:spPr>
          <a:xfrm>
            <a:off x="7658100" y="1667933"/>
            <a:ext cx="34671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GV: Phan Thanh </a:t>
            </a:r>
            <a:r>
              <a:rPr lang="en-US" sz="2400" dirty="0" err="1">
                <a:latin typeface="Times New Roman" panose="02020603050405020304" pitchFamily="18" charset="0"/>
                <a:cs typeface="Times New Roman" panose="02020603050405020304" pitchFamily="18" charset="0"/>
              </a:rPr>
              <a:t>Nhuần</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89013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I. UML </a:t>
            </a:r>
            <a:endParaRPr lang="vi-VN" dirty="0"/>
          </a:p>
        </p:txBody>
      </p:sp>
      <p:sp>
        <p:nvSpPr>
          <p:cNvPr id="3" name="Content Placeholder 2"/>
          <p:cNvSpPr>
            <a:spLocks noGrp="1"/>
          </p:cNvSpPr>
          <p:nvPr>
            <p:ph idx="1"/>
          </p:nvPr>
        </p:nvSpPr>
        <p:spPr>
          <a:xfrm>
            <a:off x="1097280" y="1989842"/>
            <a:ext cx="9905999" cy="4218548"/>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5.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UML</a:t>
            </a:r>
          </a:p>
          <a:p>
            <a:pPr marL="457200" indent="-457200">
              <a:buFont typeface="+mj-lt"/>
              <a:buAutoNum type="alphaLcPeriod" startAt="4"/>
            </a:pPr>
            <a:r>
              <a:rPr lang="vi-VN" sz="2400" dirty="0">
                <a:latin typeface="Times New Roman" panose="02020603050405020304" pitchFamily="18" charset="0"/>
                <a:cs typeface="Times New Roman" panose="02020603050405020304" pitchFamily="18" charset="0"/>
              </a:rPr>
              <a:t>Biểu Đồ Tương Tác(Collaboration Diagram )</a:t>
            </a:r>
          </a:p>
          <a:p>
            <a:pPr marL="0" indent="0">
              <a:buNone/>
            </a:pPr>
            <a:r>
              <a:rPr lang="vi-VN" sz="2400" dirty="0">
                <a:latin typeface="Times New Roman" panose="02020603050405020304" pitchFamily="18" charset="0"/>
                <a:cs typeface="Times New Roman" panose="02020603050405020304" pitchFamily="18" charset="0"/>
              </a:rPr>
              <a:t>- Được sử dụng để mô tả các hoạt động và các hành động được thực hiện trong một use case.</a:t>
            </a:r>
          </a:p>
          <a:p>
            <a:pPr marL="0" indent="0">
              <a:buNone/>
            </a:pPr>
            <a:r>
              <a:rPr lang="vi-VN" sz="2400" dirty="0">
                <a:latin typeface="Times New Roman" panose="02020603050405020304" pitchFamily="18" charset="0"/>
                <a:cs typeface="Times New Roman" panose="02020603050405020304" pitchFamily="18" charset="0"/>
              </a:rPr>
              <a:t>- Đặc tả cho hành vi được diễn tả như một luồng thực thi</a:t>
            </a:r>
          </a:p>
          <a:p>
            <a:pPr marL="0" indent="0">
              <a:buNone/>
            </a:pPr>
            <a:r>
              <a:rPr lang="vi-VN" sz="2400" dirty="0">
                <a:latin typeface="Times New Roman" panose="02020603050405020304" pitchFamily="18" charset="0"/>
                <a:cs typeface="Times New Roman" panose="02020603050405020304" pitchFamily="18" charset="0"/>
              </a:rPr>
              <a:t>thông qua sự sắp xếp thứ tự của các đơn vị nhỏ hơn.</a:t>
            </a:r>
          </a:p>
          <a:p>
            <a:pPr marL="0" indent="0">
              <a:buNone/>
            </a:pPr>
            <a:r>
              <a:rPr lang="vi-VN" sz="2400" dirty="0">
                <a:latin typeface="Times New Roman" panose="02020603050405020304" pitchFamily="18" charset="0"/>
                <a:cs typeface="Times New Roman" panose="02020603050405020304" pitchFamily="18" charset="0"/>
              </a:rPr>
              <a:t>- Các đơn vị nhỏ hơn bao gồm các hoạt động lồng nhau</a:t>
            </a:r>
          </a:p>
          <a:p>
            <a:pPr marL="0" indent="0">
              <a:buNone/>
            </a:pPr>
            <a:r>
              <a:rPr lang="vi-VN" sz="2400" dirty="0">
                <a:latin typeface="Times New Roman" panose="02020603050405020304" pitchFamily="18" charset="0"/>
                <a:cs typeface="Times New Roman" panose="02020603050405020304" pitchFamily="18" charset="0"/>
              </a:rPr>
              <a:t>và các hành động riêng lẻ cơ bản</a:t>
            </a:r>
          </a:p>
        </p:txBody>
      </p:sp>
    </p:spTree>
    <p:extLst>
      <p:ext uri="{BB962C8B-B14F-4D97-AF65-F5344CB8AC3E}">
        <p14:creationId xmlns:p14="http://schemas.microsoft.com/office/powerpoint/2010/main" val="4205784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I. UML </a:t>
            </a:r>
            <a:endParaRPr lang="vi-VN" dirty="0"/>
          </a:p>
        </p:txBody>
      </p:sp>
      <p:sp>
        <p:nvSpPr>
          <p:cNvPr id="3" name="Content Placeholder 2"/>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5.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UML</a:t>
            </a:r>
          </a:p>
          <a:p>
            <a:pPr marL="457200" indent="-457200">
              <a:buFont typeface="+mj-lt"/>
              <a:buAutoNum type="alphaLcPeriod" startAt="5"/>
            </a:pPr>
            <a:r>
              <a:rPr lang="vi-VN" sz="2400" dirty="0">
                <a:latin typeface="Times New Roman" panose="02020603050405020304" pitchFamily="18" charset="0"/>
                <a:cs typeface="Times New Roman" panose="02020603050405020304" pitchFamily="18" charset="0"/>
              </a:rPr>
              <a:t>Biểu Đồ Tiến Trình(Sequence diagram)</a:t>
            </a:r>
          </a:p>
          <a:p>
            <a:pPr marL="0" indent="0">
              <a:buNone/>
            </a:pPr>
            <a:r>
              <a:rPr lang="vi-VN" sz="2400" dirty="0">
                <a:latin typeface="Times New Roman" panose="02020603050405020304" pitchFamily="18" charset="0"/>
                <a:cs typeface="Times New Roman" panose="02020603050405020304" pitchFamily="18" charset="0"/>
              </a:rPr>
              <a:t>- Mô tả sự tương tác của các lớp trong trình tự về thời gian. Những mô hình này được liên kết với phương pháp biểu đồ bao gồm các đối tượng, liên kết và thông báo.</a:t>
            </a:r>
          </a:p>
          <a:p>
            <a:pPr marL="0" indent="0">
              <a:buNone/>
            </a:pPr>
            <a:r>
              <a:rPr lang="vi-VN" sz="2400" dirty="0">
                <a:latin typeface="Times New Roman" panose="02020603050405020304" pitchFamily="18" charset="0"/>
                <a:cs typeface="Times New Roman" panose="02020603050405020304" pitchFamily="18" charset="0"/>
              </a:rPr>
              <a:t>- Phân tích và thiết kế hệ thống bởi vì nó khá đơn giản.</a:t>
            </a:r>
          </a:p>
        </p:txBody>
      </p:sp>
    </p:spTree>
    <p:extLst>
      <p:ext uri="{BB962C8B-B14F-4D97-AF65-F5344CB8AC3E}">
        <p14:creationId xmlns:p14="http://schemas.microsoft.com/office/powerpoint/2010/main" val="2541214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I. UML </a:t>
            </a:r>
            <a:endParaRPr lang="vi-VN" dirty="0"/>
          </a:p>
        </p:txBody>
      </p:sp>
      <p:sp>
        <p:nvSpPr>
          <p:cNvPr id="3" name="Content Placeholder 2"/>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5.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UML</a:t>
            </a:r>
          </a:p>
          <a:p>
            <a:pPr marL="457200" indent="-457200">
              <a:buFont typeface="+mj-lt"/>
              <a:buAutoNum type="alphaLcPeriod" startAt="6"/>
            </a:pPr>
            <a:r>
              <a:rPr lang="vi-VN" sz="2400" dirty="0">
                <a:latin typeface="Times New Roman" panose="02020603050405020304" pitchFamily="18" charset="0"/>
                <a:cs typeface="Times New Roman" panose="02020603050405020304" pitchFamily="18" charset="0"/>
              </a:rPr>
              <a:t>Biểu Đồ Trạng Thái (Statechart Diagram)</a:t>
            </a:r>
          </a:p>
          <a:p>
            <a:pPr>
              <a:buFontTx/>
              <a:buChar char="-"/>
            </a:pPr>
            <a:r>
              <a:rPr lang="vi-VN" sz="2400" dirty="0">
                <a:latin typeface="Times New Roman" panose="02020603050405020304" pitchFamily="18" charset="0"/>
                <a:cs typeface="Times New Roman" panose="02020603050405020304" pitchFamily="18" charset="0"/>
              </a:rPr>
              <a:t>Mô tả những hành động của các lớp và đối tượng riêng lẻ</a:t>
            </a:r>
          </a:p>
          <a:p>
            <a:pPr>
              <a:buFontTx/>
              <a:buChar char="-"/>
            </a:pPr>
            <a:r>
              <a:rPr lang="vi-VN" sz="2400" dirty="0">
                <a:latin typeface="Times New Roman" panose="02020603050405020304" pitchFamily="18" charset="0"/>
                <a:cs typeface="Times New Roman" panose="02020603050405020304" pitchFamily="18" charset="0"/>
              </a:rPr>
              <a:t>Mô tả trình tự những trạng thái mà các đối tượng sẽ đi qua.</a:t>
            </a:r>
          </a:p>
        </p:txBody>
      </p:sp>
    </p:spTree>
    <p:extLst>
      <p:ext uri="{BB962C8B-B14F-4D97-AF65-F5344CB8AC3E}">
        <p14:creationId xmlns:p14="http://schemas.microsoft.com/office/powerpoint/2010/main" val="886297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I. UML </a:t>
            </a:r>
            <a:endParaRPr lang="vi-VN" dirty="0"/>
          </a:p>
        </p:txBody>
      </p:sp>
      <p:sp>
        <p:nvSpPr>
          <p:cNvPr id="3" name="Content Placeholder 2"/>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5.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UML</a:t>
            </a:r>
          </a:p>
          <a:p>
            <a:pPr marL="514350" indent="-514350">
              <a:buFont typeface="+mj-lt"/>
              <a:buAutoNum type="alphaLcPeriod" startAt="7"/>
            </a:pPr>
            <a:r>
              <a:rPr lang="vi-VN" sz="2400" dirty="0">
                <a:latin typeface="Times New Roman" panose="02020603050405020304" pitchFamily="18" charset="0"/>
                <a:cs typeface="Times New Roman" panose="02020603050405020304" pitchFamily="18" charset="0"/>
              </a:rPr>
              <a:t>Biểu Đồ Hoạt Động (Activity Diagram)</a:t>
            </a:r>
          </a:p>
          <a:p>
            <a:pPr>
              <a:buFontTx/>
              <a:buChar char="-"/>
            </a:pPr>
            <a:r>
              <a:rPr lang="vi-VN" sz="2400" dirty="0">
                <a:latin typeface="Times New Roman" panose="02020603050405020304" pitchFamily="18" charset="0"/>
                <a:cs typeface="Times New Roman" panose="02020603050405020304" pitchFamily="18" charset="0"/>
              </a:rPr>
              <a:t>Mô tả tiến trình xử lý và trình tự những hành động trong tiến trình xử lý</a:t>
            </a:r>
          </a:p>
          <a:p>
            <a:pPr>
              <a:buFontTx/>
              <a:buChar char="-"/>
            </a:pPr>
            <a:r>
              <a:rPr lang="vi-VN" sz="2400" dirty="0">
                <a:latin typeface="Times New Roman" panose="02020603050405020304" pitchFamily="18" charset="0"/>
                <a:cs typeface="Times New Roman" panose="02020603050405020304" pitchFamily="18" charset="0"/>
              </a:rPr>
              <a:t>Activity diagram nó giúp bạn có thể hiểu được toàn bộ tiến trình hoạt động.</a:t>
            </a:r>
          </a:p>
        </p:txBody>
      </p:sp>
    </p:spTree>
    <p:extLst>
      <p:ext uri="{BB962C8B-B14F-4D97-AF65-F5344CB8AC3E}">
        <p14:creationId xmlns:p14="http://schemas.microsoft.com/office/powerpoint/2010/main" val="1764078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I. UML </a:t>
            </a:r>
            <a:endParaRPr lang="vi-VN" dirty="0"/>
          </a:p>
        </p:txBody>
      </p:sp>
      <p:sp>
        <p:nvSpPr>
          <p:cNvPr id="3" name="Content Placeholder 2"/>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5.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UML</a:t>
            </a:r>
            <a:endParaRPr lang="nl-NL" sz="2400" b="1" dirty="0">
              <a:latin typeface="Times New Roman" panose="02020603050405020304" pitchFamily="18" charset="0"/>
              <a:cs typeface="Times New Roman" panose="02020603050405020304" pitchFamily="18" charset="0"/>
            </a:endParaRPr>
          </a:p>
          <a:p>
            <a:pPr marL="457200" indent="-457200">
              <a:buFont typeface="+mj-lt"/>
              <a:buAutoNum type="alphaLcPeriod" startAt="8"/>
            </a:pPr>
            <a:r>
              <a:rPr lang="nl-NL" sz="2400" dirty="0">
                <a:latin typeface="Times New Roman" panose="02020603050405020304" pitchFamily="18" charset="0"/>
                <a:cs typeface="Times New Roman" panose="02020603050405020304" pitchFamily="18" charset="0"/>
              </a:rPr>
              <a:t>Biểu Đồ Thành Phần (Component Diagram)</a:t>
            </a:r>
          </a:p>
          <a:p>
            <a:pPr>
              <a:buFontTx/>
              <a:buChar char="-"/>
            </a:pPr>
            <a:r>
              <a:rPr lang="vi-VN" sz="2400" dirty="0">
                <a:latin typeface="Times New Roman" panose="02020603050405020304" pitchFamily="18" charset="0"/>
                <a:cs typeface="Times New Roman" panose="02020603050405020304" pitchFamily="18" charset="0"/>
              </a:rPr>
              <a:t>Component Diagram cho chúng ta cách nhìn vật lý của mô hình thực tế.</a:t>
            </a:r>
          </a:p>
          <a:p>
            <a:pPr>
              <a:buFontTx/>
              <a:buChar char="-"/>
            </a:pPr>
            <a:r>
              <a:rPr lang="vi-VN" sz="2400" dirty="0">
                <a:latin typeface="Times New Roman" panose="02020603050405020304" pitchFamily="18" charset="0"/>
                <a:cs typeface="Times New Roman" panose="02020603050405020304" pitchFamily="18" charset="0"/>
              </a:rPr>
              <a:t> Nó thể hiện rõ cho chúng ta thấy sự cấu tạo và sự phụ thuộc giữa các thành phần của phần mềm bao gồm mã nguồn, mã nhị phân  và những thành phần có khả năng thực thi.</a:t>
            </a:r>
          </a:p>
        </p:txBody>
      </p:sp>
    </p:spTree>
    <p:extLst>
      <p:ext uri="{BB962C8B-B14F-4D97-AF65-F5344CB8AC3E}">
        <p14:creationId xmlns:p14="http://schemas.microsoft.com/office/powerpoint/2010/main" val="3582479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3"/>
            </a:pPr>
            <a:r>
              <a:rPr lang="en-US" dirty="0">
                <a:solidFill>
                  <a:srgbClr val="FF0000"/>
                </a:solidFill>
                <a:latin typeface="Times New Roman" panose="02020603050405020304" pitchFamily="18" charset="0"/>
                <a:cs typeface="Times New Roman" panose="02020603050405020304" pitchFamily="18" charset="0"/>
              </a:rPr>
              <a:t>I. UML </a:t>
            </a:r>
            <a:endParaRPr lang="vi-VN" dirty="0"/>
          </a:p>
        </p:txBody>
      </p:sp>
      <p:sp>
        <p:nvSpPr>
          <p:cNvPr id="3" name="Content Placeholder 2"/>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5.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UML</a:t>
            </a:r>
          </a:p>
          <a:p>
            <a:pPr marL="457200" indent="-457200">
              <a:buFont typeface="+mj-lt"/>
              <a:buAutoNum type="alphaLcPeriod" startAt="9"/>
            </a:pPr>
            <a:r>
              <a:rPr lang="vi-VN" sz="2400" dirty="0">
                <a:latin typeface="Times New Roman" panose="02020603050405020304" pitchFamily="18" charset="0"/>
                <a:cs typeface="Times New Roman" panose="02020603050405020304" pitchFamily="18" charset="0"/>
              </a:rPr>
              <a:t>Biểu Đồ Triển Khai (Deployment Diagram)</a:t>
            </a:r>
          </a:p>
          <a:p>
            <a:pPr>
              <a:buFontTx/>
              <a:buChar char="-"/>
            </a:pPr>
            <a:r>
              <a:rPr lang="vi-VN" sz="2400" dirty="0">
                <a:latin typeface="Times New Roman" panose="02020603050405020304" pitchFamily="18" charset="0"/>
                <a:cs typeface="Times New Roman" panose="02020603050405020304" pitchFamily="18" charset="0"/>
              </a:rPr>
              <a:t>Deployment Diagrams mô tả các tài nguyên vật lý trong hệ thống, bao gồm các nút (node), thành phần và kết nối.</a:t>
            </a:r>
          </a:p>
          <a:p>
            <a:pPr>
              <a:buFontTx/>
              <a:buChar char="-"/>
            </a:pPr>
            <a:r>
              <a:rPr lang="vi-VN" sz="2400" dirty="0">
                <a:latin typeface="Times New Roman" panose="02020603050405020304" pitchFamily="18" charset="0"/>
                <a:cs typeface="Times New Roman" panose="02020603050405020304" pitchFamily="18" charset="0"/>
              </a:rPr>
              <a:t>Mỗi mô hình chỉ bao gồm một deployment diagram hiển thị ánh xạ giữa những tiến trình xử lý tới thiết bị phần cứng.</a:t>
            </a:r>
          </a:p>
        </p:txBody>
      </p:sp>
    </p:spTree>
    <p:extLst>
      <p:ext uri="{BB962C8B-B14F-4D97-AF65-F5344CB8AC3E}">
        <p14:creationId xmlns:p14="http://schemas.microsoft.com/office/powerpoint/2010/main" val="2098794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81B6-C93D-4DEF-806D-751D5AA503B0}"/>
              </a:ext>
            </a:extLst>
          </p:cNvPr>
          <p:cNvSpPr>
            <a:spLocks noGrp="1"/>
          </p:cNvSpPr>
          <p:nvPr>
            <p:ph type="title"/>
          </p:nvPr>
        </p:nvSpPr>
        <p:spPr/>
        <p:txBody>
          <a:bodyPr>
            <a:normAutofit/>
          </a:bodyPr>
          <a:lstStyle/>
          <a:p>
            <a:r>
              <a:rPr lang="en-US" sz="4400" dirty="0" err="1">
                <a:solidFill>
                  <a:srgbClr val="FF0000"/>
                </a:solidFill>
                <a:latin typeface="Times New Roman" panose="02020603050405020304" pitchFamily="18" charset="0"/>
                <a:cs typeface="Times New Roman" panose="02020603050405020304" pitchFamily="18" charset="0"/>
              </a:rPr>
              <a:t>II.Use</a:t>
            </a:r>
            <a:r>
              <a:rPr lang="en-US" sz="4400" dirty="0">
                <a:solidFill>
                  <a:srgbClr val="FF0000"/>
                </a:solidFill>
                <a:latin typeface="Times New Roman" panose="02020603050405020304" pitchFamily="18" charset="0"/>
                <a:cs typeface="Times New Roman" panose="02020603050405020304" pitchFamily="18" charset="0"/>
              </a:rPr>
              <a:t> case</a:t>
            </a:r>
          </a:p>
        </p:txBody>
      </p:sp>
      <p:sp>
        <p:nvSpPr>
          <p:cNvPr id="3" name="Content Placeholder 2">
            <a:extLst>
              <a:ext uri="{FF2B5EF4-FFF2-40B4-BE49-F238E27FC236}">
                <a16:creationId xmlns:a16="http://schemas.microsoft.com/office/drawing/2014/main" id="{28584C71-4F0D-4340-A321-3ECEECCC6188}"/>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1. </a:t>
            </a:r>
            <a:r>
              <a:rPr lang="en-US" sz="2400" b="1" dirty="0" err="1">
                <a:latin typeface="Times New Roman" panose="02020603050405020304" pitchFamily="18" charset="0"/>
                <a:cs typeface="Times New Roman" panose="02020603050405020304" pitchFamily="18" charset="0"/>
              </a:rPr>
              <a:t>Khái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niệm</a:t>
            </a:r>
            <a:endParaRPr 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 case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cụm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Use case </a:t>
            </a:r>
            <a:r>
              <a:rPr lang="en-US" sz="2400" dirty="0" err="1">
                <a:latin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ngắn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rõ</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a:t>
            </a:r>
          </a:p>
          <a:p>
            <a:endParaRPr lang="en-US" sz="2400" dirty="0"/>
          </a:p>
        </p:txBody>
      </p:sp>
    </p:spTree>
    <p:extLst>
      <p:ext uri="{BB962C8B-B14F-4D97-AF65-F5344CB8AC3E}">
        <p14:creationId xmlns:p14="http://schemas.microsoft.com/office/powerpoint/2010/main" val="3338687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BD496-735E-442B-9FC9-79B7CFD8B67A}"/>
              </a:ext>
            </a:extLst>
          </p:cNvPr>
          <p:cNvSpPr>
            <a:spLocks noGrp="1"/>
          </p:cNvSpPr>
          <p:nvPr>
            <p:ph type="title"/>
          </p:nvPr>
        </p:nvSpPr>
        <p:spPr>
          <a:xfrm>
            <a:off x="577991" y="263527"/>
            <a:ext cx="10058400" cy="1450757"/>
          </a:xfrm>
        </p:spPr>
        <p:txBody>
          <a:bodyPr>
            <a:normAutofit/>
          </a:bodyPr>
          <a:lstStyle/>
          <a:p>
            <a:r>
              <a:rPr lang="en-US" sz="4400" dirty="0" err="1">
                <a:solidFill>
                  <a:srgbClr val="FF0000"/>
                </a:solidFill>
                <a:latin typeface="Times New Roman" panose="02020603050405020304" pitchFamily="18" charset="0"/>
                <a:cs typeface="Times New Roman" panose="02020603050405020304" pitchFamily="18" charset="0"/>
              </a:rPr>
              <a:t>II.Use</a:t>
            </a:r>
            <a:r>
              <a:rPr lang="en-US" sz="4400" dirty="0">
                <a:solidFill>
                  <a:srgbClr val="FF0000"/>
                </a:solidFill>
                <a:latin typeface="Times New Roman" panose="02020603050405020304" pitchFamily="18" charset="0"/>
                <a:cs typeface="Times New Roman" panose="02020603050405020304" pitchFamily="18" charset="0"/>
              </a:rPr>
              <a:t> case</a:t>
            </a:r>
          </a:p>
        </p:txBody>
      </p:sp>
      <p:sp>
        <p:nvSpPr>
          <p:cNvPr id="3" name="Content Placeholder 2">
            <a:extLst>
              <a:ext uri="{FF2B5EF4-FFF2-40B4-BE49-F238E27FC236}">
                <a16:creationId xmlns:a16="http://schemas.microsoft.com/office/drawing/2014/main" id="{D75938A6-7810-46C9-96C8-085845355B53}"/>
              </a:ext>
            </a:extLst>
          </p:cNvPr>
          <p:cNvSpPr>
            <a:spLocks noGrp="1"/>
          </p:cNvSpPr>
          <p:nvPr>
            <p:ph idx="1"/>
          </p:nvPr>
        </p:nvSpPr>
        <p:spPr>
          <a:xfrm>
            <a:off x="1097280" y="1845734"/>
            <a:ext cx="10428676" cy="4023360"/>
          </a:xfrm>
        </p:spPr>
        <p:txBody>
          <a:bodyPr>
            <a:noAutofit/>
          </a:bodyPr>
          <a:lstStyle/>
          <a:p>
            <a:r>
              <a:rPr lang="en-US" sz="2400" b="1" dirty="0">
                <a:latin typeface="Times New Roman" panose="02020603050405020304" pitchFamily="18" charset="0"/>
                <a:cs typeface="Times New Roman" panose="02020603050405020304" pitchFamily="18" charset="0"/>
              </a:rPr>
              <a:t>2.Các </a:t>
            </a:r>
            <a:r>
              <a:rPr lang="en-US" sz="2400" b="1" dirty="0" err="1">
                <a:latin typeface="Times New Roman" panose="02020603050405020304" pitchFamily="18" charset="0"/>
                <a:cs typeface="Times New Roman" panose="02020603050405020304" pitchFamily="18" charset="0"/>
              </a:rPr>
              <a:t>thành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phần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chính</a:t>
            </a:r>
            <a:endParaRPr lang="en-US" sz="2400" b="1" dirty="0">
              <a:latin typeface="Times New Roman" panose="02020603050405020304" pitchFamily="18" charset="0"/>
              <a:cs typeface="Times New Roman" panose="02020603050405020304" pitchFamily="18" charset="0"/>
            </a:endParaRPr>
          </a:p>
          <a:p>
            <a:r>
              <a:rPr lang="en-US" sz="2400" b="1" i="1" u="sng" dirty="0">
                <a:latin typeface="Times New Roman" panose="02020603050405020304" pitchFamily="18" charset="0"/>
                <a:cs typeface="Times New Roman" panose="02020603050405020304" pitchFamily="18" charset="0"/>
              </a:rPr>
              <a:t>2.1 Use case, </a:t>
            </a:r>
            <a:r>
              <a:rPr lang="en-US" sz="2400" b="1" i="1" u="sng" dirty="0" err="1">
                <a:latin typeface="Times New Roman" panose="02020603050405020304" pitchFamily="18" charset="0"/>
                <a:cs typeface="Times New Roman" panose="02020603050405020304" pitchFamily="18" charset="0"/>
              </a:rPr>
              <a:t>tác</a:t>
            </a:r>
            <a:r>
              <a:rPr lang="en-US" sz="2400" b="1" i="1" u="sng" dirty="0">
                <a:latin typeface="Times New Roman" panose="02020603050405020304" pitchFamily="18" charset="0"/>
                <a:cs typeface="Times New Roman" panose="02020603050405020304" pitchFamily="18" charset="0"/>
              </a:rPr>
              <a:t> </a:t>
            </a:r>
            <a:r>
              <a:rPr lang="en-US" sz="2400" b="1" i="1" u="sng" dirty="0" err="1">
                <a:latin typeface="Times New Roman" panose="02020603050405020304" pitchFamily="18" charset="0"/>
                <a:cs typeface="Times New Roman" panose="02020603050405020304" pitchFamily="18" charset="0"/>
              </a:rPr>
              <a:t>nhân</a:t>
            </a:r>
            <a:r>
              <a:rPr lang="en-US" sz="2400" b="1" i="1" u="sng" dirty="0">
                <a:latin typeface="Times New Roman" panose="02020603050405020304" pitchFamily="18" charset="0"/>
                <a:cs typeface="Times New Roman" panose="02020603050405020304" pitchFamily="18" charset="0"/>
              </a:rPr>
              <a:t> </a:t>
            </a:r>
            <a:r>
              <a:rPr lang="en-US" sz="2400" b="1" i="1" u="sng" dirty="0" err="1">
                <a:latin typeface="Times New Roman" panose="02020603050405020304" pitchFamily="18" charset="0"/>
                <a:cs typeface="Times New Roman" panose="02020603050405020304" pitchFamily="18" charset="0"/>
              </a:rPr>
              <a:t>là</a:t>
            </a:r>
            <a:r>
              <a:rPr lang="en-US" sz="2400" b="1" i="1" u="sng" dirty="0">
                <a:latin typeface="Times New Roman" panose="02020603050405020304" pitchFamily="18" charset="0"/>
                <a:cs typeface="Times New Roman" panose="02020603050405020304" pitchFamily="18" charset="0"/>
              </a:rPr>
              <a:t> </a:t>
            </a:r>
            <a:r>
              <a:rPr lang="en-US" sz="2400" b="1" i="1" u="sng" dirty="0" err="1">
                <a:latin typeface="Times New Roman" panose="02020603050405020304" pitchFamily="18" charset="0"/>
                <a:cs typeface="Times New Roman" panose="02020603050405020304" pitchFamily="18" charset="0"/>
              </a:rPr>
              <a:t>gì</a:t>
            </a:r>
            <a:r>
              <a:rPr lang="en-US" sz="2400" b="1" i="1" u="sng"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3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a:t>
            </a:r>
          </a:p>
          <a:p>
            <a:pPr marL="749808" lvl="1" indent="-457200">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a:t>
            </a:r>
          </a:p>
          <a:p>
            <a:pPr marL="749808" lvl="1" indent="-457200">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a:t>
            </a:r>
          </a:p>
          <a:p>
            <a:pPr marL="749808" lvl="1" indent="-457200">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trò</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7940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A114-E577-42EB-95F0-F0CB8F8D38E8}"/>
              </a:ext>
            </a:extLst>
          </p:cNvPr>
          <p:cNvSpPr>
            <a:spLocks noGrp="1"/>
          </p:cNvSpPr>
          <p:nvPr>
            <p:ph type="title"/>
          </p:nvPr>
        </p:nvSpPr>
        <p:spPr/>
        <p:txBody>
          <a:bodyPr>
            <a:normAutofit/>
          </a:bodyPr>
          <a:lstStyle/>
          <a:p>
            <a:r>
              <a:rPr lang="en-US" sz="4400" dirty="0" err="1">
                <a:solidFill>
                  <a:srgbClr val="FF0000"/>
                </a:solidFill>
                <a:latin typeface="Times New Roman" panose="02020603050405020304" pitchFamily="18" charset="0"/>
                <a:cs typeface="Times New Roman" panose="02020603050405020304" pitchFamily="18" charset="0"/>
              </a:rPr>
              <a:t>II.Use</a:t>
            </a:r>
            <a:r>
              <a:rPr lang="en-US" sz="4400" dirty="0">
                <a:solidFill>
                  <a:srgbClr val="FF0000"/>
                </a:solidFill>
                <a:latin typeface="Times New Roman" panose="02020603050405020304" pitchFamily="18" charset="0"/>
                <a:cs typeface="Times New Roman" panose="02020603050405020304" pitchFamily="18" charset="0"/>
              </a:rPr>
              <a:t> case</a:t>
            </a:r>
          </a:p>
        </p:txBody>
      </p:sp>
      <p:sp>
        <p:nvSpPr>
          <p:cNvPr id="3" name="Content Placeholder 2">
            <a:extLst>
              <a:ext uri="{FF2B5EF4-FFF2-40B4-BE49-F238E27FC236}">
                <a16:creationId xmlns:a16="http://schemas.microsoft.com/office/drawing/2014/main" id="{ED719505-8055-4E70-8235-FA5C39078836}"/>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2.Các </a:t>
            </a:r>
            <a:r>
              <a:rPr lang="en-US" sz="2400" b="1" dirty="0" err="1">
                <a:latin typeface="Times New Roman" panose="02020603050405020304" pitchFamily="18" charset="0"/>
                <a:cs typeface="Times New Roman" panose="02020603050405020304" pitchFamily="18" charset="0"/>
              </a:rPr>
              <a:t>thành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phần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chính</a:t>
            </a:r>
            <a:endParaRPr lang="en-US" sz="2400" b="1" dirty="0">
              <a:latin typeface="Times New Roman" panose="02020603050405020304" pitchFamily="18" charset="0"/>
              <a:cs typeface="Times New Roman" panose="02020603050405020304" pitchFamily="18" charset="0"/>
            </a:endParaRPr>
          </a:p>
          <a:p>
            <a:r>
              <a:rPr lang="en-US" sz="2400" b="1" i="1" u="sng" dirty="0">
                <a:latin typeface="Times New Roman" panose="02020603050405020304" pitchFamily="18" charset="0"/>
                <a:cs typeface="Times New Roman" panose="02020603050405020304" pitchFamily="18" charset="0"/>
              </a:rPr>
              <a:t>2.1 Use case, </a:t>
            </a:r>
            <a:r>
              <a:rPr lang="en-US" sz="2400" b="1" i="1" u="sng" dirty="0" err="1">
                <a:latin typeface="Times New Roman" panose="02020603050405020304" pitchFamily="18" charset="0"/>
                <a:cs typeface="Times New Roman" panose="02020603050405020304" pitchFamily="18" charset="0"/>
              </a:rPr>
              <a:t>tác</a:t>
            </a:r>
            <a:r>
              <a:rPr lang="en-US" sz="2400" b="1" i="1" u="sng" dirty="0">
                <a:latin typeface="Times New Roman" panose="02020603050405020304" pitchFamily="18" charset="0"/>
                <a:cs typeface="Times New Roman" panose="02020603050405020304" pitchFamily="18" charset="0"/>
              </a:rPr>
              <a:t> </a:t>
            </a:r>
            <a:r>
              <a:rPr lang="en-US" sz="2400" b="1" i="1" u="sng" dirty="0" err="1">
                <a:latin typeface="Times New Roman" panose="02020603050405020304" pitchFamily="18" charset="0"/>
                <a:cs typeface="Times New Roman" panose="02020603050405020304" pitchFamily="18" charset="0"/>
              </a:rPr>
              <a:t>nhân</a:t>
            </a:r>
            <a:r>
              <a:rPr lang="en-US" sz="2400" b="1" i="1" u="sng" dirty="0">
                <a:latin typeface="Times New Roman" panose="02020603050405020304" pitchFamily="18" charset="0"/>
                <a:cs typeface="Times New Roman" panose="02020603050405020304" pitchFamily="18" charset="0"/>
              </a:rPr>
              <a:t> </a:t>
            </a:r>
            <a:r>
              <a:rPr lang="en-US" sz="2400" b="1" i="1" u="sng" dirty="0" err="1">
                <a:latin typeface="Times New Roman" panose="02020603050405020304" pitchFamily="18" charset="0"/>
                <a:cs typeface="Times New Roman" panose="02020603050405020304" pitchFamily="18" charset="0"/>
              </a:rPr>
              <a:t>là</a:t>
            </a:r>
            <a:r>
              <a:rPr lang="en-US" sz="2400" b="1" i="1" u="sng" dirty="0">
                <a:latin typeface="Times New Roman" panose="02020603050405020304" pitchFamily="18" charset="0"/>
                <a:cs typeface="Times New Roman" panose="02020603050405020304" pitchFamily="18" charset="0"/>
              </a:rPr>
              <a:t> </a:t>
            </a:r>
            <a:r>
              <a:rPr lang="en-US" sz="2400" b="1" i="1" u="sng" dirty="0" err="1">
                <a:latin typeface="Times New Roman" panose="02020603050405020304" pitchFamily="18" charset="0"/>
                <a:cs typeface="Times New Roman" panose="02020603050405020304" pitchFamily="18" charset="0"/>
              </a:rPr>
              <a:t>gì</a:t>
            </a:r>
            <a:r>
              <a:rPr lang="en-US" sz="2400" b="1" i="1" u="sng"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Kí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a:t>
            </a:r>
          </a:p>
          <a:p>
            <a:endParaRPr lang="en-US" sz="2400" dirty="0"/>
          </a:p>
        </p:txBody>
      </p:sp>
      <p:pic>
        <p:nvPicPr>
          <p:cNvPr id="4" name="Picture 3">
            <a:extLst>
              <a:ext uri="{FF2B5EF4-FFF2-40B4-BE49-F238E27FC236}">
                <a16:creationId xmlns:a16="http://schemas.microsoft.com/office/drawing/2014/main" id="{BD1ED92E-448D-4D5C-9235-5B2182D6896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39695" y="3160360"/>
            <a:ext cx="2885193" cy="2708734"/>
          </a:xfrm>
          <a:prstGeom prst="rect">
            <a:avLst/>
          </a:prstGeom>
          <a:noFill/>
          <a:ln>
            <a:noFill/>
          </a:ln>
        </p:spPr>
      </p:pic>
    </p:spTree>
    <p:extLst>
      <p:ext uri="{BB962C8B-B14F-4D97-AF65-F5344CB8AC3E}">
        <p14:creationId xmlns:p14="http://schemas.microsoft.com/office/powerpoint/2010/main" val="856071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3101-1230-4F42-8107-324F084613CA}"/>
              </a:ext>
            </a:extLst>
          </p:cNvPr>
          <p:cNvSpPr>
            <a:spLocks noGrp="1"/>
          </p:cNvSpPr>
          <p:nvPr>
            <p:ph type="title"/>
          </p:nvPr>
        </p:nvSpPr>
        <p:spPr/>
        <p:txBody>
          <a:bodyPr>
            <a:normAutofit/>
          </a:bodyPr>
          <a:lstStyle/>
          <a:p>
            <a:r>
              <a:rPr lang="en-US" sz="4400" dirty="0" err="1">
                <a:solidFill>
                  <a:srgbClr val="FF0000"/>
                </a:solidFill>
                <a:latin typeface="Times New Roman" panose="02020603050405020304" pitchFamily="18" charset="0"/>
                <a:cs typeface="Times New Roman" panose="02020603050405020304" pitchFamily="18" charset="0"/>
              </a:rPr>
              <a:t>II.Use</a:t>
            </a:r>
            <a:r>
              <a:rPr lang="en-US" sz="4400" dirty="0">
                <a:solidFill>
                  <a:srgbClr val="FF0000"/>
                </a:solidFill>
                <a:latin typeface="Times New Roman" panose="02020603050405020304" pitchFamily="18" charset="0"/>
                <a:cs typeface="Times New Roman" panose="02020603050405020304" pitchFamily="18" charset="0"/>
              </a:rPr>
              <a:t> case</a:t>
            </a:r>
          </a:p>
        </p:txBody>
      </p:sp>
      <p:sp>
        <p:nvSpPr>
          <p:cNvPr id="3" name="Content Placeholder 2">
            <a:extLst>
              <a:ext uri="{FF2B5EF4-FFF2-40B4-BE49-F238E27FC236}">
                <a16:creationId xmlns:a16="http://schemas.microsoft.com/office/drawing/2014/main" id="{45002937-0A25-43E2-A73D-295BA27B6A2D}"/>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2.Các </a:t>
            </a:r>
            <a:r>
              <a:rPr lang="en-US" sz="2400" b="1" dirty="0" err="1">
                <a:latin typeface="Times New Roman" panose="02020603050405020304" pitchFamily="18" charset="0"/>
                <a:cs typeface="Times New Roman" panose="02020603050405020304" pitchFamily="18" charset="0"/>
              </a:rPr>
              <a:t>thành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phần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chính</a:t>
            </a:r>
            <a:endParaRPr lang="en-US" sz="2400" b="1" dirty="0">
              <a:latin typeface="Times New Roman" panose="02020603050405020304" pitchFamily="18" charset="0"/>
              <a:cs typeface="Times New Roman" panose="02020603050405020304" pitchFamily="18" charset="0"/>
            </a:endParaRPr>
          </a:p>
          <a:p>
            <a:r>
              <a:rPr lang="en-US" sz="2400" b="1" i="1" u="sng" dirty="0">
                <a:latin typeface="Times New Roman" panose="02020603050405020304" pitchFamily="18" charset="0"/>
                <a:cs typeface="Times New Roman" panose="02020603050405020304" pitchFamily="18" charset="0"/>
              </a:rPr>
              <a:t>2.2 </a:t>
            </a:r>
            <a:r>
              <a:rPr lang="en-US" sz="2400" b="1" i="1" u="sng" dirty="0" err="1">
                <a:latin typeface="Times New Roman" panose="02020603050405020304" pitchFamily="18" charset="0"/>
                <a:cs typeface="Times New Roman" panose="02020603050405020304" pitchFamily="18" charset="0"/>
              </a:rPr>
              <a:t>Các</a:t>
            </a:r>
            <a:r>
              <a:rPr lang="en-US" sz="2400" b="1" i="1" u="sng" dirty="0">
                <a:latin typeface="Times New Roman" panose="02020603050405020304" pitchFamily="18" charset="0"/>
                <a:cs typeface="Times New Roman" panose="02020603050405020304" pitchFamily="18" charset="0"/>
              </a:rPr>
              <a:t> Use case</a:t>
            </a:r>
          </a:p>
          <a:p>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use case.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use case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elip.Tên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use case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Use case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elips</a:t>
            </a:r>
            <a:r>
              <a:rPr lang="en-US" sz="2400" dirty="0">
                <a:latin typeface="Times New Roman" panose="02020603050405020304" pitchFamily="18" charset="0"/>
                <a:cs typeface="Times New Roman" panose="02020603050405020304" pitchFamily="18" charset="0"/>
              </a:rPr>
              <a:t>.</a:t>
            </a:r>
          </a:p>
          <a:p>
            <a:endParaRPr lang="en-US" dirty="0"/>
          </a:p>
          <a:p>
            <a:endParaRPr lang="en-US" b="1" i="1" u="sng" dirty="0"/>
          </a:p>
        </p:txBody>
      </p:sp>
      <p:pic>
        <p:nvPicPr>
          <p:cNvPr id="4" name="Picture 3">
            <a:extLst>
              <a:ext uri="{FF2B5EF4-FFF2-40B4-BE49-F238E27FC236}">
                <a16:creationId xmlns:a16="http://schemas.microsoft.com/office/drawing/2014/main" id="{69FC19EC-D935-4FF1-A4F1-FBDDAE4C6A2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04357" y="4146728"/>
            <a:ext cx="3018931" cy="1260650"/>
          </a:xfrm>
          <a:prstGeom prst="rect">
            <a:avLst/>
          </a:prstGeom>
          <a:noFill/>
          <a:ln>
            <a:noFill/>
          </a:ln>
        </p:spPr>
      </p:pic>
    </p:spTree>
    <p:extLst>
      <p:ext uri="{BB962C8B-B14F-4D97-AF65-F5344CB8AC3E}">
        <p14:creationId xmlns:p14="http://schemas.microsoft.com/office/powerpoint/2010/main" val="3150333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F5752-11D5-4E7F-B805-48C7F0C5549C}"/>
              </a:ext>
            </a:extLst>
          </p:cNvPr>
          <p:cNvSpPr>
            <a:spLocks noGrp="1"/>
          </p:cNvSpPr>
          <p:nvPr>
            <p:ph type="title"/>
          </p:nvPr>
        </p:nvSpPr>
        <p:spPr/>
        <p:txBody>
          <a:bodyPr/>
          <a:lstStyle/>
          <a:p>
            <a:r>
              <a:rPr lang="en-US" dirty="0">
                <a:solidFill>
                  <a:srgbClr val="FF0000"/>
                </a:solidFill>
              </a:rPr>
              <a:t>I. UML </a:t>
            </a:r>
          </a:p>
        </p:txBody>
      </p:sp>
      <p:sp>
        <p:nvSpPr>
          <p:cNvPr id="3" name="Content Placeholder 2">
            <a:extLst>
              <a:ext uri="{FF2B5EF4-FFF2-40B4-BE49-F238E27FC236}">
                <a16:creationId xmlns:a16="http://schemas.microsoft.com/office/drawing/2014/main" id="{F2C0E21C-BE1F-40BC-BB3F-46FE104D4C54}"/>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1.Giới </a:t>
            </a:r>
            <a:r>
              <a:rPr lang="en-US" sz="2400" b="1" dirty="0" err="1">
                <a:latin typeface="Times New Roman" panose="02020603050405020304" pitchFamily="18" charset="0"/>
                <a:cs typeface="Times New Roman" panose="02020603050405020304" pitchFamily="18" charset="0"/>
              </a:rPr>
              <a:t>thiệu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về</a:t>
            </a:r>
            <a:r>
              <a:rPr lang="en-US" sz="2400" b="1" dirty="0">
                <a:latin typeface="Times New Roman" panose="02020603050405020304" pitchFamily="18" charset="0"/>
                <a:cs typeface="Times New Roman" panose="02020603050405020304" pitchFamily="18" charset="0"/>
              </a:rPr>
              <a:t> UML</a:t>
            </a:r>
          </a:p>
          <a:p>
            <a:pPr>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Ngôn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tiếng</a:t>
            </a:r>
            <a:r>
              <a:rPr lang="en-US" sz="2400" dirty="0">
                <a:latin typeface="Times New Roman" panose="02020603050405020304" pitchFamily="18" charset="0"/>
                <a:cs typeface="Times New Roman" panose="02020603050405020304" pitchFamily="18" charset="0"/>
              </a:rPr>
              <a:t> Anh: Unified Modeling Language,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UML.) UML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Trực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(visualizing)</a:t>
            </a:r>
          </a:p>
          <a:p>
            <a:pPr lvl="1">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(specifying)</a:t>
            </a:r>
          </a:p>
          <a:p>
            <a:pPr lvl="1">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Xây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dựng</a:t>
            </a:r>
            <a:r>
              <a:rPr lang="en-US" sz="2400" dirty="0">
                <a:latin typeface="Times New Roman" panose="02020603050405020304" pitchFamily="18" charset="0"/>
                <a:cs typeface="Times New Roman" panose="02020603050405020304" pitchFamily="18" charset="0"/>
              </a:rPr>
              <a:t> (constructing)</a:t>
            </a:r>
          </a:p>
          <a:p>
            <a:pPr lvl="1">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(documenting)</a:t>
            </a:r>
          </a:p>
        </p:txBody>
      </p:sp>
    </p:spTree>
    <p:extLst>
      <p:ext uri="{BB962C8B-B14F-4D97-AF65-F5344CB8AC3E}">
        <p14:creationId xmlns:p14="http://schemas.microsoft.com/office/powerpoint/2010/main" val="3733125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9272-8B99-4144-8AEE-442CE6A2BE49}"/>
              </a:ext>
            </a:extLst>
          </p:cNvPr>
          <p:cNvSpPr>
            <a:spLocks noGrp="1"/>
          </p:cNvSpPr>
          <p:nvPr>
            <p:ph type="title"/>
          </p:nvPr>
        </p:nvSpPr>
        <p:spPr/>
        <p:txBody>
          <a:bodyPr>
            <a:normAutofit/>
          </a:bodyPr>
          <a:lstStyle/>
          <a:p>
            <a:r>
              <a:rPr lang="en-US" sz="4400" dirty="0" err="1">
                <a:solidFill>
                  <a:srgbClr val="FF0000"/>
                </a:solidFill>
                <a:latin typeface="Times New Roman" panose="02020603050405020304" pitchFamily="18" charset="0"/>
                <a:cs typeface="Times New Roman" panose="02020603050405020304" pitchFamily="18" charset="0"/>
              </a:rPr>
              <a:t>II.Use</a:t>
            </a:r>
            <a:r>
              <a:rPr lang="en-US" sz="4400" dirty="0">
                <a:solidFill>
                  <a:srgbClr val="FF0000"/>
                </a:solidFill>
                <a:latin typeface="Times New Roman" panose="02020603050405020304" pitchFamily="18" charset="0"/>
                <a:cs typeface="Times New Roman" panose="02020603050405020304" pitchFamily="18" charset="0"/>
              </a:rPr>
              <a:t> case</a:t>
            </a:r>
          </a:p>
        </p:txBody>
      </p:sp>
      <p:sp>
        <p:nvSpPr>
          <p:cNvPr id="3" name="Content Placeholder 2">
            <a:extLst>
              <a:ext uri="{FF2B5EF4-FFF2-40B4-BE49-F238E27FC236}">
                <a16:creationId xmlns:a16="http://schemas.microsoft.com/office/drawing/2014/main" id="{42C30A4D-AEA2-4394-86F1-4AFD79DA60D8}"/>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3. </a:t>
            </a:r>
            <a:r>
              <a:rPr lang="en-US" sz="2400" b="1" dirty="0" err="1">
                <a:latin typeface="Times New Roman" panose="02020603050405020304" pitchFamily="18" charset="0"/>
                <a:cs typeface="Times New Roman" panose="02020603050405020304" pitchFamily="18" charset="0"/>
              </a:rPr>
              <a:t>Mối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giữa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Use case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Association: </a:t>
            </a:r>
            <a:r>
              <a:rPr lang="en-US" sz="2400" dirty="0" err="1">
                <a:latin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Actor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Use Case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Use Case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VD:</a:t>
            </a:r>
          </a:p>
          <a:p>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06E324D-0B80-4843-9738-D2F1059675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46894" y="3906307"/>
            <a:ext cx="3826439" cy="1467203"/>
          </a:xfrm>
          <a:prstGeom prst="rect">
            <a:avLst/>
          </a:prstGeom>
          <a:noFill/>
          <a:ln>
            <a:noFill/>
          </a:ln>
        </p:spPr>
      </p:pic>
    </p:spTree>
    <p:extLst>
      <p:ext uri="{BB962C8B-B14F-4D97-AF65-F5344CB8AC3E}">
        <p14:creationId xmlns:p14="http://schemas.microsoft.com/office/powerpoint/2010/main" val="1754859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DA43-A94F-4A8D-8BCD-56DF4CD5B3CE}"/>
              </a:ext>
            </a:extLst>
          </p:cNvPr>
          <p:cNvSpPr>
            <a:spLocks noGrp="1"/>
          </p:cNvSpPr>
          <p:nvPr>
            <p:ph type="title"/>
          </p:nvPr>
        </p:nvSpPr>
        <p:spPr/>
        <p:txBody>
          <a:bodyPr>
            <a:normAutofit/>
          </a:bodyPr>
          <a:lstStyle/>
          <a:p>
            <a:r>
              <a:rPr lang="en-US" sz="4400" dirty="0" err="1">
                <a:solidFill>
                  <a:srgbClr val="FF0000"/>
                </a:solidFill>
                <a:latin typeface="Times New Roman" panose="02020603050405020304" pitchFamily="18" charset="0"/>
                <a:cs typeface="Times New Roman" panose="02020603050405020304" pitchFamily="18" charset="0"/>
              </a:rPr>
              <a:t>II.Use</a:t>
            </a:r>
            <a:r>
              <a:rPr lang="en-US" sz="4400" dirty="0">
                <a:solidFill>
                  <a:srgbClr val="FF0000"/>
                </a:solidFill>
                <a:latin typeface="Times New Roman" panose="02020603050405020304" pitchFamily="18" charset="0"/>
                <a:cs typeface="Times New Roman" panose="02020603050405020304" pitchFamily="18" charset="0"/>
              </a:rPr>
              <a:t> case</a:t>
            </a:r>
          </a:p>
        </p:txBody>
      </p:sp>
      <p:sp>
        <p:nvSpPr>
          <p:cNvPr id="3" name="Content Placeholder 2">
            <a:extLst>
              <a:ext uri="{FF2B5EF4-FFF2-40B4-BE49-F238E27FC236}">
                <a16:creationId xmlns:a16="http://schemas.microsoft.com/office/drawing/2014/main" id="{435105D6-F5CD-4E80-B6D3-9EE1D43EAD7F}"/>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3. </a:t>
            </a:r>
            <a:r>
              <a:rPr lang="en-US" sz="2400" b="1" dirty="0" err="1">
                <a:latin typeface="Times New Roman" panose="02020603050405020304" pitchFamily="18" charset="0"/>
                <a:cs typeface="Times New Roman" panose="02020603050405020304" pitchFamily="18" charset="0"/>
              </a:rPr>
              <a:t>Mối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giữa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Use case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Include: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Use Case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Use Case </a:t>
            </a:r>
            <a:r>
              <a:rPr lang="en-US" sz="2400" dirty="0" err="1">
                <a:latin typeface="Times New Roman" panose="02020603050405020304" pitchFamily="18" charset="0"/>
                <a:cs typeface="Times New Roman" panose="02020603050405020304" pitchFamily="18" charset="0"/>
              </a:rPr>
              <a:t>lớn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chia ra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Use Case </a:t>
            </a:r>
            <a:r>
              <a:rPr lang="en-US" sz="2400" dirty="0" err="1">
                <a:latin typeface="Times New Roman" panose="02020603050405020304" pitchFamily="18" charset="0"/>
                <a:cs typeface="Times New Roman" panose="02020603050405020304" pitchFamily="18" charset="0"/>
              </a:rPr>
              <a:t>nhỏ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(module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VD:</a:t>
            </a:r>
          </a:p>
          <a:p>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91E685A-F38A-4714-AA4B-6390FFA0A7E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95220" y="3857414"/>
            <a:ext cx="6482080" cy="2011680"/>
          </a:xfrm>
          <a:prstGeom prst="rect">
            <a:avLst/>
          </a:prstGeom>
          <a:noFill/>
          <a:ln>
            <a:noFill/>
          </a:ln>
        </p:spPr>
      </p:pic>
    </p:spTree>
    <p:extLst>
      <p:ext uri="{BB962C8B-B14F-4D97-AF65-F5344CB8AC3E}">
        <p14:creationId xmlns:p14="http://schemas.microsoft.com/office/powerpoint/2010/main" val="2454049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9DF4-D21E-44DE-AD2C-728BFE5F83F1}"/>
              </a:ext>
            </a:extLst>
          </p:cNvPr>
          <p:cNvSpPr>
            <a:spLocks noGrp="1"/>
          </p:cNvSpPr>
          <p:nvPr>
            <p:ph type="title"/>
          </p:nvPr>
        </p:nvSpPr>
        <p:spPr/>
        <p:txBody>
          <a:bodyPr>
            <a:normAutofit/>
          </a:bodyPr>
          <a:lstStyle/>
          <a:p>
            <a:r>
              <a:rPr lang="en-US" sz="4400" dirty="0" err="1">
                <a:solidFill>
                  <a:srgbClr val="FF0000"/>
                </a:solidFill>
                <a:latin typeface="Times New Roman" panose="02020603050405020304" pitchFamily="18" charset="0"/>
                <a:cs typeface="Times New Roman" panose="02020603050405020304" pitchFamily="18" charset="0"/>
              </a:rPr>
              <a:t>II.Use</a:t>
            </a:r>
            <a:r>
              <a:rPr lang="en-US" sz="4400" dirty="0">
                <a:solidFill>
                  <a:srgbClr val="FF0000"/>
                </a:solidFill>
                <a:latin typeface="Times New Roman" panose="02020603050405020304" pitchFamily="18" charset="0"/>
                <a:cs typeface="Times New Roman" panose="02020603050405020304" pitchFamily="18" charset="0"/>
              </a:rPr>
              <a:t> case</a:t>
            </a:r>
          </a:p>
        </p:txBody>
      </p:sp>
      <p:sp>
        <p:nvSpPr>
          <p:cNvPr id="3" name="Content Placeholder 2">
            <a:extLst>
              <a:ext uri="{FF2B5EF4-FFF2-40B4-BE49-F238E27FC236}">
                <a16:creationId xmlns:a16="http://schemas.microsoft.com/office/drawing/2014/main" id="{D1C31B94-18E1-46F9-B79E-16B8D707E3A1}"/>
              </a:ext>
            </a:extLst>
          </p:cNvPr>
          <p:cNvSpPr>
            <a:spLocks noGrp="1"/>
          </p:cNvSpPr>
          <p:nvPr>
            <p:ph idx="1"/>
          </p:nvPr>
        </p:nvSpPr>
        <p:spPr>
          <a:xfrm>
            <a:off x="1066800" y="1833034"/>
            <a:ext cx="10058400" cy="4023360"/>
          </a:xfrm>
        </p:spPr>
        <p:txBody>
          <a:bodyPr>
            <a:normAutofit/>
          </a:bodyPr>
          <a:lstStyle/>
          <a:p>
            <a:r>
              <a:rPr lang="en-US" sz="2400" b="1" dirty="0">
                <a:latin typeface="Times New Roman" panose="02020603050405020304" pitchFamily="18" charset="0"/>
                <a:cs typeface="Times New Roman" panose="02020603050405020304" pitchFamily="18" charset="0"/>
              </a:rPr>
              <a:t>3. </a:t>
            </a:r>
            <a:r>
              <a:rPr lang="en-US" sz="2400" b="1" dirty="0" err="1">
                <a:latin typeface="Times New Roman" panose="02020603050405020304" pitchFamily="18" charset="0"/>
                <a:cs typeface="Times New Roman" panose="02020603050405020304" pitchFamily="18" charset="0"/>
              </a:rPr>
              <a:t>Mối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giữa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Use case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Extent: Extend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2 Use Case. Quan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Extend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Use Case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bổ</a:t>
            </a:r>
            <a:r>
              <a:rPr lang="en-US" sz="2400" dirty="0">
                <a:latin typeface="Times New Roman" panose="02020603050405020304" pitchFamily="18" charset="0"/>
                <a:cs typeface="Times New Roman" panose="02020603050405020304" pitchFamily="18" charset="0"/>
              </a:rPr>
              <a:t> sung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Use Case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sẵn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VD:</a:t>
            </a:r>
          </a:p>
          <a:p>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712F7AE-F982-42B1-82F3-C3635BEA11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30575" y="3568700"/>
            <a:ext cx="3981450" cy="2181225"/>
          </a:xfrm>
          <a:prstGeom prst="rect">
            <a:avLst/>
          </a:prstGeom>
          <a:noFill/>
          <a:ln>
            <a:noFill/>
          </a:ln>
        </p:spPr>
      </p:pic>
    </p:spTree>
    <p:extLst>
      <p:ext uri="{BB962C8B-B14F-4D97-AF65-F5344CB8AC3E}">
        <p14:creationId xmlns:p14="http://schemas.microsoft.com/office/powerpoint/2010/main" val="3269225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EC82-E357-4D0D-9354-ABE3CEF624E6}"/>
              </a:ext>
            </a:extLst>
          </p:cNvPr>
          <p:cNvSpPr>
            <a:spLocks noGrp="1"/>
          </p:cNvSpPr>
          <p:nvPr>
            <p:ph type="title"/>
          </p:nvPr>
        </p:nvSpPr>
        <p:spPr/>
        <p:txBody>
          <a:bodyPr>
            <a:normAutofit/>
          </a:bodyPr>
          <a:lstStyle/>
          <a:p>
            <a:r>
              <a:rPr lang="en-US" sz="4400" dirty="0" err="1">
                <a:solidFill>
                  <a:srgbClr val="FF0000"/>
                </a:solidFill>
                <a:latin typeface="Times New Roman" panose="02020603050405020304" pitchFamily="18" charset="0"/>
                <a:cs typeface="Times New Roman" panose="02020603050405020304" pitchFamily="18" charset="0"/>
              </a:rPr>
              <a:t>II.Use</a:t>
            </a:r>
            <a:r>
              <a:rPr lang="en-US" sz="4400" dirty="0">
                <a:solidFill>
                  <a:srgbClr val="FF0000"/>
                </a:solidFill>
                <a:latin typeface="Times New Roman" panose="02020603050405020304" pitchFamily="18" charset="0"/>
                <a:cs typeface="Times New Roman" panose="02020603050405020304" pitchFamily="18" charset="0"/>
              </a:rPr>
              <a:t> case</a:t>
            </a:r>
          </a:p>
        </p:txBody>
      </p:sp>
      <p:sp>
        <p:nvSpPr>
          <p:cNvPr id="3" name="Content Placeholder 2">
            <a:extLst>
              <a:ext uri="{FF2B5EF4-FFF2-40B4-BE49-F238E27FC236}">
                <a16:creationId xmlns:a16="http://schemas.microsoft.com/office/drawing/2014/main" id="{DD73BC17-C2D9-4F30-98A6-A63BBFA57BB2}"/>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3. </a:t>
            </a:r>
            <a:r>
              <a:rPr lang="en-US" sz="2400" b="1" dirty="0" err="1">
                <a:latin typeface="Times New Roman" panose="02020603050405020304" pitchFamily="18" charset="0"/>
                <a:cs typeface="Times New Roman" panose="02020603050405020304" pitchFamily="18" charset="0"/>
              </a:rPr>
              <a:t>Mối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giữa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Use case</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Generalization: được sử dụng để thể hiện quan hệ thừa kế giữa các Actor hoặc giữa các Use Case với nhau.</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VD:</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F87BD0-0515-4C3B-9806-BFEC29572C3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86137" y="3868737"/>
            <a:ext cx="3789363" cy="1439863"/>
          </a:xfrm>
          <a:prstGeom prst="rect">
            <a:avLst/>
          </a:prstGeom>
          <a:noFill/>
          <a:ln>
            <a:noFill/>
          </a:ln>
        </p:spPr>
      </p:pic>
    </p:spTree>
    <p:extLst>
      <p:ext uri="{BB962C8B-B14F-4D97-AF65-F5344CB8AC3E}">
        <p14:creationId xmlns:p14="http://schemas.microsoft.com/office/powerpoint/2010/main" val="3975782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5EDE-8FEA-4A2D-B14D-F34FCD2BBBB6}"/>
              </a:ext>
            </a:extLst>
          </p:cNvPr>
          <p:cNvSpPr>
            <a:spLocks noGrp="1"/>
          </p:cNvSpPr>
          <p:nvPr>
            <p:ph type="title"/>
          </p:nvPr>
        </p:nvSpPr>
        <p:spPr>
          <a:xfrm>
            <a:off x="1097280" y="-304800"/>
            <a:ext cx="10058400" cy="1450757"/>
          </a:xfrm>
        </p:spPr>
        <p:txBody>
          <a:bodyPr/>
          <a:lstStyle/>
          <a:p>
            <a:r>
              <a:rPr lang="en-US" dirty="0" err="1">
                <a:solidFill>
                  <a:srgbClr val="FF0000"/>
                </a:solidFill>
                <a:latin typeface="Times New Roman" panose="02020603050405020304" pitchFamily="18" charset="0"/>
                <a:cs typeface="Times New Roman" panose="02020603050405020304" pitchFamily="18" charset="0"/>
              </a:rPr>
              <a:t>II.Use</a:t>
            </a:r>
            <a:r>
              <a:rPr lang="en-US" dirty="0">
                <a:solidFill>
                  <a:srgbClr val="FF0000"/>
                </a:solidFill>
                <a:latin typeface="Times New Roman" panose="02020603050405020304" pitchFamily="18" charset="0"/>
                <a:cs typeface="Times New Roman" panose="02020603050405020304" pitchFamily="18" charset="0"/>
              </a:rPr>
              <a:t> case</a:t>
            </a:r>
            <a:endParaRPr lang="en-US" dirty="0"/>
          </a:p>
        </p:txBody>
      </p:sp>
      <p:sp>
        <p:nvSpPr>
          <p:cNvPr id="3" name="Content Placeholder 2">
            <a:extLst>
              <a:ext uri="{FF2B5EF4-FFF2-40B4-BE49-F238E27FC236}">
                <a16:creationId xmlns:a16="http://schemas.microsoft.com/office/drawing/2014/main" id="{8F1E80BA-158F-4796-B824-D78F0D34F415}"/>
              </a:ext>
            </a:extLst>
          </p:cNvPr>
          <p:cNvSpPr>
            <a:spLocks noGrp="1"/>
          </p:cNvSpPr>
          <p:nvPr>
            <p:ph idx="1"/>
          </p:nvPr>
        </p:nvSpPr>
        <p:spPr>
          <a:xfrm>
            <a:off x="1036320" y="1145956"/>
            <a:ext cx="10058400" cy="5029065"/>
          </a:xfrm>
        </p:spPr>
        <p:txBody>
          <a:bodyPr>
            <a:noAutofit/>
          </a:bodyPr>
          <a:lstStyle/>
          <a:p>
            <a:r>
              <a:rPr lang="en-US" sz="2400" b="1" dirty="0">
                <a:latin typeface="Times New Roman" panose="02020603050405020304" pitchFamily="18" charset="0"/>
                <a:cs typeface="Times New Roman" panose="02020603050405020304" pitchFamily="18" charset="0"/>
              </a:rPr>
              <a:t>4.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bước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xây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dựng</a:t>
            </a:r>
            <a:r>
              <a:rPr lang="en-US" sz="2400" b="1" dirty="0">
                <a:latin typeface="Times New Roman" panose="02020603050405020304" pitchFamily="18" charset="0"/>
                <a:cs typeface="Times New Roman" panose="02020603050405020304" pitchFamily="18" charset="0"/>
              </a:rPr>
              <a:t> use case</a:t>
            </a:r>
          </a:p>
          <a:p>
            <a:pPr fontAlgn="base"/>
            <a:r>
              <a:rPr lang="vi-VN" sz="2400" dirty="0">
                <a:latin typeface="Times New Roman" panose="02020603050405020304" pitchFamily="18" charset="0"/>
                <a:cs typeface="Times New Roman" panose="02020603050405020304" pitchFamily="18" charset="0"/>
              </a:rPr>
              <a:t> Bước 1: Thiết lập ngữ cảnh của hệ thống đích. </a:t>
            </a:r>
          </a:p>
          <a:p>
            <a:pPr fontAlgn="base"/>
            <a:r>
              <a:rPr lang="vi-VN" sz="2400" dirty="0">
                <a:latin typeface="Times New Roman" panose="02020603050405020304" pitchFamily="18" charset="0"/>
                <a:cs typeface="Times New Roman" panose="02020603050405020304" pitchFamily="18" charset="0"/>
              </a:rPr>
              <a:t> Bước 2: Chỉ định các Actor.</a:t>
            </a:r>
          </a:p>
          <a:p>
            <a:pPr fontAlgn="base"/>
            <a:r>
              <a:rPr lang="vi-VN" sz="2400" dirty="0">
                <a:latin typeface="Times New Roman" panose="02020603050405020304" pitchFamily="18" charset="0"/>
                <a:cs typeface="Times New Roman" panose="02020603050405020304" pitchFamily="18" charset="0"/>
              </a:rPr>
              <a:t> Bước 3: Chỉ định các Use Case.</a:t>
            </a:r>
          </a:p>
          <a:p>
            <a:pPr fontAlgn="base"/>
            <a:r>
              <a:rPr lang="vi-VN" sz="2400" dirty="0">
                <a:latin typeface="Times New Roman" panose="02020603050405020304" pitchFamily="18" charset="0"/>
                <a:cs typeface="Times New Roman" panose="02020603050405020304" pitchFamily="18" charset="0"/>
              </a:rPr>
              <a:t> Bước 4: Định nghĩa các quan hệ giữa các Actor và các Use Case.</a:t>
            </a:r>
          </a:p>
          <a:p>
            <a:pPr fontAlgn="base"/>
            <a:r>
              <a:rPr lang="vi-VN" sz="2400" dirty="0">
                <a:latin typeface="Times New Roman" panose="02020603050405020304" pitchFamily="18" charset="0"/>
                <a:cs typeface="Times New Roman" panose="02020603050405020304" pitchFamily="18" charset="0"/>
              </a:rPr>
              <a:t> Bước 5: Đánh giá các Actor và các Use Case để tìm cách chi tiết hóa.</a:t>
            </a:r>
          </a:p>
          <a:p>
            <a:r>
              <a:rPr lang="vi-VN" sz="2400" dirty="0">
                <a:latin typeface="Times New Roman" panose="02020603050405020304" pitchFamily="18" charset="0"/>
                <a:cs typeface="Times New Roman" panose="02020603050405020304" pitchFamily="18" charset="0"/>
              </a:rPr>
              <a:t>Giai đoạn cấu trúc:</a:t>
            </a:r>
          </a:p>
          <a:p>
            <a:pPr fontAlgn="base"/>
            <a:r>
              <a:rPr lang="vi-VN" sz="2400" dirty="0">
                <a:latin typeface="Times New Roman" panose="02020603050405020304" pitchFamily="18" charset="0"/>
                <a:cs typeface="Times New Roman" panose="02020603050405020304" pitchFamily="18" charset="0"/>
              </a:rPr>
              <a:t>Bước 6: Đánh giá các Use Case cho quan hệ phụ thuộc «include».</a:t>
            </a:r>
          </a:p>
          <a:p>
            <a:pPr fontAlgn="base"/>
            <a:r>
              <a:rPr lang="vi-VN" sz="2400" dirty="0">
                <a:latin typeface="Times New Roman" panose="02020603050405020304" pitchFamily="18" charset="0"/>
                <a:cs typeface="Times New Roman" panose="02020603050405020304" pitchFamily="18" charset="0"/>
              </a:rPr>
              <a:t>Bước 7: Đánh giá các Use Case cho quan hệ phụ thuộc «extend».</a:t>
            </a:r>
          </a:p>
          <a:p>
            <a:pPr fontAlgn="base"/>
            <a:r>
              <a:rPr lang="vi-VN" sz="2400" dirty="0">
                <a:latin typeface="Times New Roman" panose="02020603050405020304" pitchFamily="18" charset="0"/>
                <a:cs typeface="Times New Roman" panose="02020603050405020304" pitchFamily="18" charset="0"/>
              </a:rPr>
              <a:t>Bước 8: Đánh giá các Use Case cho quan hệ generalizations.</a:t>
            </a:r>
          </a:p>
          <a:p>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0523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9915-EE39-4C98-B748-E8FB02D989B3}"/>
              </a:ext>
            </a:extLst>
          </p:cNvPr>
          <p:cNvSpPr>
            <a:spLocks noGrp="1"/>
          </p:cNvSpPr>
          <p:nvPr>
            <p:ph type="title"/>
          </p:nvPr>
        </p:nvSpPr>
        <p:spPr/>
        <p:txBody>
          <a:bodyPr/>
          <a:lstStyle/>
          <a:p>
            <a:r>
              <a:rPr lang="en-US" dirty="0" err="1">
                <a:solidFill>
                  <a:srgbClr val="FF0000"/>
                </a:solidFill>
                <a:latin typeface="Times New Roman" panose="02020603050405020304" pitchFamily="18" charset="0"/>
                <a:cs typeface="Times New Roman" panose="02020603050405020304" pitchFamily="18" charset="0"/>
              </a:rPr>
              <a:t>II.Use</a:t>
            </a:r>
            <a:r>
              <a:rPr lang="en-US" dirty="0">
                <a:solidFill>
                  <a:srgbClr val="FF0000"/>
                </a:solidFill>
                <a:latin typeface="Times New Roman" panose="02020603050405020304" pitchFamily="18" charset="0"/>
                <a:cs typeface="Times New Roman" panose="02020603050405020304" pitchFamily="18" charset="0"/>
              </a:rPr>
              <a:t> case</a:t>
            </a:r>
            <a:endParaRPr lang="en-US" dirty="0"/>
          </a:p>
        </p:txBody>
      </p:sp>
      <p:sp>
        <p:nvSpPr>
          <p:cNvPr id="3" name="Content Placeholder 2">
            <a:extLst>
              <a:ext uri="{FF2B5EF4-FFF2-40B4-BE49-F238E27FC236}">
                <a16:creationId xmlns:a16="http://schemas.microsoft.com/office/drawing/2014/main" id="{B88B10FB-FBAD-4D0C-94FB-281653C6789D}"/>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5. </a:t>
            </a:r>
            <a:r>
              <a:rPr lang="en-US" sz="2400" b="1" dirty="0" err="1">
                <a:latin typeface="Times New Roman" panose="02020603050405020304" pitchFamily="18" charset="0"/>
                <a:cs typeface="Times New Roman" panose="02020603050405020304" pitchFamily="18" charset="0"/>
              </a:rPr>
              <a:t>Mục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đích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use case</a:t>
            </a:r>
          </a:p>
          <a:p>
            <a:pPr fontAlgn="base">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Đưa chính xác những hạn chế của hệ thống.</a:t>
            </a:r>
          </a:p>
          <a:p>
            <a:pPr fontAlgn="base">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Hiều rõ những yều cầu mà khách hàng, người sử dụng mong đợi.</a:t>
            </a:r>
          </a:p>
          <a:p>
            <a:pPr fontAlgn="base">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Để đơn giản hóa việc thay đổi và mở rộng hệ thống.</a:t>
            </a:r>
          </a:p>
          <a:p>
            <a:pPr fontAlgn="base">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Hệ thống là một hệ thống phần mềm, doanh nghiệp,…</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2549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0E14B-576A-4307-AB28-147DE3175CA5}"/>
              </a:ext>
            </a:extLst>
          </p:cNvPr>
          <p:cNvSpPr>
            <a:spLocks noGrp="1"/>
          </p:cNvSpPr>
          <p:nvPr>
            <p:ph type="title"/>
          </p:nvPr>
        </p:nvSpPr>
        <p:spPr/>
        <p:txBody>
          <a:bodyPr/>
          <a:lstStyle/>
          <a:p>
            <a:r>
              <a:rPr lang="en-US" dirty="0" err="1">
                <a:solidFill>
                  <a:srgbClr val="FF0000"/>
                </a:solidFill>
                <a:latin typeface="Times New Roman" panose="02020603050405020304" pitchFamily="18" charset="0"/>
                <a:cs typeface="Times New Roman" panose="02020603050405020304" pitchFamily="18" charset="0"/>
              </a:rPr>
              <a:t>II.Use</a:t>
            </a:r>
            <a:r>
              <a:rPr lang="en-US" dirty="0">
                <a:solidFill>
                  <a:srgbClr val="FF0000"/>
                </a:solidFill>
                <a:latin typeface="Times New Roman" panose="02020603050405020304" pitchFamily="18" charset="0"/>
                <a:cs typeface="Times New Roman" panose="02020603050405020304" pitchFamily="18" charset="0"/>
              </a:rPr>
              <a:t> case</a:t>
            </a:r>
            <a:endParaRPr lang="en-US" dirty="0"/>
          </a:p>
        </p:txBody>
      </p:sp>
      <p:sp>
        <p:nvSpPr>
          <p:cNvPr id="3" name="Content Placeholder 2">
            <a:extLst>
              <a:ext uri="{FF2B5EF4-FFF2-40B4-BE49-F238E27FC236}">
                <a16:creationId xmlns:a16="http://schemas.microsoft.com/office/drawing/2014/main" id="{E3E72BB5-5D2F-4BFC-9F71-B9FBF0D23351}"/>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6. </a:t>
            </a:r>
            <a:r>
              <a:rPr lang="en-US" sz="2400" b="1" dirty="0" err="1">
                <a:latin typeface="Times New Roman" panose="02020603050405020304" pitchFamily="18" charset="0"/>
                <a:cs typeface="Times New Roman" panose="02020603050405020304" pitchFamily="18" charset="0"/>
              </a:rPr>
              <a:t>Ví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a:t>
            </a:r>
            <a:r>
              <a:rPr lang="en-US" sz="2400" b="1" dirty="0">
                <a:latin typeface="Times New Roman" panose="02020603050405020304" pitchFamily="18" charset="0"/>
                <a:cs typeface="Times New Roman" panose="02020603050405020304" pitchFamily="18" charset="0"/>
              </a:rPr>
              <a:t> use case</a:t>
            </a:r>
          </a:p>
          <a:p>
            <a:endParaRPr lang="en-US" dirty="0"/>
          </a:p>
        </p:txBody>
      </p:sp>
      <p:pic>
        <p:nvPicPr>
          <p:cNvPr id="5" name="Picture 4">
            <a:extLst>
              <a:ext uri="{FF2B5EF4-FFF2-40B4-BE49-F238E27FC236}">
                <a16:creationId xmlns:a16="http://schemas.microsoft.com/office/drawing/2014/main" id="{44EC27C9-BFE5-4952-A584-6F5CFFF8B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5575" y="1737360"/>
            <a:ext cx="3981450" cy="4295775"/>
          </a:xfrm>
          <a:prstGeom prst="rect">
            <a:avLst/>
          </a:prstGeom>
        </p:spPr>
      </p:pic>
    </p:spTree>
    <p:extLst>
      <p:ext uri="{BB962C8B-B14F-4D97-AF65-F5344CB8AC3E}">
        <p14:creationId xmlns:p14="http://schemas.microsoft.com/office/powerpoint/2010/main" val="3302637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327728-9550-4139-BAE9-35611A34F427}"/>
              </a:ext>
            </a:extLst>
          </p:cNvPr>
          <p:cNvSpPr>
            <a:spLocks noGrp="1"/>
          </p:cNvSpPr>
          <p:nvPr>
            <p:ph idx="1"/>
          </p:nvPr>
        </p:nvSpPr>
        <p:spPr>
          <a:xfrm>
            <a:off x="1066800" y="2252134"/>
            <a:ext cx="10058400" cy="1418166"/>
          </a:xfrm>
        </p:spPr>
        <p:txBody>
          <a:bodyPr>
            <a:normAutofit/>
          </a:bodyPr>
          <a:lstStyle/>
          <a:p>
            <a:pPr algn="ctr"/>
            <a:r>
              <a:rPr lang="en-US" sz="4800" b="1" dirty="0">
                <a:solidFill>
                  <a:srgbClr val="FF0000"/>
                </a:solidFill>
                <a:latin typeface="Times New Roman" panose="02020603050405020304" pitchFamily="18" charset="0"/>
                <a:cs typeface="Times New Roman" panose="02020603050405020304" pitchFamily="18" charset="0"/>
              </a:rPr>
              <a:t>Thank you watching </a:t>
            </a:r>
          </a:p>
        </p:txBody>
      </p:sp>
    </p:spTree>
    <p:extLst>
      <p:ext uri="{BB962C8B-B14F-4D97-AF65-F5344CB8AC3E}">
        <p14:creationId xmlns:p14="http://schemas.microsoft.com/office/powerpoint/2010/main" val="1716565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F5752-11D5-4E7F-B805-48C7F0C5549C}"/>
              </a:ext>
            </a:extLst>
          </p:cNvPr>
          <p:cNvSpPr>
            <a:spLocks noGrp="1"/>
          </p:cNvSpPr>
          <p:nvPr>
            <p:ph type="title"/>
          </p:nvPr>
        </p:nvSpPr>
        <p:spPr/>
        <p:txBody>
          <a:bodyPr>
            <a:normAutofit/>
          </a:bodyPr>
          <a:lstStyle/>
          <a:p>
            <a:r>
              <a:rPr lang="en-US" sz="4400" dirty="0">
                <a:solidFill>
                  <a:srgbClr val="FF0000"/>
                </a:solidFill>
                <a:latin typeface="Times New Roman" panose="02020603050405020304" pitchFamily="18" charset="0"/>
                <a:cs typeface="Times New Roman" panose="02020603050405020304" pitchFamily="18" charset="0"/>
              </a:rPr>
              <a:t>I. UML </a:t>
            </a:r>
          </a:p>
        </p:txBody>
      </p:sp>
      <p:sp>
        <p:nvSpPr>
          <p:cNvPr id="3" name="Content Placeholder 2">
            <a:extLst>
              <a:ext uri="{FF2B5EF4-FFF2-40B4-BE49-F238E27FC236}">
                <a16:creationId xmlns:a16="http://schemas.microsoft.com/office/drawing/2014/main" id="{F2C0E21C-BE1F-40BC-BB3F-46FE104D4C54}"/>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1.Giới </a:t>
            </a:r>
            <a:r>
              <a:rPr lang="en-US" sz="2400" b="1" dirty="0" err="1">
                <a:latin typeface="Times New Roman" panose="02020603050405020304" pitchFamily="18" charset="0"/>
                <a:cs typeface="Times New Roman" panose="02020603050405020304" pitchFamily="18" charset="0"/>
              </a:rPr>
              <a:t>thiệu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về</a:t>
            </a:r>
            <a:r>
              <a:rPr lang="en-US" sz="2400" b="1" dirty="0">
                <a:latin typeface="Times New Roman" panose="02020603050405020304" pitchFamily="18" charset="0"/>
                <a:cs typeface="Times New Roman" panose="02020603050405020304" pitchFamily="18" charset="0"/>
              </a:rPr>
              <a:t> UML</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UML là ngôn ngữ trực quan</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Giúp công việc phát triển được xử lý nhất quán,giảm thiểu lỗi xảy ra</a:t>
            </a:r>
          </a:p>
          <a:p>
            <a:pPr lvl="1">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Giúp dễ hình dung hơn cấu trúc của hệ thống</a:t>
            </a:r>
          </a:p>
          <a:p>
            <a:pPr lvl="1">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Hiệu quả hơn trong việc liên lạc, trao đổi</a:t>
            </a:r>
          </a:p>
          <a:p>
            <a:pPr marL="578358" lvl="1" indent="-285750">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Trong tổ chức</a:t>
            </a:r>
          </a:p>
          <a:p>
            <a:pPr marL="578358" lvl="1" indent="-285750">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Bên ngoài tổ chức</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039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AC5B-38D8-47C2-9E0D-C93C907413DC}"/>
              </a:ext>
            </a:extLst>
          </p:cNvPr>
          <p:cNvSpPr>
            <a:spLocks noGrp="1"/>
          </p:cNvSpPr>
          <p:nvPr>
            <p:ph type="title"/>
          </p:nvPr>
        </p:nvSpPr>
        <p:spPr/>
        <p:txBody>
          <a:bodyPr>
            <a:normAutofit/>
          </a:bodyPr>
          <a:lstStyle/>
          <a:p>
            <a:r>
              <a:rPr lang="en-US" sz="4400" dirty="0">
                <a:solidFill>
                  <a:srgbClr val="FF0000"/>
                </a:solidFill>
                <a:latin typeface="Times New Roman" panose="02020603050405020304" pitchFamily="18" charset="0"/>
                <a:cs typeface="Times New Roman" panose="02020603050405020304" pitchFamily="18" charset="0"/>
              </a:rPr>
              <a:t>I. UML </a:t>
            </a:r>
          </a:p>
        </p:txBody>
      </p:sp>
      <p:sp>
        <p:nvSpPr>
          <p:cNvPr id="3" name="Content Placeholder 2">
            <a:extLst>
              <a:ext uri="{FF2B5EF4-FFF2-40B4-BE49-F238E27FC236}">
                <a16:creationId xmlns:a16="http://schemas.microsoft.com/office/drawing/2014/main" id="{71534320-B46A-4C3E-A490-08874D76DAAF}"/>
              </a:ext>
            </a:extLst>
          </p:cNvPr>
          <p:cNvSpPr>
            <a:spLocks noGrp="1"/>
          </p:cNvSpPr>
          <p:nvPr>
            <p:ph idx="1"/>
          </p:nvPr>
        </p:nvSpPr>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2. </a:t>
            </a:r>
            <a:r>
              <a:rPr lang="en-US" sz="2400" b="1" dirty="0" err="1">
                <a:solidFill>
                  <a:schemeClr val="tx1"/>
                </a:solidFill>
                <a:latin typeface="Times New Roman" panose="02020603050405020304" pitchFamily="18" charset="0"/>
                <a:cs typeface="Times New Roman" panose="02020603050405020304" pitchFamily="18" charset="0"/>
              </a:rPr>
              <a:t>Các</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mô</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hình</a:t>
            </a:r>
            <a:r>
              <a:rPr lang="en-US" sz="2400" b="1" dirty="0">
                <a:solidFill>
                  <a:schemeClr val="tx1"/>
                </a:solidFill>
                <a:latin typeface="Times New Roman" panose="02020603050405020304" pitchFamily="18" charset="0"/>
                <a:cs typeface="Times New Roman" panose="02020603050405020304" pitchFamily="18" charset="0"/>
              </a:rPr>
              <a:t> UML</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Các mô hình UML có thể kết nối trực tiếp với rất</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nhiều ngôn ngữ lập trình.</a:t>
            </a:r>
          </a:p>
          <a:p>
            <a:pPr lvl="1">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Ánh xạ sang Java, C++, Visual Basic…</a:t>
            </a:r>
          </a:p>
          <a:p>
            <a:pPr lvl="1">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Các bảng trong RDBMS hoặc kho lưu trữ trong OODBMS</a:t>
            </a:r>
          </a:p>
          <a:p>
            <a:pPr lvl="1">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Cho phép các kỹ nghệ xuôi (chuyển UML thành mã</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nguồn)</a:t>
            </a:r>
          </a:p>
          <a:p>
            <a:pPr lvl="1">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Cho phép kỹ nghệ ngược (xây dựng mô hình hệ thống từ</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mã nguồn)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848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21952-EDF3-45B1-8986-450729EFC78E}"/>
              </a:ext>
            </a:extLst>
          </p:cNvPr>
          <p:cNvSpPr>
            <a:spLocks noGrp="1"/>
          </p:cNvSpPr>
          <p:nvPr>
            <p:ph type="title"/>
          </p:nvPr>
        </p:nvSpPr>
        <p:spPr/>
        <p:txBody>
          <a:bodyPr>
            <a:normAutofit/>
          </a:bodyPr>
          <a:lstStyle/>
          <a:p>
            <a:r>
              <a:rPr lang="en-US" sz="4400" dirty="0">
                <a:solidFill>
                  <a:srgbClr val="FF0000"/>
                </a:solidFill>
                <a:latin typeface="Times New Roman" panose="02020603050405020304" pitchFamily="18" charset="0"/>
                <a:cs typeface="Times New Roman" panose="02020603050405020304" pitchFamily="18" charset="0"/>
              </a:rPr>
              <a:t>I. UML </a:t>
            </a:r>
          </a:p>
        </p:txBody>
      </p:sp>
      <p:sp>
        <p:nvSpPr>
          <p:cNvPr id="3" name="Content Placeholder 2">
            <a:extLst>
              <a:ext uri="{FF2B5EF4-FFF2-40B4-BE49-F238E27FC236}">
                <a16:creationId xmlns:a16="http://schemas.microsoft.com/office/drawing/2014/main" id="{C611A220-5086-4605-9F7A-20EAB44EC9B8}"/>
              </a:ext>
            </a:extLst>
          </p:cNvPr>
          <p:cNvSpPr>
            <a:spLocks noGrp="1"/>
          </p:cNvSpPr>
          <p:nvPr>
            <p:ph idx="1"/>
          </p:nvPr>
        </p:nvSpPr>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3. </a:t>
            </a:r>
            <a:r>
              <a:rPr lang="en-US" sz="2400" b="1" dirty="0" err="1">
                <a:solidFill>
                  <a:schemeClr val="tx1"/>
                </a:solidFill>
                <a:latin typeface="Times New Roman" panose="02020603050405020304" pitchFamily="18" charset="0"/>
                <a:cs typeface="Times New Roman" panose="02020603050405020304" pitchFamily="18" charset="0"/>
              </a:rPr>
              <a:t>Tại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sao</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chúng</a:t>
            </a:r>
            <a:r>
              <a:rPr lang="en-US" sz="2400" b="1" dirty="0">
                <a:solidFill>
                  <a:schemeClr val="tx1"/>
                </a:solidFill>
                <a:latin typeface="Times New Roman" panose="02020603050405020304" pitchFamily="18" charset="0"/>
                <a:cs typeface="Times New Roman" panose="02020603050405020304" pitchFamily="18" charset="0"/>
              </a:rPr>
              <a:t> ta </a:t>
            </a:r>
            <a:r>
              <a:rPr lang="en-US" sz="2400" b="1" dirty="0" err="1">
                <a:solidFill>
                  <a:schemeClr val="tx1"/>
                </a:solidFill>
                <a:latin typeface="Times New Roman" panose="02020603050405020304" pitchFamily="18" charset="0"/>
                <a:cs typeface="Times New Roman" panose="02020603050405020304" pitchFamily="18" charset="0"/>
              </a:rPr>
              <a:t>cần</a:t>
            </a:r>
            <a:r>
              <a:rPr lang="en-US" sz="2400" b="1" dirty="0">
                <a:solidFill>
                  <a:schemeClr val="tx1"/>
                </a:solidFill>
                <a:latin typeface="Times New Roman" panose="02020603050405020304" pitchFamily="18" charset="0"/>
                <a:cs typeface="Times New Roman" panose="02020603050405020304" pitchFamily="18" charset="0"/>
              </a:rPr>
              <a:t> UML?</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chuẩn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nhóm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project</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project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Cho “</a:t>
            </a:r>
            <a:r>
              <a:rPr lang="en-US" sz="2400" dirty="0" err="1">
                <a:latin typeface="Times New Roman" panose="02020603050405020304" pitchFamily="18" charset="0"/>
                <a:cs typeface="Times New Roman" panose="02020603050405020304" pitchFamily="18" charset="0"/>
              </a:rPr>
              <a:t>cái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nhìn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project</a:t>
            </a:r>
          </a:p>
          <a:p>
            <a:endParaRPr lang="en-US" sz="2400" dirty="0"/>
          </a:p>
        </p:txBody>
      </p:sp>
    </p:spTree>
    <p:extLst>
      <p:ext uri="{BB962C8B-B14F-4D97-AF65-F5344CB8AC3E}">
        <p14:creationId xmlns:p14="http://schemas.microsoft.com/office/powerpoint/2010/main" val="237893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C4AA-434F-4366-8ECB-40AC687D88DD}"/>
              </a:ext>
            </a:extLst>
          </p:cNvPr>
          <p:cNvSpPr>
            <a:spLocks noGrp="1"/>
          </p:cNvSpPr>
          <p:nvPr>
            <p:ph type="title"/>
          </p:nvPr>
        </p:nvSpPr>
        <p:spPr/>
        <p:txBody>
          <a:bodyPr>
            <a:normAutofit/>
          </a:bodyPr>
          <a:lstStyle/>
          <a:p>
            <a:r>
              <a:rPr lang="en-US" sz="4400" dirty="0">
                <a:solidFill>
                  <a:srgbClr val="FF0000"/>
                </a:solidFill>
                <a:latin typeface="Times New Roman" panose="02020603050405020304" pitchFamily="18" charset="0"/>
                <a:cs typeface="Times New Roman" panose="02020603050405020304" pitchFamily="18" charset="0"/>
              </a:rPr>
              <a:t>I. UML </a:t>
            </a:r>
          </a:p>
        </p:txBody>
      </p:sp>
      <p:sp>
        <p:nvSpPr>
          <p:cNvPr id="3" name="Content Placeholder 2">
            <a:extLst>
              <a:ext uri="{FF2B5EF4-FFF2-40B4-BE49-F238E27FC236}">
                <a16:creationId xmlns:a16="http://schemas.microsoft.com/office/drawing/2014/main" id="{0FE344A3-191E-4744-9710-8B683CE08BC6}"/>
              </a:ext>
            </a:extLst>
          </p:cNvPr>
          <p:cNvSpPr>
            <a:spLocks noGrp="1"/>
          </p:cNvSpPr>
          <p:nvPr>
            <p:ph idx="1"/>
          </p:nvPr>
        </p:nvSpPr>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4.Các </a:t>
            </a:r>
            <a:r>
              <a:rPr lang="en-US" sz="2400" b="1" dirty="0" err="1">
                <a:solidFill>
                  <a:schemeClr val="tx1"/>
                </a:solidFill>
                <a:latin typeface="Times New Roman" panose="02020603050405020304" pitchFamily="18" charset="0"/>
                <a:cs typeface="Times New Roman" panose="02020603050405020304" pitchFamily="18" charset="0"/>
              </a:rPr>
              <a:t>công</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cụ</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vẽ</a:t>
            </a:r>
            <a:r>
              <a:rPr lang="en-US" sz="2400" b="1" dirty="0">
                <a:solidFill>
                  <a:schemeClr val="tx1"/>
                </a:solidFill>
                <a:latin typeface="Times New Roman" panose="02020603050405020304" pitchFamily="18" charset="0"/>
                <a:cs typeface="Times New Roman" panose="02020603050405020304" pitchFamily="18" charset="0"/>
              </a:rPr>
              <a:t> UML </a:t>
            </a:r>
            <a:r>
              <a:rPr lang="en-US" sz="2400" b="1" dirty="0" err="1">
                <a:solidFill>
                  <a:schemeClr val="tx1"/>
                </a:solidFill>
                <a:latin typeface="Times New Roman" panose="02020603050405020304" pitchFamily="18" charset="0"/>
                <a:cs typeface="Times New Roman" panose="02020603050405020304" pitchFamily="18" charset="0"/>
              </a:rPr>
              <a:t>phổ</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biến</a:t>
            </a:r>
            <a:endParaRPr lang="en-US" sz="24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vẽ</a:t>
            </a:r>
            <a:r>
              <a:rPr lang="en-US" sz="2400" dirty="0">
                <a:latin typeface="Times New Roman" panose="02020603050405020304" pitchFamily="18" charset="0"/>
                <a:cs typeface="Times New Roman" panose="02020603050405020304" pitchFamily="18" charset="0"/>
              </a:rPr>
              <a:t> UML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a:t>
            </a:r>
          </a:p>
          <a:p>
            <a:pPr marL="635508" lvl="1"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Microsoft Visio </a:t>
            </a:r>
          </a:p>
          <a:p>
            <a:pPr marL="635508" lvl="1"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Enterprise Architect</a:t>
            </a:r>
          </a:p>
          <a:p>
            <a:pPr marL="635508" lvl="1"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Rational Rose,…</a:t>
            </a:r>
          </a:p>
          <a:p>
            <a:pPr>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UML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nắm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sang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khăn</a:t>
            </a:r>
            <a:r>
              <a:rPr lang="en-US" sz="2400" dirty="0">
                <a:latin typeface="Times New Roman" panose="02020603050405020304" pitchFamily="18" charset="0"/>
                <a:cs typeface="Times New Roman" panose="02020603050405020304" pitchFamily="18" charset="0"/>
              </a:rPr>
              <a:t>.</a:t>
            </a:r>
          </a:p>
          <a:p>
            <a:pPr marL="201168" lvl="1" indent="0">
              <a:buNone/>
            </a:pPr>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413379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I. UML </a:t>
            </a:r>
            <a:endParaRPr lang="vi-VN" dirty="0"/>
          </a:p>
        </p:txBody>
      </p:sp>
      <p:sp>
        <p:nvSpPr>
          <p:cNvPr id="3" name="Content Placeholder 2"/>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5.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UML</a:t>
            </a:r>
          </a:p>
          <a:p>
            <a:pPr marL="457200" indent="-457200">
              <a:buFont typeface="+mj-lt"/>
              <a:buAutoNum type="alphaLcPeriod"/>
            </a:pPr>
            <a:r>
              <a:rPr lang="vi-VN" sz="2400" dirty="0">
                <a:latin typeface="Times New Roman" panose="02020603050405020304" pitchFamily="18" charset="0"/>
                <a:cs typeface="Times New Roman" panose="02020603050405020304" pitchFamily="18" charset="0"/>
              </a:rPr>
              <a:t>Biểu Đồ Lớp (Class Diagram)</a:t>
            </a:r>
          </a:p>
          <a:p>
            <a:pPr marL="0" indent="0">
              <a:buNone/>
            </a:pPr>
            <a:r>
              <a:rPr lang="en-US" sz="2400" dirty="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 Class diagram là xương sống của hầu như tất cả các phương pháp hướng đối tượng, bao gồm cả UML.</a:t>
            </a:r>
          </a:p>
          <a:p>
            <a:pPr marL="0" indent="0">
              <a:buNone/>
            </a:pPr>
            <a:r>
              <a:rPr lang="vi-VN" sz="2400" dirty="0">
                <a:latin typeface="Times New Roman" panose="02020603050405020304" pitchFamily="18" charset="0"/>
                <a:cs typeface="Times New Roman" panose="02020603050405020304" pitchFamily="18" charset="0"/>
              </a:rPr>
              <a:t>- Chúng mô tả các cấu trúc tĩnh của hệ thống.</a:t>
            </a:r>
          </a:p>
        </p:txBody>
      </p:sp>
    </p:spTree>
    <p:extLst>
      <p:ext uri="{BB962C8B-B14F-4D97-AF65-F5344CB8AC3E}">
        <p14:creationId xmlns:p14="http://schemas.microsoft.com/office/powerpoint/2010/main" val="4245357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I. UML </a:t>
            </a:r>
            <a:endParaRPr lang="vi-VN" dirty="0"/>
          </a:p>
        </p:txBody>
      </p:sp>
      <p:sp>
        <p:nvSpPr>
          <p:cNvPr id="3" name="Content Placeholder 2"/>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5.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UML</a:t>
            </a:r>
          </a:p>
          <a:p>
            <a:pPr marL="457200" indent="-457200">
              <a:buFont typeface="+mj-lt"/>
              <a:buAutoNum type="alphaLcPeriod" startAt="2"/>
            </a:pPr>
            <a:r>
              <a:rPr lang="vi-VN" sz="2400" dirty="0">
                <a:latin typeface="Times New Roman" panose="02020603050405020304" pitchFamily="18" charset="0"/>
                <a:cs typeface="Times New Roman" panose="02020603050405020304" pitchFamily="18" charset="0"/>
              </a:rPr>
              <a:t>Biểu Đồ Gói (Package Diagram)</a:t>
            </a:r>
          </a:p>
          <a:p>
            <a:pPr marL="0" indent="0">
              <a:buNone/>
            </a:pPr>
            <a:r>
              <a:rPr lang="vi-VN" sz="2400" dirty="0">
                <a:latin typeface="Times New Roman" panose="02020603050405020304" pitchFamily="18" charset="0"/>
                <a:cs typeface="Times New Roman" panose="02020603050405020304" pitchFamily="18" charset="0"/>
              </a:rPr>
              <a:t>- Là tập hợp các class diagram.</a:t>
            </a:r>
          </a:p>
          <a:p>
            <a:pPr marL="0" indent="0">
              <a:buNone/>
            </a:pPr>
            <a:r>
              <a:rPr lang="en-US" sz="2400" dirty="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Các package diagram thiết lập mối quan hệ giữa các pakage, trong đó pakage là những nhóm phần tử của hệ thống có mối quan hệ liên quan đến nhau.</a:t>
            </a:r>
          </a:p>
        </p:txBody>
      </p:sp>
    </p:spTree>
    <p:extLst>
      <p:ext uri="{BB962C8B-B14F-4D97-AF65-F5344CB8AC3E}">
        <p14:creationId xmlns:p14="http://schemas.microsoft.com/office/powerpoint/2010/main" val="533854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I. UML </a:t>
            </a:r>
            <a:endParaRPr lang="vi-VN" dirty="0"/>
          </a:p>
        </p:txBody>
      </p:sp>
      <p:sp>
        <p:nvSpPr>
          <p:cNvPr id="3" name="Content Placeholder 2"/>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5.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UML</a:t>
            </a:r>
          </a:p>
          <a:p>
            <a:pPr marL="457200" indent="-457200">
              <a:buFont typeface="+mj-lt"/>
              <a:buAutoNum type="alphaLcPeriod" startAt="3"/>
            </a:pPr>
            <a:r>
              <a:rPr lang="vi-VN" sz="2400" dirty="0">
                <a:latin typeface="Times New Roman" panose="02020603050405020304" pitchFamily="18" charset="0"/>
                <a:cs typeface="Times New Roman" panose="02020603050405020304" pitchFamily="18" charset="0"/>
              </a:rPr>
              <a:t>Biểu Đồ Chức Năng(Uses case diagram)</a:t>
            </a:r>
          </a:p>
          <a:p>
            <a:pPr>
              <a:buFontTx/>
              <a:buChar char="-"/>
            </a:pPr>
            <a:r>
              <a:rPr lang="vi-VN" sz="2400" dirty="0">
                <a:latin typeface="Times New Roman" panose="02020603050405020304" pitchFamily="18" charset="0"/>
                <a:cs typeface="Times New Roman" panose="02020603050405020304" pitchFamily="18" charset="0"/>
              </a:rPr>
              <a:t>Đưa ra cái nhìn bao quát cách sử dụng hệ thống, cũng như cách nhìn hệ thống từ bên ngoài.</a:t>
            </a:r>
          </a:p>
          <a:p>
            <a:pPr>
              <a:buFontTx/>
              <a:buChar char="-"/>
            </a:pPr>
            <a:r>
              <a:rPr lang="vi-VN" sz="2400" dirty="0">
                <a:latin typeface="Times New Roman" panose="02020603050405020304" pitchFamily="18" charset="0"/>
                <a:cs typeface="Times New Roman" panose="02020603050405020304" pitchFamily="18" charset="0"/>
              </a:rPr>
              <a:t>Hiển thị những chức năng của hệ thống.</a:t>
            </a:r>
          </a:p>
          <a:p>
            <a:pPr>
              <a:buFontTx/>
              <a:buChar char="-"/>
            </a:pPr>
            <a:r>
              <a:rPr lang="vi-VN" sz="2400" dirty="0">
                <a:latin typeface="Times New Roman" panose="02020603050405020304" pitchFamily="18" charset="0"/>
                <a:cs typeface="Times New Roman" panose="02020603050405020304" pitchFamily="18" charset="0"/>
              </a:rPr>
              <a:t>Dùng trong quá trình phân tích hệ thống để nắm bắt được yêu cầu của hệ thống và hiểu được sự hoạt động của hệ  thống.</a:t>
            </a:r>
          </a:p>
        </p:txBody>
      </p:sp>
    </p:spTree>
    <p:extLst>
      <p:ext uri="{BB962C8B-B14F-4D97-AF65-F5344CB8AC3E}">
        <p14:creationId xmlns:p14="http://schemas.microsoft.com/office/powerpoint/2010/main" val="245131070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231</TotalTime>
  <Words>1391</Words>
  <Application>Microsoft Office PowerPoint</Application>
  <PresentationFormat>Widescreen</PresentationFormat>
  <Paragraphs>154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Calibri Light</vt:lpstr>
      <vt:lpstr>Times New Roman</vt:lpstr>
      <vt:lpstr>Wingdings</vt:lpstr>
      <vt:lpstr>Retrospect</vt:lpstr>
      <vt:lpstr>PowerPoint Presentation</vt:lpstr>
      <vt:lpstr>I. UML </vt:lpstr>
      <vt:lpstr>I. UML </vt:lpstr>
      <vt:lpstr>I. UML </vt:lpstr>
      <vt:lpstr>I. UML </vt:lpstr>
      <vt:lpstr>I. UML </vt:lpstr>
      <vt:lpstr>I. UML </vt:lpstr>
      <vt:lpstr>I. UML </vt:lpstr>
      <vt:lpstr>I. UML </vt:lpstr>
      <vt:lpstr>I. UML </vt:lpstr>
      <vt:lpstr>I. UML </vt:lpstr>
      <vt:lpstr>I. UML </vt:lpstr>
      <vt:lpstr>I. UML </vt:lpstr>
      <vt:lpstr>I. UML </vt:lpstr>
      <vt:lpstr>I. UML </vt:lpstr>
      <vt:lpstr>II.Use case</vt:lpstr>
      <vt:lpstr>II.Use case</vt:lpstr>
      <vt:lpstr>II.Use case</vt:lpstr>
      <vt:lpstr>II.Use case</vt:lpstr>
      <vt:lpstr>II.Use case</vt:lpstr>
      <vt:lpstr>II.Use case</vt:lpstr>
      <vt:lpstr>II.Use case</vt:lpstr>
      <vt:lpstr>II.Use case</vt:lpstr>
      <vt:lpstr>II.Use case</vt:lpstr>
      <vt:lpstr>II.Use case</vt:lpstr>
      <vt:lpstr>II.Use case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21</cp:revision>
  <dcterms:created xsi:type="dcterms:W3CDTF">2019-10-01T08:33:32Z</dcterms:created>
  <dcterms:modified xsi:type="dcterms:W3CDTF">2019-10-04T11:03:15Z</dcterms:modified>
</cp:coreProperties>
</file>