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76" r:id="rId6"/>
    <p:sldId id="261" r:id="rId7"/>
    <p:sldId id="274" r:id="rId8"/>
    <p:sldId id="314" r:id="rId9"/>
    <p:sldId id="315" r:id="rId11"/>
    <p:sldId id="316" r:id="rId12"/>
    <p:sldId id="317" r:id="rId13"/>
    <p:sldId id="318" r:id="rId14"/>
    <p:sldId id="322" r:id="rId15"/>
    <p:sldId id="320" r:id="rId16"/>
    <p:sldId id="321" r:id="rId17"/>
    <p:sldId id="323" r:id="rId18"/>
    <p:sldId id="309" r:id="rId19"/>
    <p:sldId id="272" r:id="rId20"/>
  </p:sldIdLst>
  <p:sldSz cx="12192000" cy="6858000"/>
  <p:notesSz cx="7104380" cy="1023493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src=http---5b0988e595225.cdn.sohucs.com-images-20170914-80d808e74f31472ea55bd6233765b9d5.jpeg&amp;refer=http---5b0988e595225.cdn.sohucs"/>
          <p:cNvPicPr>
            <a:picLocks noChangeAspect="1"/>
          </p:cNvPicPr>
          <p:nvPr userDrawn="1"/>
        </p:nvPicPr>
        <p:blipFill>
          <a:blip r:embed="rId2">
            <a:lum bright="6000" contrast="29999"/>
          </a:blip>
          <a:srcRect r="26263" b="4549"/>
          <a:stretch>
            <a:fillRect/>
          </a:stretch>
        </p:blipFill>
        <p:spPr>
          <a:xfrm flipH="1">
            <a:off x="-17462" y="-7937"/>
            <a:ext cx="7958137" cy="6875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V="1">
            <a:off x="1417638" y="-7937"/>
            <a:ext cx="10787063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44" name="平行四边形 43"/>
          <p:cNvSpPr/>
          <p:nvPr userDrawn="1"/>
        </p:nvSpPr>
        <p:spPr>
          <a:xfrm flipH="1">
            <a:off x="2127250" y="2174875"/>
            <a:ext cx="1030288" cy="1541463"/>
          </a:xfrm>
          <a:prstGeom prst="parallelogram">
            <a:avLst>
              <a:gd name="adj" fmla="val 60321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1447800" y="-382587"/>
            <a:ext cx="2997200" cy="765492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图片 5" descr="【中文】国芯LOGO-白底使用（不带R）"/>
          <p:cNvPicPr>
            <a:picLocks noChangeAspect="1"/>
          </p:cNvPicPr>
          <p:nvPr userDrawn="1"/>
        </p:nvPicPr>
        <p:blipFill>
          <a:blip r:embed="rId3">
            <a:lum bright="12000" contrast="11998"/>
          </a:blip>
          <a:srcRect t="30823" b="31351"/>
          <a:stretch>
            <a:fillRect/>
          </a:stretch>
        </p:blipFill>
        <p:spPr>
          <a:xfrm>
            <a:off x="6229350" y="1249363"/>
            <a:ext cx="2824163" cy="1068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56025" y="3960495"/>
            <a:ext cx="7719060" cy="5048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56025" y="2684780"/>
            <a:ext cx="7719060" cy="825500"/>
          </a:xfrm>
        </p:spPr>
        <p:txBody>
          <a:bodyPr anchor="b"/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14" descr="src=http---img.pconline.com.cn-images-upload-upc-tx-photoblog-1510-12-c15-13866082_1444658584090_mthumb.jpg&amp;refer=http---img.pconline.com"/>
          <p:cNvPicPr>
            <a:picLocks noChangeAspect="1"/>
          </p:cNvPicPr>
          <p:nvPr userDrawn="1"/>
        </p:nvPicPr>
        <p:blipFill>
          <a:blip r:embed="rId2"/>
          <a:srcRect l="15643" t="443" r="-751" b="-443"/>
          <a:stretch>
            <a:fillRect/>
          </a:stretch>
        </p:blipFill>
        <p:spPr>
          <a:xfrm>
            <a:off x="-9525" y="-7937"/>
            <a:ext cx="4406900" cy="690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V="1">
            <a:off x="1417638" y="-7937"/>
            <a:ext cx="10787063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47800" y="-382587"/>
            <a:ext cx="2997200" cy="765492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2547938" y="639763"/>
            <a:ext cx="1628775" cy="5826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3200" b="1" strike="noStrike" spc="600" noProof="1" dirty="0">
                <a:solidFill>
                  <a:srgbClr val="9A714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目  录</a:t>
            </a:r>
            <a:endParaRPr lang="zh-CN" altLang="en-US" sz="3200" b="1" strike="noStrike" spc="600" noProof="1" dirty="0">
              <a:solidFill>
                <a:srgbClr val="9A71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80" name="图片 1" descr="【中文】国芯LOGO-白底使用（不带R）"/>
          <p:cNvPicPr>
            <a:picLocks noChangeAspect="1"/>
          </p:cNvPicPr>
          <p:nvPr userDrawn="1"/>
        </p:nvPicPr>
        <p:blipFill>
          <a:blip r:embed="rId3">
            <a:lum bright="12000" contrast="11998"/>
          </a:blip>
          <a:srcRect t="30823" b="31351"/>
          <a:stretch>
            <a:fillRect/>
          </a:stretch>
        </p:blipFill>
        <p:spPr>
          <a:xfrm>
            <a:off x="10106025" y="312738"/>
            <a:ext cx="1558925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src=http---5b0988e595225.cdn.sohucs.com-images-20181016-f27dc7c2ac4947ccbadb2ab2548206ed.jpeg&amp;refer=http---5b0988e595225.cdn.sohucs"/>
          <p:cNvPicPr>
            <a:picLocks noChangeAspect="1"/>
          </p:cNvPicPr>
          <p:nvPr userDrawn="1"/>
        </p:nvPicPr>
        <p:blipFill>
          <a:blip r:embed="rId2">
            <a:lum bright="-12000" contrast="23999"/>
          </a:blip>
          <a:srcRect r="43018"/>
          <a:stretch>
            <a:fillRect/>
          </a:stretch>
        </p:blipFill>
        <p:spPr>
          <a:xfrm>
            <a:off x="6972300" y="-7937"/>
            <a:ext cx="5229225" cy="687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H="1">
            <a:off x="-14287" y="0"/>
            <a:ext cx="10785475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9410700" y="4259263"/>
            <a:ext cx="885825" cy="1541463"/>
          </a:xfrm>
          <a:prstGeom prst="parallelogram">
            <a:avLst>
              <a:gd name="adj" fmla="val 69690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9" name="直接连接符 8"/>
          <p:cNvCxnSpPr/>
          <p:nvPr userDrawn="1"/>
        </p:nvCxnSpPr>
        <p:spPr>
          <a:xfrm flipH="1" flipV="1">
            <a:off x="7867650" y="-69850"/>
            <a:ext cx="2797175" cy="711517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42938" y="1898650"/>
            <a:ext cx="612775" cy="138113"/>
          </a:xfrm>
          <a:prstGeom prst="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4105" name="图片 2" descr="【中文】国芯LOGO-白底使用（不带R）"/>
          <p:cNvPicPr>
            <a:picLocks noChangeAspect="1"/>
          </p:cNvPicPr>
          <p:nvPr userDrawn="1"/>
        </p:nvPicPr>
        <p:blipFill>
          <a:blip r:embed="rId3">
            <a:lum bright="12000" contrast="11998"/>
          </a:blip>
          <a:srcRect t="30823" b="31351"/>
          <a:stretch>
            <a:fillRect/>
          </a:stretch>
        </p:blipFill>
        <p:spPr>
          <a:xfrm>
            <a:off x="10144125" y="312738"/>
            <a:ext cx="1558925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865" y="3350895"/>
            <a:ext cx="7719060" cy="5048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0865" y="2479040"/>
            <a:ext cx="7719060" cy="825500"/>
          </a:xfrm>
        </p:spPr>
        <p:txBody>
          <a:bodyPr anchor="b"/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7" descr="杭州 五楼 荣誉墙（北向南）"/>
          <p:cNvPicPr>
            <a:picLocks noChangeAspect="1"/>
          </p:cNvPicPr>
          <p:nvPr userDrawn="1"/>
        </p:nvPicPr>
        <p:blipFill>
          <a:blip r:embed="rId2">
            <a:lum bright="-6000" contrast="11998"/>
          </a:blip>
          <a:srcRect l="-2898" t="206" r="39986" b="6987"/>
          <a:stretch>
            <a:fillRect/>
          </a:stretch>
        </p:blipFill>
        <p:spPr>
          <a:xfrm>
            <a:off x="4918075" y="-7937"/>
            <a:ext cx="7278688" cy="6881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 userDrawn="1"/>
        </p:nvSpPr>
        <p:spPr>
          <a:xfrm flipV="1">
            <a:off x="8029575" y="3424238"/>
            <a:ext cx="4176713" cy="3443288"/>
          </a:xfrm>
          <a:prstGeom prst="rect">
            <a:avLst/>
          </a:prstGeom>
          <a:gradFill>
            <a:gsLst>
              <a:gs pos="0">
                <a:srgbClr val="123BD2"/>
              </a:gs>
              <a:gs pos="100000">
                <a:srgbClr val="03437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5" name="矩形 14"/>
          <p:cNvSpPr/>
          <p:nvPr userDrawn="1"/>
        </p:nvSpPr>
        <p:spPr>
          <a:xfrm>
            <a:off x="8029575" y="-7937"/>
            <a:ext cx="4176713" cy="3443288"/>
          </a:xfrm>
          <a:prstGeom prst="rect">
            <a:avLst/>
          </a:prstGeom>
          <a:gradFill>
            <a:gsLst>
              <a:gs pos="0">
                <a:srgbClr val="123BD2"/>
              </a:gs>
              <a:gs pos="100000">
                <a:srgbClr val="03437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5127" name="图片 3" descr="【中文】国芯LOGO-黑底使用（不带R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9850" y="388938"/>
            <a:ext cx="1463675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H="1">
            <a:off x="-14287" y="0"/>
            <a:ext cx="10785475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9410700" y="4259263"/>
            <a:ext cx="885825" cy="1541463"/>
          </a:xfrm>
          <a:prstGeom prst="parallelogram">
            <a:avLst>
              <a:gd name="adj" fmla="val 69690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9" name="直接连接符 8"/>
          <p:cNvCxnSpPr/>
          <p:nvPr userDrawn="1"/>
        </p:nvCxnSpPr>
        <p:spPr>
          <a:xfrm flipH="1" flipV="1">
            <a:off x="7867650" y="-69850"/>
            <a:ext cx="2797175" cy="711517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42938" y="1898650"/>
            <a:ext cx="612775" cy="138113"/>
          </a:xfrm>
          <a:prstGeom prst="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865" y="3350895"/>
            <a:ext cx="7719060" cy="5048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0865" y="2479040"/>
            <a:ext cx="7719060" cy="825500"/>
          </a:xfrm>
        </p:spPr>
        <p:txBody>
          <a:bodyPr anchor="b"/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2"/>
          <p:cNvPicPr>
            <a:picLocks noChangeAspect="1"/>
          </p:cNvPicPr>
          <p:nvPr userDrawn="1"/>
        </p:nvPicPr>
        <p:blipFill>
          <a:blip r:embed="rId2"/>
          <a:srcRect r="13545"/>
          <a:stretch>
            <a:fillRect/>
          </a:stretch>
        </p:blipFill>
        <p:spPr>
          <a:xfrm>
            <a:off x="7270750" y="-7937"/>
            <a:ext cx="4921250" cy="6897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8029575" y="-7937"/>
            <a:ext cx="4176713" cy="2924175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B6E3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矩形 5"/>
          <p:cNvSpPr/>
          <p:nvPr userDrawn="1"/>
        </p:nvSpPr>
        <p:spPr>
          <a:xfrm flipV="1">
            <a:off x="8029575" y="3424238"/>
            <a:ext cx="4175125" cy="344328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B6E3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8" name="任意多边形: 形状 47"/>
          <p:cNvSpPr/>
          <p:nvPr userDrawn="1"/>
        </p:nvSpPr>
        <p:spPr>
          <a:xfrm flipH="1">
            <a:off x="-14287" y="0"/>
            <a:ext cx="10785475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9410700" y="4259263"/>
            <a:ext cx="885825" cy="1541463"/>
          </a:xfrm>
          <a:prstGeom prst="parallelogram">
            <a:avLst>
              <a:gd name="adj" fmla="val 69690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9" name="直接连接符 8"/>
          <p:cNvCxnSpPr/>
          <p:nvPr userDrawn="1"/>
        </p:nvCxnSpPr>
        <p:spPr>
          <a:xfrm flipH="1" flipV="1">
            <a:off x="7867650" y="-69850"/>
            <a:ext cx="2797175" cy="711517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42938" y="1898650"/>
            <a:ext cx="612775" cy="138113"/>
          </a:xfrm>
          <a:prstGeom prst="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865" y="3350895"/>
            <a:ext cx="7719060" cy="5048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0865" y="2479040"/>
            <a:ext cx="7719060" cy="825500"/>
          </a:xfrm>
        </p:spPr>
        <p:txBody>
          <a:bodyPr anchor="b"/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11" descr="湖面景3"/>
          <p:cNvPicPr>
            <a:picLocks noChangeAspect="1"/>
          </p:cNvPicPr>
          <p:nvPr userDrawn="1"/>
        </p:nvPicPr>
        <p:blipFill>
          <a:blip r:embed="rId2">
            <a:lum contrast="17998"/>
          </a:blip>
          <a:srcRect l="-13519" t="5251" r="46906" b="-111"/>
          <a:stretch>
            <a:fillRect/>
          </a:stretch>
        </p:blipFill>
        <p:spPr>
          <a:xfrm>
            <a:off x="5113338" y="-9525"/>
            <a:ext cx="7083425" cy="688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 userDrawn="1"/>
        </p:nvSpPr>
        <p:spPr>
          <a:xfrm>
            <a:off x="8037513" y="-9525"/>
            <a:ext cx="4175125" cy="3443288"/>
          </a:xfrm>
          <a:prstGeom prst="rect">
            <a:avLst/>
          </a:prstGeom>
          <a:gradFill>
            <a:gsLst>
              <a:gs pos="0">
                <a:srgbClr val="189D1B">
                  <a:alpha val="82000"/>
                </a:srgbClr>
              </a:gs>
              <a:gs pos="100000">
                <a:srgbClr val="0B6E3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7174" name="图片 3" descr="【中文】国芯LOGO-黑底使用（不带R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1913" y="387350"/>
            <a:ext cx="1463675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H="1">
            <a:off x="-14287" y="0"/>
            <a:ext cx="10785475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9410700" y="4259263"/>
            <a:ext cx="885825" cy="1541463"/>
          </a:xfrm>
          <a:prstGeom prst="parallelogram">
            <a:avLst>
              <a:gd name="adj" fmla="val 69690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9" name="直接连接符 8"/>
          <p:cNvCxnSpPr/>
          <p:nvPr userDrawn="1"/>
        </p:nvCxnSpPr>
        <p:spPr>
          <a:xfrm flipH="1" flipV="1">
            <a:off x="7867650" y="-69850"/>
            <a:ext cx="2797175" cy="711517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42938" y="1898650"/>
            <a:ext cx="612775" cy="138113"/>
          </a:xfrm>
          <a:prstGeom prst="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865" y="3350895"/>
            <a:ext cx="7719060" cy="5048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0865" y="2479040"/>
            <a:ext cx="7719060" cy="825500"/>
          </a:xfrm>
        </p:spPr>
        <p:txBody>
          <a:bodyPr anchor="b"/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1"/>
          <p:cNvPicPr>
            <a:picLocks noChangeAspect="1"/>
          </p:cNvPicPr>
          <p:nvPr userDrawn="1"/>
        </p:nvPicPr>
        <p:blipFill>
          <a:blip r:embed="rId2">
            <a:lum contrast="23999"/>
          </a:blip>
          <a:srcRect b="-111"/>
          <a:stretch>
            <a:fillRect/>
          </a:stretch>
        </p:blipFill>
        <p:spPr>
          <a:xfrm>
            <a:off x="7062788" y="-11112"/>
            <a:ext cx="513715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/>
        </p:nvSpPr>
        <p:spPr>
          <a:xfrm>
            <a:off x="8029575" y="-17462"/>
            <a:ext cx="4176713" cy="3443288"/>
          </a:xfrm>
          <a:prstGeom prst="rect">
            <a:avLst/>
          </a:prstGeom>
          <a:gradFill>
            <a:gsLst>
              <a:gs pos="0">
                <a:srgbClr val="123BD2"/>
              </a:gs>
              <a:gs pos="100000">
                <a:srgbClr val="03437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8198" name="图片 3" descr="【中文】国芯LOGO-黑底使用（不带R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9850" y="379413"/>
            <a:ext cx="1463675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任意多边形: 形状 47"/>
          <p:cNvSpPr/>
          <p:nvPr userDrawn="1"/>
        </p:nvSpPr>
        <p:spPr>
          <a:xfrm flipH="1">
            <a:off x="-14287" y="0"/>
            <a:ext cx="10785475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8" name="平行四边形 7"/>
          <p:cNvSpPr/>
          <p:nvPr userDrawn="1"/>
        </p:nvSpPr>
        <p:spPr>
          <a:xfrm flipV="1">
            <a:off x="9410700" y="4259263"/>
            <a:ext cx="885825" cy="1541463"/>
          </a:xfrm>
          <a:prstGeom prst="parallelogram">
            <a:avLst>
              <a:gd name="adj" fmla="val 69690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9" name="直接连接符 8"/>
          <p:cNvCxnSpPr/>
          <p:nvPr userDrawn="1"/>
        </p:nvCxnSpPr>
        <p:spPr>
          <a:xfrm flipH="1" flipV="1">
            <a:off x="7867650" y="-69850"/>
            <a:ext cx="2797175" cy="711517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642938" y="1898650"/>
            <a:ext cx="612775" cy="138113"/>
          </a:xfrm>
          <a:prstGeom prst="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0865" y="3350895"/>
            <a:ext cx="7719060" cy="5048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0865" y="2479040"/>
            <a:ext cx="7719060" cy="825500"/>
          </a:xfrm>
        </p:spPr>
        <p:txBody>
          <a:bodyPr anchor="b"/>
          <a:lstStyle>
            <a:lvl1pPr algn="l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917575" y="482600"/>
            <a:ext cx="4987925" cy="46038"/>
            <a:chOff x="498013" y="484666"/>
            <a:chExt cx="4988387" cy="45719"/>
          </a:xfrm>
        </p:grpSpPr>
        <p:sp>
          <p:nvSpPr>
            <p:cNvPr id="18" name="矩形 17"/>
            <p:cNvSpPr/>
            <p:nvPr/>
          </p:nvSpPr>
          <p:spPr>
            <a:xfrm>
              <a:off x="498013" y="484666"/>
              <a:ext cx="684992" cy="45719"/>
            </a:xfrm>
            <a:prstGeom prst="rect">
              <a:avLst/>
            </a:prstGeom>
            <a:solidFill>
              <a:srgbClr val="9A714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188720" y="507525"/>
              <a:ext cx="42976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223" name="图片 2" descr="【中文】国芯LOGO-白底使用（不带R）"/>
          <p:cNvPicPr>
            <a:picLocks noChangeAspect="1"/>
          </p:cNvPicPr>
          <p:nvPr userDrawn="1"/>
        </p:nvPicPr>
        <p:blipFill>
          <a:blip r:embed="rId2">
            <a:lum bright="12000" contrast="11998"/>
          </a:blip>
          <a:srcRect t="30823" b="31351"/>
          <a:stretch>
            <a:fillRect/>
          </a:stretch>
        </p:blipFill>
        <p:spPr>
          <a:xfrm>
            <a:off x="10102850" y="6005513"/>
            <a:ext cx="1557338" cy="588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2285"/>
            <a:ext cx="10515600" cy="6375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305"/>
            <a:ext cx="10515600" cy="501713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图片 7" descr="微信图片_20210114080901"/>
          <p:cNvPicPr>
            <a:picLocks noChangeAspect="1"/>
          </p:cNvPicPr>
          <p:nvPr userDrawn="1"/>
        </p:nvPicPr>
        <p:blipFill>
          <a:blip r:embed="rId2">
            <a:lum contrast="11998"/>
          </a:blip>
          <a:stretch>
            <a:fillRect/>
          </a:stretch>
        </p:blipFill>
        <p:spPr>
          <a:xfrm>
            <a:off x="-17462" y="-7937"/>
            <a:ext cx="4192587" cy="6869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-17462" y="2560638"/>
            <a:ext cx="4165600" cy="4305300"/>
          </a:xfrm>
          <a:prstGeom prst="rect">
            <a:avLst/>
          </a:prstGeom>
          <a:gradFill>
            <a:gsLst>
              <a:gs pos="97000">
                <a:srgbClr val="0082EF">
                  <a:alpha val="64000"/>
                </a:srgbClr>
              </a:gs>
              <a:gs pos="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48" name="任意多边形: 形状 47"/>
          <p:cNvSpPr/>
          <p:nvPr userDrawn="1"/>
        </p:nvSpPr>
        <p:spPr>
          <a:xfrm flipV="1">
            <a:off x="1417638" y="-7937"/>
            <a:ext cx="10787063" cy="6873875"/>
          </a:xfrm>
          <a:custGeom>
            <a:avLst/>
            <a:gdLst>
              <a:gd name="connsiteX0" fmla="*/ 0 w 16987"/>
              <a:gd name="connsiteY0" fmla="*/ 10825 h 10825"/>
              <a:gd name="connsiteX1" fmla="*/ 16963 w 16987"/>
              <a:gd name="connsiteY1" fmla="*/ 10817 h 10825"/>
              <a:gd name="connsiteX2" fmla="*/ 16987 w 16987"/>
              <a:gd name="connsiteY2" fmla="*/ 30 h 10825"/>
              <a:gd name="connsiteX3" fmla="*/ 4211 w 16987"/>
              <a:gd name="connsiteY3" fmla="*/ 0 h 10825"/>
              <a:gd name="connsiteX4" fmla="*/ 0 w 16987"/>
              <a:gd name="connsiteY4" fmla="*/ 10825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87" h="10825">
                <a:moveTo>
                  <a:pt x="0" y="10825"/>
                </a:moveTo>
                <a:lnTo>
                  <a:pt x="16963" y="10817"/>
                </a:lnTo>
                <a:lnTo>
                  <a:pt x="16987" y="30"/>
                </a:lnTo>
                <a:lnTo>
                  <a:pt x="4211" y="0"/>
                </a:lnTo>
                <a:lnTo>
                  <a:pt x="0" y="108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44" name="平行四边形 43"/>
          <p:cNvSpPr/>
          <p:nvPr userDrawn="1"/>
        </p:nvSpPr>
        <p:spPr>
          <a:xfrm flipH="1">
            <a:off x="2127250" y="2174875"/>
            <a:ext cx="1030288" cy="1541463"/>
          </a:xfrm>
          <a:prstGeom prst="parallelogram">
            <a:avLst>
              <a:gd name="adj" fmla="val 60321"/>
            </a:avLst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1447800" y="-382587"/>
            <a:ext cx="2997200" cy="7654925"/>
          </a:xfrm>
          <a:prstGeom prst="line">
            <a:avLst/>
          </a:prstGeom>
          <a:ln>
            <a:solidFill>
              <a:srgbClr val="9A7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9" name="图片 5" descr="【中文】国芯LOGO-白底使用（不带R）"/>
          <p:cNvPicPr>
            <a:picLocks noChangeAspect="1"/>
          </p:cNvPicPr>
          <p:nvPr userDrawn="1"/>
        </p:nvPicPr>
        <p:blipFill>
          <a:blip r:embed="rId3">
            <a:lum bright="12000" contrast="11998"/>
          </a:blip>
          <a:srcRect t="30823" b="31351"/>
          <a:stretch>
            <a:fillRect/>
          </a:stretch>
        </p:blipFill>
        <p:spPr>
          <a:xfrm>
            <a:off x="6229350" y="1249363"/>
            <a:ext cx="2824163" cy="1068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4915" y="2593975"/>
            <a:ext cx="7582535" cy="818515"/>
          </a:xfrm>
        </p:spPr>
        <p:txBody>
          <a:bodyPr anchor="b"/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64915" y="3888740"/>
            <a:ext cx="7582535" cy="5632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160463"/>
            <a:ext cx="10515600" cy="50165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5753100"/>
            <a:ext cx="492125" cy="1104900"/>
          </a:xfrm>
          <a:custGeom>
            <a:avLst/>
            <a:gdLst>
              <a:gd name="connsiteX0" fmla="*/ 722861 w 722861"/>
              <a:gd name="connsiteY0" fmla="*/ 0 h 1621945"/>
              <a:gd name="connsiteX1" fmla="*/ 0 w 722861"/>
              <a:gd name="connsiteY1" fmla="*/ 1621945 h 1621945"/>
              <a:gd name="connsiteX2" fmla="*/ 722861 w 722861"/>
              <a:gd name="connsiteY2" fmla="*/ 1621945 h 1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61" h="1621945">
                <a:moveTo>
                  <a:pt x="722861" y="0"/>
                </a:moveTo>
                <a:lnTo>
                  <a:pt x="0" y="1621945"/>
                </a:lnTo>
                <a:lnTo>
                  <a:pt x="722861" y="1621945"/>
                </a:lnTo>
                <a:close/>
              </a:path>
            </a:pathLst>
          </a:cu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  <p:sp>
        <p:nvSpPr>
          <p:cNvPr id="7" name="任意多边形: 形状 18"/>
          <p:cNvSpPr/>
          <p:nvPr/>
        </p:nvSpPr>
        <p:spPr>
          <a:xfrm flipV="1">
            <a:off x="11703050" y="-7937"/>
            <a:ext cx="493713" cy="1104900"/>
          </a:xfrm>
          <a:custGeom>
            <a:avLst/>
            <a:gdLst>
              <a:gd name="connsiteX0" fmla="*/ 722861 w 722861"/>
              <a:gd name="connsiteY0" fmla="*/ 0 h 1621945"/>
              <a:gd name="connsiteX1" fmla="*/ 0 w 722861"/>
              <a:gd name="connsiteY1" fmla="*/ 1621945 h 1621945"/>
              <a:gd name="connsiteX2" fmla="*/ 722861 w 722861"/>
              <a:gd name="connsiteY2" fmla="*/ 1621945 h 1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61" h="1621945">
                <a:moveTo>
                  <a:pt x="722861" y="0"/>
                </a:moveTo>
                <a:lnTo>
                  <a:pt x="0" y="1621945"/>
                </a:lnTo>
                <a:lnTo>
                  <a:pt x="722861" y="1621945"/>
                </a:lnTo>
                <a:close/>
              </a:path>
            </a:pathLst>
          </a:cu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9B704F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副标题 4"/>
          <p:cNvSpPr>
            <a:spLocks noGrp="1"/>
          </p:cNvSpPr>
          <p:nvPr>
            <p:ph type="subTitle" idx="1"/>
          </p:nvPr>
        </p:nvSpPr>
        <p:spPr>
          <a:xfrm>
            <a:off x="3756025" y="3960813"/>
            <a:ext cx="7718425" cy="504825"/>
          </a:xfrm>
        </p:spPr>
        <p:txBody>
          <a:bodyPr vert="horz" lIns="91440" tIns="45720" rIns="91440" bIns="45720" anchor="t" anchorCtr="0"/>
          <a:p>
            <a:pPr defTabSz="914400">
              <a:buClrTx/>
              <a:buSzTx/>
            </a:pPr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SPD 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谈小柱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756025" y="2684463"/>
            <a:ext cx="7718425" cy="825500"/>
          </a:xfrm>
        </p:spPr>
        <p:txBody>
          <a:bodyPr anchor="b"/>
          <a:p>
            <a:pPr fontAlgn="auto"/>
            <a:r>
              <a:rPr lang="zh-CN" strike="noStrike" spc="200" noProof="1">
                <a:sym typeface="+mn-ea"/>
              </a:rPr>
              <a:t>案例分享</a:t>
            </a:r>
            <a:endParaRPr lang="zh-CN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怀疑方向：</a:t>
            </a:r>
            <a:r>
              <a:rPr lang="zh-CN" altLang="en-US"/>
              <a:t>客户板子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会不会电源不稳定？</a:t>
            </a:r>
            <a:endParaRPr lang="zh-CN" altLang="en-US"/>
          </a:p>
          <a:p>
            <a:pPr lvl="2"/>
            <a:r>
              <a:rPr lang="zh-CN" altLang="en-US"/>
              <a:t>在</a:t>
            </a:r>
            <a:r>
              <a:rPr lang="en-US" altLang="zh-CN"/>
              <a:t> flash </a:t>
            </a:r>
            <a:r>
              <a:rPr lang="zh-CN" altLang="en-US"/>
              <a:t>的</a:t>
            </a:r>
            <a:r>
              <a:rPr lang="en-US" altLang="zh-CN"/>
              <a:t> VDD </a:t>
            </a:r>
            <a:r>
              <a:rPr lang="zh-CN" altLang="en-US"/>
              <a:t>上加大电容，也还是一样的现象</a:t>
            </a:r>
            <a:endParaRPr lang="zh-CN" altLang="en-US"/>
          </a:p>
          <a:p>
            <a:pPr lvl="2"/>
            <a:r>
              <a:rPr lang="zh-CN" altLang="en-US"/>
              <a:t>供电从</a:t>
            </a:r>
            <a:r>
              <a:rPr lang="en-US" altLang="zh-CN"/>
              <a:t> hub </a:t>
            </a:r>
            <a:r>
              <a:rPr lang="zh-CN" altLang="en-US"/>
              <a:t>接出来的</a:t>
            </a:r>
            <a:r>
              <a:rPr lang="en-US" altLang="zh-CN"/>
              <a:t> usb </a:t>
            </a:r>
            <a:r>
              <a:rPr lang="zh-CN" altLang="en-US"/>
              <a:t>线换成电源适配器，也还是一样的现象</a:t>
            </a:r>
            <a:endParaRPr lang="en-US" altLang="zh-CN"/>
          </a:p>
          <a:p>
            <a:pPr lvl="1"/>
            <a:r>
              <a:rPr lang="zh-CN" altLang="en-US"/>
              <a:t>事业部寄过来一块新的客户板子，也还是一样的现象</a:t>
            </a:r>
            <a:endParaRPr lang="zh-CN" altLang="en-US"/>
          </a:p>
          <a:p>
            <a:pPr lvl="1"/>
            <a:r>
              <a:rPr lang="zh-CN" altLang="en-US"/>
              <a:t>会不会和程序没关系，无论跑什么程序都会卡死？</a:t>
            </a:r>
            <a:endParaRPr lang="zh-CN" altLang="en-US"/>
          </a:p>
          <a:p>
            <a:pPr lvl="2"/>
            <a:r>
              <a:rPr lang="zh-CN" altLang="en-US"/>
              <a:t>跑</a:t>
            </a:r>
            <a:r>
              <a:rPr lang="en-US" altLang="zh-CN"/>
              <a:t> psram </a:t>
            </a:r>
            <a:r>
              <a:rPr lang="zh-CN" altLang="en-US"/>
              <a:t>的测试程序不会卡死</a:t>
            </a:r>
            <a:endParaRPr lang="zh-CN" altLang="en-US"/>
          </a:p>
          <a:p>
            <a:pPr lvl="2"/>
            <a:r>
              <a:rPr lang="zh-CN" altLang="en-US"/>
              <a:t>跑</a:t>
            </a:r>
            <a:r>
              <a:rPr lang="en-US" altLang="zh-CN"/>
              <a:t> saradc </a:t>
            </a:r>
            <a:r>
              <a:rPr lang="zh-CN" altLang="en-US"/>
              <a:t>的测试程序也不会卡死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定位问题：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305"/>
            <a:ext cx="4430395" cy="5017135"/>
          </a:xfrm>
        </p:spPr>
        <p:txBody>
          <a:bodyPr/>
          <a:p>
            <a:pPr lvl="1"/>
            <a:r>
              <a:rPr lang="zh-CN" altLang="en-US"/>
              <a:t>从前面的三种怀疑点上还是判断不出来具体和什么有关系，还原能够复现的环境用</a:t>
            </a:r>
            <a:r>
              <a:rPr lang="en-US" altLang="zh-CN"/>
              <a:t> gdb </a:t>
            </a:r>
            <a:r>
              <a:rPr lang="zh-CN" altLang="en-US"/>
              <a:t>调试看看</a:t>
            </a:r>
            <a:endParaRPr lang="zh-CN" altLang="en-US"/>
          </a:p>
          <a:p>
            <a:pPr lvl="1"/>
            <a:r>
              <a:rPr lang="zh-CN" altLang="en-US"/>
              <a:t>精简测试</a:t>
            </a:r>
            <a:r>
              <a:rPr lang="en-US" altLang="zh-CN"/>
              <a:t> case</a:t>
            </a:r>
            <a:r>
              <a:rPr lang="zh-CN" altLang="en-US"/>
              <a:t>，关掉</a:t>
            </a:r>
            <a:r>
              <a:rPr lang="en-US" altLang="zh-CN"/>
              <a:t> xip</a:t>
            </a:r>
            <a:r>
              <a:rPr lang="zh-CN" altLang="en-US"/>
              <a:t>、</a:t>
            </a:r>
            <a:r>
              <a:rPr lang="en-US" altLang="zh-CN"/>
              <a:t>dma</a:t>
            </a:r>
            <a:r>
              <a:rPr lang="zh-CN" altLang="en-US"/>
              <a:t>、</a:t>
            </a:r>
            <a:r>
              <a:rPr lang="en-US" altLang="zh-CN"/>
              <a:t>cache </a:t>
            </a:r>
            <a:r>
              <a:rPr lang="zh-CN" altLang="en-US"/>
              <a:t>也都能够复现</a:t>
            </a:r>
            <a:endParaRPr lang="zh-CN" altLang="en-US"/>
          </a:p>
          <a:p>
            <a:pPr lvl="1"/>
            <a:r>
              <a:rPr lang="zh-CN" altLang="en-US"/>
              <a:t>卡死之后连上</a:t>
            </a:r>
            <a:r>
              <a:rPr lang="en-US" altLang="zh-CN"/>
              <a:t> gdb </a:t>
            </a:r>
            <a:r>
              <a:rPr lang="zh-CN" altLang="en-US"/>
              <a:t>发现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pc </a:t>
            </a:r>
            <a:r>
              <a:rPr lang="zh-CN" altLang="en-US">
                <a:solidFill>
                  <a:srgbClr val="FF0000"/>
                </a:solidFill>
              </a:rPr>
              <a:t>跑飞了</a:t>
            </a:r>
            <a:r>
              <a:rPr lang="zh-CN" altLang="en-US"/>
              <a:t>，并且</a:t>
            </a:r>
            <a:r>
              <a:rPr lang="en-US" altLang="zh-CN"/>
              <a:t> spi </a:t>
            </a:r>
            <a:r>
              <a:rPr lang="zh-CN" altLang="en-US"/>
              <a:t>的分频寄存器从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变成</a:t>
            </a:r>
            <a:r>
              <a:rPr lang="en-US" altLang="zh-CN">
                <a:solidFill>
                  <a:srgbClr val="FF0000"/>
                </a:solidFill>
              </a:rPr>
              <a:t> 4 </a:t>
            </a:r>
            <a:r>
              <a:rPr lang="zh-CN" altLang="en-US"/>
              <a:t>了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图片 4" descr="2024-10-07_15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0" y="777875"/>
            <a:ext cx="5785485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定位问题：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305"/>
            <a:ext cx="9548495" cy="5017135"/>
          </a:xfrm>
        </p:spPr>
        <p:txBody>
          <a:bodyPr/>
          <a:p>
            <a:pPr lvl="1"/>
            <a:r>
              <a:rPr lang="en-US"/>
              <a:t>PC </a:t>
            </a:r>
            <a:r>
              <a:rPr lang="zh-CN" altLang="en-US"/>
              <a:t>跑飞到哪里了，反汇编</a:t>
            </a:r>
            <a:r>
              <a:rPr lang="en-US" altLang="zh-CN"/>
              <a:t> .elf </a:t>
            </a:r>
            <a:r>
              <a:rPr lang="zh-CN" altLang="en-US"/>
              <a:t>发现里面的所有地址都是从</a:t>
            </a:r>
            <a:r>
              <a:rPr lang="en-US" altLang="zh-CN"/>
              <a:t> 0x10000000 </a:t>
            </a:r>
            <a:r>
              <a:rPr lang="zh-CN" altLang="en-US"/>
              <a:t>开始的地址，没有</a:t>
            </a:r>
            <a:r>
              <a:rPr lang="en-US" altLang="zh-CN"/>
              <a:t> 0x377e </a:t>
            </a:r>
            <a:r>
              <a:rPr lang="zh-CN" altLang="en-US"/>
              <a:t>这个地址，也找不到</a:t>
            </a:r>
            <a:r>
              <a:rPr lang="en-US" altLang="zh-CN"/>
              <a:t> ra 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0x3c02 </a:t>
            </a:r>
            <a:r>
              <a:rPr lang="zh-CN" altLang="en-US">
                <a:sym typeface="+mn-ea"/>
              </a:rPr>
              <a:t>地址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定位问题：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en-US" altLang="zh-CN"/>
              <a:t>SPI </a:t>
            </a:r>
            <a:r>
              <a:rPr lang="zh-CN" altLang="en-US"/>
              <a:t>的分频寄存器是谁修改了？</a:t>
            </a:r>
            <a:endParaRPr lang="zh-CN" altLang="en-US"/>
          </a:p>
          <a:p>
            <a:pPr lvl="3"/>
            <a:r>
              <a:rPr lang="zh-CN" altLang="en-US"/>
              <a:t>寄存器的复位值是：</a:t>
            </a:r>
            <a:r>
              <a:rPr lang="en-US" altLang="zh-CN"/>
              <a:t>2</a:t>
            </a:r>
            <a:endParaRPr lang="en-US" altLang="zh-CN"/>
          </a:p>
          <a:p>
            <a:pPr lvl="3"/>
            <a:r>
              <a:rPr lang="zh-CN" altLang="en-US"/>
              <a:t>会不会</a:t>
            </a:r>
            <a:r>
              <a:rPr lang="en-US" altLang="zh-CN"/>
              <a:t> text </a:t>
            </a:r>
            <a:r>
              <a:rPr lang="zh-CN" altLang="en-US"/>
              <a:t>段跑着跑着被修改了？</a:t>
            </a:r>
            <a:endParaRPr lang="zh-CN" altLang="en-US"/>
          </a:p>
          <a:p>
            <a:pPr lvl="4"/>
            <a:r>
              <a:rPr lang="zh-CN" altLang="en-US"/>
              <a:t>跑测试</a:t>
            </a:r>
            <a:r>
              <a:rPr lang="en-US" altLang="zh-CN"/>
              <a:t> case </a:t>
            </a:r>
            <a:r>
              <a:rPr lang="zh-CN" altLang="en-US"/>
              <a:t>之前</a:t>
            </a:r>
            <a:r>
              <a:rPr lang="en-US" altLang="zh-CN"/>
              <a:t> dump text </a:t>
            </a:r>
            <a:r>
              <a:rPr lang="zh-CN" altLang="en-US"/>
              <a:t>段，卡死之后再</a:t>
            </a:r>
            <a:r>
              <a:rPr lang="en-US" altLang="zh-CN"/>
              <a:t> dump text </a:t>
            </a:r>
            <a:r>
              <a:rPr lang="zh-CN" altLang="en-US"/>
              <a:t>段，发现</a:t>
            </a:r>
            <a:r>
              <a:rPr lang="en-US" altLang="zh-CN"/>
              <a:t> text </a:t>
            </a:r>
            <a:r>
              <a:rPr lang="zh-CN" altLang="en-US"/>
              <a:t>段没有被修改的地方</a:t>
            </a:r>
            <a:endParaRPr lang="zh-CN" altLang="en-US"/>
          </a:p>
          <a:p>
            <a:pPr lvl="3"/>
            <a:r>
              <a:rPr lang="zh-CN" altLang="en-US"/>
              <a:t>是不是软件配的</a:t>
            </a:r>
            <a:r>
              <a:rPr lang="en-US" altLang="zh-CN"/>
              <a:t> 4</a:t>
            </a:r>
            <a:r>
              <a:rPr lang="zh-CN" altLang="en-US"/>
              <a:t>？</a:t>
            </a:r>
            <a:endParaRPr lang="zh-CN" altLang="en-US"/>
          </a:p>
          <a:p>
            <a:pPr lvl="4"/>
            <a:r>
              <a:rPr lang="zh-CN" altLang="en-US"/>
              <a:t>用硬件</a:t>
            </a:r>
            <a:r>
              <a:rPr lang="en-US" altLang="zh-CN"/>
              <a:t> watch </a:t>
            </a:r>
            <a:r>
              <a:rPr lang="zh-CN" altLang="en-US"/>
              <a:t>这个寄存器，发现特别慢</a:t>
            </a:r>
            <a:endParaRPr lang="zh-CN" altLang="en-US"/>
          </a:p>
          <a:p>
            <a:pPr lvl="4"/>
            <a:r>
              <a:rPr lang="zh-CN" altLang="en-US"/>
              <a:t>软件随机的读</a:t>
            </a:r>
            <a:r>
              <a:rPr lang="en-US" altLang="zh-CN"/>
              <a:t> SPI </a:t>
            </a:r>
            <a:r>
              <a:rPr lang="zh-CN" altLang="en-US"/>
              <a:t>寄存器，如果不是</a:t>
            </a:r>
            <a:r>
              <a:rPr lang="en-US" altLang="zh-CN"/>
              <a:t> 2 </a:t>
            </a:r>
            <a:r>
              <a:rPr lang="zh-CN" altLang="en-US"/>
              <a:t>就打印出来</a:t>
            </a:r>
            <a:endParaRPr lang="zh-CN" altLang="en-US"/>
          </a:p>
          <a:p>
            <a:pPr lvl="5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发现一直都是 2，直到卡死之前也都是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2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Stage2 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默认配置的是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2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，修改成配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en-US" altLang="zh-CN" sz="142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/>
            <a:r>
              <a:rPr lang="zh-CN" altLang="en-US" sz="15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卡死之后也还是</a:t>
            </a:r>
            <a:r>
              <a:rPr lang="en-US" altLang="zh-CN" sz="15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4</a:t>
            </a:r>
            <a:endParaRPr lang="en-US" altLang="zh-CN" sz="159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/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会不会看门狗复位了，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Apus 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芯片会做休眠唤醒操作直接跑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Stage1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，恰好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Stage1 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的分频值配的就是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4</a:t>
            </a:r>
            <a:endParaRPr lang="en-US" altLang="zh-CN" sz="142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/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Stage1 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中设置的分频值由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4 </a:t>
            </a:r>
            <a:r>
              <a:rPr lang="zh-CN" altLang="en-US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改成其它值，发现卡死之后还是</a:t>
            </a:r>
            <a:r>
              <a:rPr lang="en-US" altLang="zh-CN" sz="142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4</a:t>
            </a:r>
            <a:endParaRPr lang="en-US" altLang="zh-CN" sz="142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371600" lvl="3" indent="0">
              <a:buNone/>
            </a:pPr>
            <a:endParaRPr lang="zh-CN" altLang="en-US" sz="142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定位问题：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3"/>
            <a:r>
              <a:rPr lang="zh-CN">
                <a:sym typeface="+mn-ea"/>
              </a:rPr>
              <a:t>查看原理图发现另一颗主芯片接到了</a:t>
            </a:r>
            <a:r>
              <a:rPr lang="en-US" altLang="zh-CN">
                <a:sym typeface="+mn-ea"/>
              </a:rPr>
              <a:t> Apus </a:t>
            </a:r>
            <a:r>
              <a:rPr lang="zh-CN" altLang="en-US">
                <a:sym typeface="+mn-ea"/>
              </a:rPr>
              <a:t>的复位引脚</a:t>
            </a:r>
            <a:endParaRPr lang="zh-CN" altLang="en-US">
              <a:sym typeface="+mn-ea"/>
            </a:endParaRPr>
          </a:p>
          <a:p>
            <a:pPr marL="457200" lvl="4"/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 ROM 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 SPI </a:t>
            </a:r>
            <a:r>
              <a:rPr lang="zh-CN" altLang="en-US">
                <a:sym typeface="+mn-ea"/>
              </a:rPr>
              <a:t>的分频寄存器配的是</a:t>
            </a:r>
            <a:r>
              <a:rPr lang="en-US" altLang="zh-CN">
                <a:sym typeface="+mn-ea"/>
              </a:rPr>
              <a:t> 4</a:t>
            </a:r>
            <a:endParaRPr lang="en-US" altLang="zh-CN">
              <a:sym typeface="+mn-ea"/>
            </a:endParaRPr>
          </a:p>
          <a:p>
            <a:pPr marL="0" lvl="3"/>
            <a:r>
              <a:rPr lang="zh-CN" altLang="en-US">
                <a:sym typeface="+mn-ea"/>
              </a:rPr>
              <a:t>卡死之后加载</a:t>
            </a:r>
            <a:r>
              <a:rPr lang="en-US" altLang="zh-CN">
                <a:sym typeface="+mn-ea"/>
              </a:rPr>
              <a:t> rom.elf </a:t>
            </a:r>
            <a:r>
              <a:rPr lang="zh-CN" altLang="en-US">
                <a:sym typeface="+mn-ea"/>
              </a:rPr>
              <a:t>发现确实是在执行重启的流程</a:t>
            </a:r>
            <a:endParaRPr lang="zh-CN" altLang="en-US" sz="142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2024-10-07_15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2204720"/>
            <a:ext cx="5662930" cy="3790315"/>
          </a:xfrm>
          <a:prstGeom prst="rect">
            <a:avLst/>
          </a:prstGeom>
        </p:spPr>
      </p:pic>
      <p:pic>
        <p:nvPicPr>
          <p:cNvPr id="5" name="图片 4" descr="2024-10-07_15-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55" y="609600"/>
            <a:ext cx="4093845" cy="5372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定位问题：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3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断开国科主芯片对 Apus 的复位连接之后，程序不会卡死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3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事业部回复：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4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国科的主芯片会每 10 min 从 Apus 获取一次信息，如果获取不到就会复位 Apus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反思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/>
              <a:t>由于</a:t>
            </a:r>
            <a:r>
              <a:rPr lang="en-US" altLang="zh-CN"/>
              <a:t> GD </a:t>
            </a:r>
            <a:r>
              <a:rPr lang="zh-CN" altLang="en-US"/>
              <a:t>的</a:t>
            </a:r>
            <a:r>
              <a:rPr lang="en-US" altLang="zh-CN"/>
              <a:t> flash </a:t>
            </a:r>
            <a:r>
              <a:rPr lang="zh-CN" altLang="en-US"/>
              <a:t>性能好，跑测试程序</a:t>
            </a:r>
            <a:r>
              <a:rPr lang="en-US" altLang="zh-CN"/>
              <a:t> 8 min </a:t>
            </a:r>
            <a:r>
              <a:rPr lang="zh-CN" altLang="en-US"/>
              <a:t>左右就跑完了，没有踩到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/>
              <a:t>跑</a:t>
            </a:r>
            <a:r>
              <a:rPr lang="en-US" altLang="zh-CN"/>
              <a:t> psram</a:t>
            </a:r>
            <a:r>
              <a:rPr lang="zh-CN" altLang="en-US"/>
              <a:t>、</a:t>
            </a:r>
            <a:r>
              <a:rPr lang="en-US" altLang="zh-CN"/>
              <a:t>saradc </a:t>
            </a:r>
            <a:r>
              <a:rPr lang="zh-CN" altLang="en-US"/>
              <a:t>的测试程序也很快就跑完了，也没有踩到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没出不代表没问题，出了一定有问题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65550" y="2593975"/>
            <a:ext cx="7581900" cy="819150"/>
          </a:xfrm>
        </p:spPr>
        <p:txBody>
          <a:bodyPr anchor="b">
            <a:normAutofit/>
          </a:bodyPr>
          <a:p>
            <a:pPr fontAlgn="auto"/>
            <a:r>
              <a:rPr lang="zh-CN" altLang="en-US" strike="noStrike" spc="200" noProof="1">
                <a:sym typeface="+mn-ea"/>
              </a:rPr>
              <a:t>感谢您的欣赏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765550" y="3889375"/>
            <a:ext cx="7581900" cy="561975"/>
          </a:xfrm>
        </p:spPr>
        <p:txBody>
          <a:bodyPr/>
          <a:p>
            <a:pPr fontAlgn="auto"/>
            <a:r>
              <a:rPr lang="en-US" altLang="zh-CN" strike="noStrike" noProof="1">
                <a:sym typeface="+mn-ea"/>
              </a:rPr>
              <a:t>SPD </a:t>
            </a:r>
            <a:r>
              <a:rPr lang="zh-CN" altLang="en-US" strike="noStrike" noProof="1">
                <a:sym typeface="+mn-ea"/>
              </a:rPr>
              <a:t>刘怡雄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: 圆角 11"/>
          <p:cNvSpPr/>
          <p:nvPr userDrawn="1"/>
        </p:nvSpPr>
        <p:spPr>
          <a:xfrm>
            <a:off x="3260725" y="1970088"/>
            <a:ext cx="498475" cy="500063"/>
          </a:xfrm>
          <a:prstGeom prst="round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1600" b="1" strike="noStrike" noProof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600" b="1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: 圆角 35"/>
          <p:cNvSpPr/>
          <p:nvPr userDrawn="1"/>
        </p:nvSpPr>
        <p:spPr>
          <a:xfrm>
            <a:off x="3695700" y="2933700"/>
            <a:ext cx="500063" cy="500063"/>
          </a:xfrm>
          <a:prstGeom prst="roundRect">
            <a:avLst/>
          </a:prstGeom>
          <a:solidFill>
            <a:srgbClr val="9A714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1600" b="1" strike="noStrike" noProof="1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1600" b="1" strike="noStrike" noProof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927475" y="1993900"/>
            <a:ext cx="2901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400" b="1" spc="600" noProof="1" dirty="0">
                <a:solidFill>
                  <a:srgbClr val="9A714F"/>
                </a:solidFill>
                <a:latin typeface="微软雅黑" panose="020B0503020204020204" charset="-122"/>
                <a:ea typeface="微软雅黑" panose="020B0503020204020204" charset="-122"/>
              </a:rPr>
              <a:t>问题描述</a:t>
            </a:r>
            <a:endParaRPr lang="zh-CN" altLang="en-US" sz="2400" b="1" spc="600" noProof="1" dirty="0">
              <a:solidFill>
                <a:srgbClr val="9A71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4354513" y="2954338"/>
            <a:ext cx="27797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 sz="2400" b="1" spc="600" noProof="1" dirty="0">
                <a:solidFill>
                  <a:srgbClr val="9A714F"/>
                </a:solidFill>
                <a:latin typeface="微软雅黑" panose="020B0503020204020204" charset="-122"/>
                <a:ea typeface="微软雅黑" panose="020B0503020204020204" charset="-122"/>
              </a:rPr>
              <a:t>调试过程</a:t>
            </a:r>
            <a:endParaRPr lang="zh-CN" altLang="en-US" sz="2400" b="1" spc="600" noProof="1" dirty="0">
              <a:solidFill>
                <a:srgbClr val="9A714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71500" y="2479675"/>
            <a:ext cx="7718425" cy="825500"/>
          </a:xfrm>
        </p:spPr>
        <p:txBody>
          <a:bodyPr anchor="b">
            <a:normAutofit/>
          </a:bodyPr>
          <a:p>
            <a:pPr fontAlgn="auto"/>
            <a:r>
              <a:rPr lang="zh-CN" altLang="en-US" strike="noStrike" noProof="1"/>
              <a:t>问题描述</a:t>
            </a:r>
            <a:endParaRPr lang="zh-CN" altLang="en-US" strike="noStrike" noProof="1"/>
          </a:p>
        </p:txBody>
      </p:sp>
      <p:sp>
        <p:nvSpPr>
          <p:cNvPr id="17" name="文本框 16"/>
          <p:cNvSpPr txBox="1"/>
          <p:nvPr/>
        </p:nvSpPr>
        <p:spPr>
          <a:xfrm>
            <a:off x="337503" y="4822190"/>
            <a:ext cx="33464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600" dirty="0">
                <a:solidFill>
                  <a:srgbClr val="9A714F"/>
                </a:solidFill>
                <a:latin typeface="Arial Black" panose="020B0A04020102020204" charset="0"/>
                <a:ea typeface="字魂35号-经典雅黑" pitchFamily="2" charset="-122"/>
              </a:rPr>
              <a:t>01.</a:t>
            </a:r>
            <a:endParaRPr lang="en-US" altLang="zh-CN" sz="9600" dirty="0">
              <a:solidFill>
                <a:srgbClr val="9A714F"/>
              </a:solidFill>
              <a:latin typeface="Arial Black" panose="020B0A04020102020204" charset="0"/>
              <a:ea typeface="字魂35号-经典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事业部反馈问题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事业部反馈有一块客户板子</a:t>
            </a:r>
            <a:r>
              <a:rPr lang="en-US" altLang="zh-CN"/>
              <a:t> flash </a:t>
            </a:r>
            <a:r>
              <a:rPr lang="zh-CN" altLang="en-US"/>
              <a:t>跑</a:t>
            </a:r>
            <a:r>
              <a:rPr lang="en-US" altLang="zh-CN"/>
              <a:t> 80MHz </a:t>
            </a:r>
            <a:r>
              <a:rPr lang="zh-CN" altLang="en-US"/>
              <a:t>只有一个相位可用，其它的板子有好几个相位都可以用</a:t>
            </a:r>
            <a:endParaRPr lang="zh-CN" altLang="en-US"/>
          </a:p>
          <a:p>
            <a:r>
              <a:rPr lang="zh-CN" altLang="en-US"/>
              <a:t>拿到客户板子后测试有好几个相位，但是这几个相位跑测试</a:t>
            </a:r>
            <a:r>
              <a:rPr lang="en-US" altLang="zh-CN"/>
              <a:t> case </a:t>
            </a:r>
            <a:r>
              <a:rPr lang="zh-CN" altLang="en-US"/>
              <a:t>都是跑一会就会卡死。降低</a:t>
            </a:r>
            <a:r>
              <a:rPr lang="en-US" altLang="zh-CN"/>
              <a:t> flash </a:t>
            </a:r>
            <a:r>
              <a:rPr lang="zh-CN" altLang="en-US"/>
              <a:t>工作频率到</a:t>
            </a:r>
            <a:r>
              <a:rPr lang="en-US" altLang="zh-CN"/>
              <a:t> 16MHz </a:t>
            </a:r>
            <a:r>
              <a:rPr lang="zh-CN" altLang="en-US"/>
              <a:t>也会卡死。</a:t>
            </a:r>
            <a:endParaRPr lang="zh-CN" altLang="en-US"/>
          </a:p>
          <a:p>
            <a:r>
              <a:rPr lang="zh-CN" altLang="en-US"/>
              <a:t>相同的程序，在客户板子上</a:t>
            </a:r>
            <a:r>
              <a:rPr lang="en-US" altLang="zh-CN"/>
              <a:t> 80MHz</a:t>
            </a:r>
            <a:r>
              <a:rPr lang="zh-CN" altLang="en-US"/>
              <a:t>，</a:t>
            </a:r>
            <a:r>
              <a:rPr lang="en-US" altLang="zh-CN"/>
              <a:t>16MHz </a:t>
            </a:r>
            <a:r>
              <a:rPr lang="zh-CN" altLang="en-US"/>
              <a:t>跑测试</a:t>
            </a:r>
            <a:r>
              <a:rPr lang="en-US" altLang="zh-CN"/>
              <a:t> case </a:t>
            </a:r>
            <a:r>
              <a:rPr lang="zh-CN" altLang="en-US"/>
              <a:t>都会卡死；在我们自己的测试板上跑不会卡死。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71500" y="2479675"/>
            <a:ext cx="7718425" cy="825500"/>
          </a:xfrm>
        </p:spPr>
        <p:txBody>
          <a:bodyPr anchor="b"/>
          <a:p>
            <a:pPr fontAlgn="auto"/>
            <a:r>
              <a:rPr lang="zh-CN" altLang="en-US" strike="noStrike" noProof="1"/>
              <a:t>调试过程</a:t>
            </a:r>
            <a:endParaRPr lang="zh-CN" altLang="en-US" strike="noStrike" noProof="1"/>
          </a:p>
        </p:txBody>
      </p:sp>
      <p:sp>
        <p:nvSpPr>
          <p:cNvPr id="17" name="文本框 16"/>
          <p:cNvSpPr txBox="1"/>
          <p:nvPr/>
        </p:nvSpPr>
        <p:spPr>
          <a:xfrm>
            <a:off x="347663" y="4895850"/>
            <a:ext cx="33464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600" dirty="0">
                <a:solidFill>
                  <a:srgbClr val="9A714F"/>
                </a:solidFill>
                <a:latin typeface="Arial Black" panose="020B0A04020102020204" charset="0"/>
                <a:ea typeface="微软雅黑" panose="020B0503020204020204" charset="-122"/>
              </a:rPr>
              <a:t>02.</a:t>
            </a:r>
            <a:endParaRPr lang="en-US" altLang="zh-CN" sz="9600" dirty="0">
              <a:solidFill>
                <a:srgbClr val="9A714F"/>
              </a:solidFill>
              <a:latin typeface="Arial Black" panose="020B0A040201020202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定位问题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b="1">
                <a:solidFill>
                  <a:srgbClr val="FF0000"/>
                </a:solidFill>
              </a:rPr>
              <a:t>首先需要明确一点：相位有问题只会导致读到的数据是错的，而不会出现卡死的情况</a:t>
            </a:r>
            <a:endParaRPr lang="zh-CN"/>
          </a:p>
          <a:p>
            <a:pPr lvl="1"/>
            <a:r>
              <a:rPr lang="zh-CN"/>
              <a:t>相同的程序，在客户的板子上跑就会卡死，在平台的板子上跑就没问题</a:t>
            </a:r>
            <a:endParaRPr lang="zh-CN"/>
          </a:p>
          <a:p>
            <a:pPr lvl="1"/>
            <a:r>
              <a:rPr lang="zh-CN"/>
              <a:t>现在没有</a:t>
            </a:r>
            <a:r>
              <a:rPr lang="en-US" altLang="zh-CN"/>
              <a:t> jtag </a:t>
            </a:r>
            <a:r>
              <a:rPr lang="zh-CN" altLang="en-US"/>
              <a:t>环境，所以用打印的方式看是卡死在</a:t>
            </a:r>
            <a:r>
              <a:rPr lang="en-US" altLang="zh-CN"/>
              <a:t> flash </a:t>
            </a:r>
            <a:r>
              <a:rPr lang="zh-CN" altLang="en-US"/>
              <a:t>的擦除操作</a:t>
            </a:r>
            <a:endParaRPr lang="zh-CN" altLang="en-US"/>
          </a:p>
          <a:p>
            <a:pPr lvl="2"/>
            <a:r>
              <a:rPr lang="zh-CN"/>
              <a:t>向</a:t>
            </a:r>
            <a:r>
              <a:rPr lang="en-US" altLang="zh-CN"/>
              <a:t> flash </a:t>
            </a:r>
            <a:r>
              <a:rPr lang="zh-CN" altLang="en-US"/>
              <a:t>发命令读</a:t>
            </a:r>
            <a:r>
              <a:rPr lang="en-US" altLang="zh-CN"/>
              <a:t> flash </a:t>
            </a:r>
            <a:r>
              <a:rPr lang="zh-CN" altLang="en-US"/>
              <a:t>状态是否</a:t>
            </a:r>
            <a:r>
              <a:rPr lang="en-US" altLang="zh-CN"/>
              <a:t> ready(</a:t>
            </a:r>
            <a:r>
              <a:rPr lang="zh-CN" altLang="en-US"/>
              <a:t>这里</a:t>
            </a:r>
            <a:r>
              <a:rPr lang="en-US" altLang="zh-CN"/>
              <a:t> clk </a:t>
            </a:r>
            <a:r>
              <a:rPr lang="zh-CN" altLang="en-US"/>
              <a:t>脚会有波形产生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/>
              <a:t>等待</a:t>
            </a:r>
            <a:r>
              <a:rPr lang="en-US" altLang="zh-CN"/>
              <a:t> spi </a:t>
            </a:r>
            <a:r>
              <a:rPr lang="zh-CN" altLang="en-US"/>
              <a:t>控制器</a:t>
            </a:r>
            <a:r>
              <a:rPr lang="en-US" altLang="zh-CN"/>
              <a:t> ready</a:t>
            </a:r>
            <a:endParaRPr lang="en-US" altLang="zh-CN"/>
          </a:p>
          <a:p>
            <a:pPr lvl="2"/>
            <a:r>
              <a:rPr lang="zh-CN" altLang="en-US"/>
              <a:t>示波器量卡死的时候</a:t>
            </a:r>
            <a:r>
              <a:rPr lang="en-US" altLang="zh-CN"/>
              <a:t> clk </a:t>
            </a:r>
            <a:r>
              <a:rPr lang="zh-CN" altLang="en-US"/>
              <a:t>引脚上没有波形，所以是卡死在等</a:t>
            </a:r>
            <a:r>
              <a:rPr lang="en-US" altLang="zh-CN"/>
              <a:t> spi </a:t>
            </a:r>
            <a:r>
              <a:rPr lang="zh-CN" altLang="en-US"/>
              <a:t>控制器</a:t>
            </a:r>
            <a:r>
              <a:rPr lang="en-US" altLang="zh-CN"/>
              <a:t> ready</a:t>
            </a:r>
            <a:endParaRPr lang="zh-CN"/>
          </a:p>
          <a:p>
            <a:pPr marL="457200" lvl="1" indent="0">
              <a:lnSpc>
                <a:spcPct val="50000"/>
              </a:lnSpc>
              <a:buNone/>
            </a:pPr>
            <a:endParaRPr lang="en-US" altLang="zh-CN"/>
          </a:p>
          <a:p>
            <a:pPr lvl="1"/>
            <a:r>
              <a:rPr lang="zh-CN" altLang="en-US"/>
              <a:t>一些怀疑点：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1. </a:t>
            </a:r>
            <a:r>
              <a:rPr lang="zh-CN" altLang="en-US"/>
              <a:t>会不会是这颗</a:t>
            </a:r>
            <a:r>
              <a:rPr lang="en-US" altLang="zh-CN"/>
              <a:t> Flash </a:t>
            </a:r>
            <a:r>
              <a:rPr lang="zh-CN" altLang="en-US"/>
              <a:t>物料有问题？</a:t>
            </a:r>
            <a:endParaRPr lang="zh-CN" altLang="en-US"/>
          </a:p>
          <a:p>
            <a:pPr lvl="3"/>
            <a:r>
              <a:rPr lang="zh-CN" altLang="en-US"/>
              <a:t>换一颗同型号的</a:t>
            </a:r>
            <a:r>
              <a:rPr lang="en-US" altLang="zh-CN"/>
              <a:t> Flash </a:t>
            </a:r>
            <a:r>
              <a:rPr lang="zh-CN" altLang="en-US"/>
              <a:t>物料，问题还在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2. </a:t>
            </a:r>
            <a:r>
              <a:rPr lang="zh-CN" altLang="en-US"/>
              <a:t>会不会这款</a:t>
            </a:r>
            <a:r>
              <a:rPr lang="en-US" altLang="zh-CN"/>
              <a:t> Flash </a:t>
            </a:r>
            <a:r>
              <a:rPr lang="zh-CN" altLang="en-US"/>
              <a:t>型号驱动支持上有问题</a:t>
            </a:r>
            <a:r>
              <a:rPr lang="en-US" altLang="zh-CN"/>
              <a:t> ?</a:t>
            </a:r>
            <a:endParaRPr lang="en-US" altLang="zh-CN"/>
          </a:p>
          <a:p>
            <a:pPr lvl="3"/>
            <a:r>
              <a:rPr lang="zh-CN" altLang="en-US"/>
              <a:t>原 flash 为 w25q128,</a:t>
            </a:r>
            <a:r>
              <a:rPr lang="en-US" altLang="zh-CN"/>
              <a:t> </a:t>
            </a:r>
            <a:r>
              <a:rPr lang="zh-CN" altLang="en-US"/>
              <a:t>更换为 gd25q128e 后没问题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3. </a:t>
            </a:r>
            <a:r>
              <a:rPr lang="zh-CN" altLang="en-US"/>
              <a:t>降低</a:t>
            </a:r>
            <a:r>
              <a:rPr lang="en-US" altLang="zh-CN"/>
              <a:t> spi </a:t>
            </a:r>
            <a:r>
              <a:rPr lang="zh-CN" altLang="en-US"/>
              <a:t>频率测试</a:t>
            </a:r>
            <a:endParaRPr lang="zh-CN" altLang="en-US"/>
          </a:p>
          <a:p>
            <a:pPr lvl="3"/>
            <a:r>
              <a:rPr lang="zh-CN" altLang="en-US"/>
              <a:t>spi 原频率为 66M，降低频率后复现问题概率降低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4. </a:t>
            </a:r>
            <a:r>
              <a:rPr lang="zh-CN" altLang="en-US"/>
              <a:t>简化环境，跑</a:t>
            </a:r>
            <a:r>
              <a:rPr lang="en-US" altLang="zh-CN"/>
              <a:t> ecos_shell Flash </a:t>
            </a:r>
            <a:r>
              <a:rPr lang="zh-CN" altLang="en-US"/>
              <a:t>测试程序</a:t>
            </a:r>
            <a:endParaRPr lang="zh-CN" altLang="en-US"/>
          </a:p>
          <a:p>
            <a:pPr lvl="3"/>
            <a:r>
              <a:rPr lang="zh-CN" altLang="en-US"/>
              <a:t>不管双核还是单核都没问题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5. </a:t>
            </a:r>
            <a:r>
              <a:rPr lang="zh-CN" altLang="en-US"/>
              <a:t>在双核播放节目的情况下才会出问题，会不会是整机功率问题？</a:t>
            </a:r>
            <a:endParaRPr lang="zh-CN" altLang="en-US"/>
          </a:p>
          <a:p>
            <a:pPr lvl="3"/>
            <a:r>
              <a:rPr lang="zh-CN" altLang="en-US"/>
              <a:t>咨询华邦</a:t>
            </a:r>
            <a:r>
              <a:rPr lang="en-US" altLang="zh-CN"/>
              <a:t> Flash </a:t>
            </a:r>
            <a:r>
              <a:rPr lang="zh-CN" altLang="en-US"/>
              <a:t>厂商，</a:t>
            </a:r>
            <a:r>
              <a:rPr lang="en-US" altLang="zh-CN"/>
              <a:t>Flash </a:t>
            </a:r>
            <a:r>
              <a:rPr lang="zh-CN" altLang="en-US"/>
              <a:t>电压低于</a:t>
            </a:r>
            <a:r>
              <a:rPr lang="en-US" altLang="zh-CN"/>
              <a:t> 2.7v </a:t>
            </a:r>
            <a:r>
              <a:rPr lang="zh-CN" altLang="en-US"/>
              <a:t>的情况下会出现这种情况</a:t>
            </a:r>
            <a:endParaRPr lang="zh-CN" altLang="en-US"/>
          </a:p>
          <a:p>
            <a:pPr lvl="3"/>
            <a:r>
              <a:rPr lang="zh-CN" altLang="en-US"/>
              <a:t>示波器测量出问题情况下的</a:t>
            </a:r>
            <a:r>
              <a:rPr lang="en-US" altLang="zh-CN"/>
              <a:t> Flash </a:t>
            </a:r>
            <a:r>
              <a:rPr lang="zh-CN" altLang="en-US"/>
              <a:t>电压，一直3.3V电压，无明显掉电现象，排除电压问题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定位问题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目前还没有定位到问题是跟着什么走，怀疑三个方向：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r>
              <a:rPr lang="en-US" altLang="zh-CN"/>
              <a:t>Flash </a:t>
            </a:r>
            <a:r>
              <a:rPr lang="zh-CN" altLang="en-US"/>
              <a:t>的问题</a:t>
            </a:r>
            <a:endParaRPr lang="en-US" altLang="zh-CN"/>
          </a:p>
          <a:p>
            <a:pPr lvl="1"/>
            <a:r>
              <a:rPr lang="en-US" altLang="zh-CN"/>
              <a:t>Apus </a:t>
            </a:r>
            <a:r>
              <a:rPr lang="zh-CN" altLang="en-US"/>
              <a:t>的问题</a:t>
            </a:r>
            <a:endParaRPr lang="en-US" altLang="zh-CN"/>
          </a:p>
          <a:p>
            <a:pPr lvl="1"/>
            <a:r>
              <a:rPr lang="zh-CN" altLang="en-US"/>
              <a:t>客户板子的问题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怀疑方向：</a:t>
            </a:r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换一颗</a:t>
            </a:r>
            <a:r>
              <a:rPr lang="en-US" altLang="zh-CN"/>
              <a:t> GD </a:t>
            </a:r>
            <a:r>
              <a:rPr lang="zh-CN" altLang="en-US"/>
              <a:t>的</a:t>
            </a:r>
            <a:r>
              <a:rPr lang="en-US" altLang="zh-CN"/>
              <a:t> flash </a:t>
            </a:r>
            <a:r>
              <a:rPr lang="zh-CN" altLang="en-US"/>
              <a:t>到客户板子上能否复现问题</a:t>
            </a:r>
            <a:endParaRPr lang="zh-CN" altLang="en-US"/>
          </a:p>
          <a:p>
            <a:pPr lvl="2"/>
            <a:r>
              <a:rPr lang="zh-CN" altLang="en-US"/>
              <a:t>不会复现问题，测试了</a:t>
            </a:r>
            <a:r>
              <a:rPr lang="en-US" altLang="zh-CN"/>
              <a:t> 3 </a:t>
            </a:r>
            <a:r>
              <a:rPr lang="zh-CN" altLang="en-US"/>
              <a:t>次，都通过测试，基本每次测试时间在</a:t>
            </a:r>
            <a:r>
              <a:rPr lang="en-US" altLang="zh-CN"/>
              <a:t> 8 </a:t>
            </a:r>
            <a:r>
              <a:rPr lang="zh-CN" altLang="en-US"/>
              <a:t>分钟左右</a:t>
            </a:r>
            <a:endParaRPr lang="zh-CN" altLang="en-US"/>
          </a:p>
          <a:p>
            <a:pPr lvl="1"/>
            <a:r>
              <a:rPr lang="zh-CN" altLang="en-US" sz="1800"/>
              <a:t>将客户板子上有问题的</a:t>
            </a:r>
            <a:r>
              <a:rPr lang="en-US" altLang="zh-CN" sz="1800"/>
              <a:t> flash </a:t>
            </a:r>
            <a:r>
              <a:rPr lang="zh-CN" altLang="en-US" sz="1800"/>
              <a:t>换到我们的测试板上，不会出问题</a:t>
            </a:r>
            <a:endParaRPr lang="zh-CN" altLang="en-US" sz="1800"/>
          </a:p>
          <a:p>
            <a:pPr lvl="1"/>
            <a:r>
              <a:rPr lang="zh-CN" altLang="en-US" sz="1800"/>
              <a:t>看起来换了一颗</a:t>
            </a:r>
            <a:r>
              <a:rPr lang="en-US" altLang="zh-CN" sz="1800"/>
              <a:t> flash </a:t>
            </a:r>
            <a:r>
              <a:rPr lang="zh-CN" altLang="en-US" sz="1800"/>
              <a:t>又没问题了，并且有问题的</a:t>
            </a:r>
            <a:r>
              <a:rPr lang="en-US" altLang="zh-CN" sz="1800"/>
              <a:t> flash </a:t>
            </a:r>
            <a:r>
              <a:rPr lang="zh-CN" altLang="en-US" sz="1800"/>
              <a:t>到我们测试板上也没问题，感觉不像和</a:t>
            </a:r>
            <a:r>
              <a:rPr lang="en-US" altLang="zh-CN" sz="1800"/>
              <a:t> flash </a:t>
            </a:r>
            <a:r>
              <a:rPr lang="zh-CN" altLang="en-US" sz="1800"/>
              <a:t>有关系</a:t>
            </a:r>
            <a:endParaRPr lang="zh-CN" altLang="en-US" sz="1800"/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不出不代表没问题，出了一定有问题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怀疑方向：</a:t>
            </a:r>
            <a:r>
              <a:rPr lang="en-US" altLang="zh-CN"/>
              <a:t>Apus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/>
              <a:t>换一颗事业部说是好的芯片到客户板子上</a:t>
            </a:r>
            <a:endParaRPr lang="zh-CN" altLang="en-US"/>
          </a:p>
          <a:p>
            <a:pPr lvl="2"/>
            <a:r>
              <a:rPr lang="zh-CN"/>
              <a:t>依然会复现问题</a:t>
            </a:r>
            <a:endParaRPr 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M3Y2Y4NTQ5YzYxY2RmMGU5YWY4ZjIwODMzOWFiOD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WPS 演示</Application>
  <PresentationFormat>宽屏</PresentationFormat>
  <Paragraphs>134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DejaVu Sans</vt:lpstr>
      <vt:lpstr>文泉驿微米黑</vt:lpstr>
      <vt:lpstr>微软雅黑</vt:lpstr>
      <vt:lpstr>Nimbus Roman No9 L</vt:lpstr>
      <vt:lpstr>Arial Black</vt:lpstr>
      <vt:lpstr>字魂35号-经典雅黑</vt:lpstr>
      <vt:lpstr>宋体</vt:lpstr>
      <vt:lpstr>Arial Unicode MS</vt:lpstr>
      <vt:lpstr>OpenSymbol</vt:lpstr>
      <vt:lpstr>Office 主题</vt:lpstr>
      <vt:lpstr>案例分享</vt:lpstr>
      <vt:lpstr>PowerPoint 演示文稿</vt:lpstr>
      <vt:lpstr>问题描述</vt:lpstr>
      <vt:lpstr>事业部问题反馈</vt:lpstr>
      <vt:lpstr>调试过程</vt:lpstr>
      <vt:lpstr>分析 GDB 调用栈</vt:lpstr>
      <vt:lpstr>怀疑方向：Flash？Apus？客户的板子？</vt:lpstr>
      <vt:lpstr>定位问题</vt:lpstr>
      <vt:lpstr>怀疑方向：Flash</vt:lpstr>
      <vt:lpstr>怀疑方向：Apus</vt:lpstr>
      <vt:lpstr>怀疑方向：客户板子</vt:lpstr>
      <vt:lpstr>定位问题：</vt:lpstr>
      <vt:lpstr>怀疑方向：客户板子</vt:lpstr>
      <vt:lpstr>定位问题：</vt:lpstr>
      <vt:lpstr>定位问题：</vt:lpstr>
      <vt:lpstr>反思</vt:lpstr>
      <vt:lpstr>感谢您的欣赏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xiongwl</dc:creator>
  <cp:lastModifiedBy>tanxzh</cp:lastModifiedBy>
  <cp:revision>133</cp:revision>
  <dcterms:created xsi:type="dcterms:W3CDTF">2024-10-07T07:49:07Z</dcterms:created>
  <dcterms:modified xsi:type="dcterms:W3CDTF">2024-10-07T07:49:07Z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  <property fmtid="{D5CDD505-2E9C-101B-9397-08002B2CF9AE}" pid="3" name="ICV">
    <vt:lpwstr/>
  </property>
</Properties>
</file>