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8"/>
  </p:notesMasterIdLst>
  <p:sldIdLst>
    <p:sldId id="256" r:id="rId3"/>
    <p:sldId id="264" r:id="rId4"/>
    <p:sldId id="267" r:id="rId5"/>
    <p:sldId id="291" r:id="rId6"/>
    <p:sldId id="268" r:id="rId7"/>
    <p:sldId id="272" r:id="rId8"/>
    <p:sldId id="292" r:id="rId9"/>
    <p:sldId id="328" r:id="rId10"/>
    <p:sldId id="295" r:id="rId11"/>
    <p:sldId id="297" r:id="rId12"/>
    <p:sldId id="294" r:id="rId13"/>
    <p:sldId id="313" r:id="rId14"/>
    <p:sldId id="314" r:id="rId15"/>
    <p:sldId id="329" r:id="rId16"/>
    <p:sldId id="315" r:id="rId17"/>
    <p:sldId id="327" r:id="rId18"/>
    <p:sldId id="274" r:id="rId19"/>
    <p:sldId id="316" r:id="rId20"/>
    <p:sldId id="317" r:id="rId21"/>
    <p:sldId id="319" r:id="rId22"/>
    <p:sldId id="321" r:id="rId23"/>
    <p:sldId id="322" r:id="rId24"/>
    <p:sldId id="326" r:id="rId25"/>
    <p:sldId id="325" r:id="rId26"/>
    <p:sldId id="32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53A7"/>
    <a:srgbClr val="4472C4"/>
    <a:srgbClr val="375DA1"/>
    <a:srgbClr val="A7B5DB"/>
    <a:srgbClr val="DD4E4A"/>
    <a:srgbClr val="6E0F6D"/>
    <a:srgbClr val="006766"/>
    <a:srgbClr val="002855"/>
    <a:srgbClr val="E6E6E6"/>
    <a:srgbClr val="995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30" autoAdjust="0"/>
    <p:restoredTop sz="95097" autoAdjust="0"/>
  </p:normalViewPr>
  <p:slideViewPr>
    <p:cSldViewPr>
      <p:cViewPr varScale="1">
        <p:scale>
          <a:sx n="68" d="100"/>
          <a:sy n="68" d="100"/>
        </p:scale>
        <p:origin x="906" y="66"/>
      </p:cViewPr>
      <p:guideLst/>
    </p:cSldViewPr>
  </p:slideViewPr>
  <p:notesTextViewPr>
    <p:cViewPr>
      <p:scale>
        <a:sx n="1" d="1"/>
        <a:sy n="1" d="1"/>
      </p:scale>
      <p:origin x="0" y="0"/>
    </p:cViewPr>
  </p:notesTextViewPr>
  <p:sorterViewPr>
    <p:cViewPr>
      <p:scale>
        <a:sx n="100" d="100"/>
        <a:sy n="100" d="100"/>
      </p:scale>
      <p:origin x="0" y="-84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2019/6/11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2019/6/11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2019/6/11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2019/6/11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2019/6/11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2019/6/11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2019/6/11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39F1C73-6920-4190-8F76-1A0FE52E9A1A}" type="datetimeFigureOut">
              <a:rPr lang="zh-CN" altLang="en-US" smtClean="0"/>
              <a:t>2019/6/11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39F1C73-6920-4190-8F76-1A0FE52E9A1A}" type="datetimeFigureOut">
              <a:rPr lang="zh-CN" altLang="en-US" smtClean="0"/>
              <a:t>2019/6/11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9F1C73-6920-4190-8F76-1A0FE52E9A1A}" type="datetimeFigureOut">
              <a:rPr lang="zh-CN" altLang="en-US" smtClean="0"/>
              <a:t>2019/6/11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2019/6/11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2019/6/11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2019/6/11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2019/6/11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2019/6/11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2019/6/11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2019/6/11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39F1C73-6920-4190-8F76-1A0FE52E9A1A}" type="datetimeFigureOut">
              <a:rPr lang="zh-CN" altLang="en-US" smtClean="0"/>
              <a:t>2019/6/11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39F1C73-6920-4190-8F76-1A0FE52E9A1A}" type="datetimeFigureOut">
              <a:rPr lang="zh-CN" altLang="en-US" smtClean="0"/>
              <a:t>2019/6/11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9F1C73-6920-4190-8F76-1A0FE52E9A1A}" type="datetimeFigureOut">
              <a:rPr lang="zh-CN" altLang="en-US" smtClean="0"/>
              <a:t>2019/6/11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2019/6/11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2019/6/11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F1C73-6920-4190-8F76-1A0FE52E9A1A}" type="datetimeFigureOut">
              <a:rPr lang="zh-CN" altLang="en-US" smtClean="0"/>
              <a:t>2019/6/11</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443CB-CBD7-4A8A-9BAA-27A79AA954D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F1C73-6920-4190-8F76-1A0FE52E9A1A}" type="datetimeFigureOut">
              <a:rPr lang="zh-CN" altLang="en-US" smtClean="0"/>
              <a:t>2019/6/11</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443CB-CBD7-4A8A-9BAA-27A79AA954D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19.emf"/><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3" name="矩形 2"/>
          <p:cNvSpPr/>
          <p:nvPr/>
        </p:nvSpPr>
        <p:spPr>
          <a:xfrm>
            <a:off x="8328248" y="1446837"/>
            <a:ext cx="2659067" cy="2685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矩形 23"/>
          <p:cNvSpPr/>
          <p:nvPr/>
        </p:nvSpPr>
        <p:spPr>
          <a:xfrm>
            <a:off x="-57150" y="1468202"/>
            <a:ext cx="8419678" cy="2664296"/>
          </a:xfrm>
          <a:prstGeom prst="rect">
            <a:avLst/>
          </a:prstGeom>
          <a:solidFill>
            <a:srgbClr val="0553A7"/>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36095" y="1918842"/>
            <a:ext cx="7802136" cy="923330"/>
          </a:xfrm>
          <a:prstGeom prst="rect">
            <a:avLst/>
          </a:prstGeom>
          <a:noFill/>
        </p:spPr>
        <p:txBody>
          <a:bodyPr wrap="none" rtlCol="0">
            <a:spAutoFit/>
          </a:bodyPr>
          <a:lstStyle/>
          <a:p>
            <a:r>
              <a:rPr lang="zh-CN" altLang="en-US" sz="5400" dirty="0">
                <a:solidFill>
                  <a:schemeClr val="bg1">
                    <a:lumMod val="95000"/>
                  </a:schemeClr>
                </a:solidFill>
                <a:latin typeface="微软雅黑" panose="020B0503020204020204" pitchFamily="34" charset="-122"/>
                <a:ea typeface="微软雅黑" panose="020B0503020204020204" pitchFamily="34" charset="-122"/>
              </a:rPr>
              <a:t>移动设备流媒体系统实现</a:t>
            </a:r>
          </a:p>
        </p:txBody>
      </p:sp>
      <p:sp>
        <p:nvSpPr>
          <p:cNvPr id="26" name="矩形 25"/>
          <p:cNvSpPr/>
          <p:nvPr/>
        </p:nvSpPr>
        <p:spPr>
          <a:xfrm>
            <a:off x="868681" y="3213100"/>
            <a:ext cx="83819" cy="3625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960697" y="1468203"/>
            <a:ext cx="1231305" cy="266429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965654" y="3099018"/>
            <a:ext cx="4019049" cy="584775"/>
          </a:xfrm>
          <a:prstGeom prst="rect">
            <a:avLst/>
          </a:prstGeom>
          <a:noFill/>
        </p:spPr>
        <p:txBody>
          <a:bodyPr wrap="none" rtlCol="0">
            <a:spAutoFit/>
          </a:bodyPr>
          <a:lstStyle/>
          <a:p>
            <a:r>
              <a:rPr lang="en-US" altLang="zh-CN" sz="3200" dirty="0">
                <a:solidFill>
                  <a:schemeClr val="bg1">
                    <a:lumMod val="95000"/>
                  </a:schemeClr>
                </a:solidFill>
                <a:latin typeface="微软雅黑" panose="020B0503020204020204" pitchFamily="34" charset="-122"/>
                <a:ea typeface="微软雅黑" panose="020B0503020204020204" pitchFamily="34" charset="-122"/>
              </a:rPr>
              <a:t>2019</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年本科毕业答辩</a:t>
            </a:r>
          </a:p>
        </p:txBody>
      </p:sp>
      <p:sp>
        <p:nvSpPr>
          <p:cNvPr id="30" name="文本框 29"/>
          <p:cNvSpPr txBox="1"/>
          <p:nvPr/>
        </p:nvSpPr>
        <p:spPr>
          <a:xfrm>
            <a:off x="1227852" y="4523828"/>
            <a:ext cx="2024913" cy="400110"/>
          </a:xfrm>
          <a:prstGeom prst="rect">
            <a:avLst/>
          </a:prstGeom>
          <a:noFill/>
        </p:spPr>
        <p:txBody>
          <a:bodyPr wrap="none" rtlCol="0">
            <a:spAutoFit/>
          </a:bodyPr>
          <a:lstStyle/>
          <a:p>
            <a:r>
              <a:rPr lang="zh-CN" altLang="en-US" sz="2000" b="1" dirty="0">
                <a:solidFill>
                  <a:srgbClr val="0553A7"/>
                </a:solidFill>
                <a:latin typeface="微软雅黑" panose="020B0503020204020204" pitchFamily="34" charset="-122"/>
                <a:ea typeface="微软雅黑" panose="020B0503020204020204" pitchFamily="34" charset="-122"/>
              </a:rPr>
              <a:t>答  辩  人：葛优</a:t>
            </a:r>
            <a:endParaRPr lang="en-US" altLang="zh-CN" sz="2000" b="1" dirty="0">
              <a:solidFill>
                <a:srgbClr val="0553A7"/>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1227851" y="4986816"/>
            <a:ext cx="2236510" cy="400110"/>
          </a:xfrm>
          <a:prstGeom prst="rect">
            <a:avLst/>
          </a:prstGeom>
          <a:noFill/>
        </p:spPr>
        <p:txBody>
          <a:bodyPr wrap="none" rtlCol="0">
            <a:spAutoFit/>
          </a:bodyPr>
          <a:lstStyle/>
          <a:p>
            <a:r>
              <a:rPr lang="zh-CN" altLang="en-US" sz="2000" b="1" dirty="0">
                <a:solidFill>
                  <a:srgbClr val="0553A7"/>
                </a:solidFill>
                <a:latin typeface="微软雅黑" panose="020B0503020204020204" pitchFamily="34" charset="-122"/>
                <a:ea typeface="微软雅黑" panose="020B0503020204020204" pitchFamily="34" charset="-122"/>
              </a:rPr>
              <a:t>指导老师：张海昕</a:t>
            </a:r>
            <a:endParaRPr lang="en-US" altLang="zh-CN" sz="2000" b="1" dirty="0">
              <a:solidFill>
                <a:srgbClr val="0553A7"/>
              </a:solidFill>
              <a:latin typeface="微软雅黑" panose="020B0503020204020204" pitchFamily="34" charset="-122"/>
              <a:ea typeface="微软雅黑" panose="020B0503020204020204" pitchFamily="34" charset="-122"/>
            </a:endParaRPr>
          </a:p>
        </p:txBody>
      </p:sp>
      <p:pic>
        <p:nvPicPr>
          <p:cNvPr id="32" name="图片 31"/>
          <p:cNvPicPr>
            <a:picLocks noChangeAspect="1"/>
          </p:cNvPicPr>
          <p:nvPr/>
        </p:nvPicPr>
        <p:blipFill>
          <a:blip r:embed="rId3"/>
          <a:stretch>
            <a:fillRect/>
          </a:stretch>
        </p:blipFill>
        <p:spPr>
          <a:xfrm>
            <a:off x="905453" y="4568384"/>
            <a:ext cx="275935" cy="327789"/>
          </a:xfrm>
          <a:prstGeom prst="rect">
            <a:avLst/>
          </a:prstGeom>
        </p:spPr>
      </p:pic>
      <p:sp>
        <p:nvSpPr>
          <p:cNvPr id="35" name="文本框 34"/>
          <p:cNvSpPr txBox="1"/>
          <p:nvPr/>
        </p:nvSpPr>
        <p:spPr>
          <a:xfrm>
            <a:off x="1227852" y="5461377"/>
            <a:ext cx="3533340" cy="400110"/>
          </a:xfrm>
          <a:prstGeom prst="rect">
            <a:avLst/>
          </a:prstGeom>
          <a:noFill/>
        </p:spPr>
        <p:txBody>
          <a:bodyPr wrap="none" rtlCol="0">
            <a:spAutoFit/>
          </a:bodyPr>
          <a:lstStyle/>
          <a:p>
            <a:r>
              <a:rPr lang="zh-CN" altLang="en-US" sz="2000" b="1" dirty="0">
                <a:solidFill>
                  <a:srgbClr val="0553A7"/>
                </a:solidFill>
                <a:latin typeface="微软雅黑" panose="020B0503020204020204" pitchFamily="34" charset="-122"/>
                <a:ea typeface="微软雅黑" panose="020B0503020204020204" pitchFamily="34" charset="-122"/>
              </a:rPr>
              <a:t>专       业：计算机科学与技术</a:t>
            </a:r>
            <a:endParaRPr lang="en-US" altLang="zh-CN" sz="2000" b="1" dirty="0">
              <a:solidFill>
                <a:srgbClr val="0553A7"/>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8628810" y="3686884"/>
            <a:ext cx="2031325" cy="461665"/>
          </a:xfrm>
          <a:prstGeom prst="rect">
            <a:avLst/>
          </a:prstGeom>
          <a:noFill/>
        </p:spPr>
        <p:txBody>
          <a:bodyPr wrap="none" rtlCol="0">
            <a:spAutoFit/>
          </a:bodyPr>
          <a:lstStyle/>
          <a:p>
            <a:r>
              <a:rPr lang="zh-CN" altLang="en-US" sz="2400" dirty="0">
                <a:solidFill>
                  <a:srgbClr val="0553A7"/>
                </a:solidFill>
                <a:latin typeface="微软雅黑" panose="020B0503020204020204" pitchFamily="34" charset="-122"/>
                <a:ea typeface="微软雅黑" panose="020B0503020204020204" pitchFamily="34" charset="-122"/>
              </a:rPr>
              <a:t>大连海事大学</a:t>
            </a:r>
            <a:endParaRPr lang="en-US" altLang="zh-CN" sz="2400" dirty="0">
              <a:solidFill>
                <a:srgbClr val="0553A7"/>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58240" y="1446502"/>
            <a:ext cx="2233363" cy="2228856"/>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584" y="4431325"/>
            <a:ext cx="647831" cy="518265"/>
          </a:xfrm>
          <a:prstGeom prst="rect">
            <a:avLst/>
          </a:prstGeom>
        </p:spPr>
      </p:pic>
      <p:pic>
        <p:nvPicPr>
          <p:cNvPr id="29" name="图片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286" y="4920420"/>
            <a:ext cx="647831" cy="518265"/>
          </a:xfrm>
          <a:prstGeom prst="rect">
            <a:avLst/>
          </a:prstGeom>
        </p:spPr>
      </p:pic>
      <p:pic>
        <p:nvPicPr>
          <p:cNvPr id="36" name="图片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6095" y="5370441"/>
            <a:ext cx="647831" cy="5182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80389"/>
            <a:ext cx="12274379" cy="6848346"/>
          </a:xfrm>
          <a:prstGeom prst="rect">
            <a:avLst/>
          </a:prstGeom>
          <a:solidFill>
            <a:schemeClr val="bg1"/>
          </a:solidFill>
        </p:spPr>
      </p:pic>
      <p:sp>
        <p:nvSpPr>
          <p:cNvPr id="15" name="矩形 14"/>
          <p:cNvSpPr/>
          <p:nvPr/>
        </p:nvSpPr>
        <p:spPr>
          <a:xfrm>
            <a:off x="504055" y="2207680"/>
            <a:ext cx="4752528" cy="93610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矩形 15"/>
          <p:cNvSpPr/>
          <p:nvPr/>
        </p:nvSpPr>
        <p:spPr>
          <a:xfrm>
            <a:off x="6919370" y="2207680"/>
            <a:ext cx="4752528" cy="93610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7" name="矩形 16"/>
          <p:cNvSpPr/>
          <p:nvPr/>
        </p:nvSpPr>
        <p:spPr>
          <a:xfrm>
            <a:off x="6919370" y="4776709"/>
            <a:ext cx="4752528" cy="93610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矩形 17"/>
          <p:cNvSpPr/>
          <p:nvPr/>
        </p:nvSpPr>
        <p:spPr>
          <a:xfrm>
            <a:off x="504055" y="4776708"/>
            <a:ext cx="4752528" cy="93610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0" name="组合 9"/>
          <p:cNvGrpSpPr/>
          <p:nvPr/>
        </p:nvGrpSpPr>
        <p:grpSpPr>
          <a:xfrm rot="2700000">
            <a:off x="4504324" y="2312555"/>
            <a:ext cx="3167308" cy="3197576"/>
            <a:chOff x="1932258" y="760101"/>
            <a:chExt cx="3767316" cy="3803319"/>
          </a:xfrm>
        </p:grpSpPr>
        <p:sp>
          <p:nvSpPr>
            <p:cNvPr id="11" name="椭圆 168"/>
            <p:cNvSpPr/>
            <p:nvPr/>
          </p:nvSpPr>
          <p:spPr>
            <a:xfrm>
              <a:off x="2710237" y="760101"/>
              <a:ext cx="2207694" cy="2207694"/>
            </a:xfrm>
            <a:custGeom>
              <a:avLst/>
              <a:gdLst/>
              <a:ahLst/>
              <a:cxnLst/>
              <a:rect l="l" t="t" r="r" b="b"/>
              <a:pathLst>
                <a:path w="2207694" h="2207694">
                  <a:moveTo>
                    <a:pt x="1240201" y="2198410"/>
                  </a:moveTo>
                  <a:cubicBezTo>
                    <a:pt x="1195601" y="2204855"/>
                    <a:pt x="1150057" y="2207694"/>
                    <a:pt x="1103851" y="2207694"/>
                  </a:cubicBezTo>
                  <a:close/>
                  <a:moveTo>
                    <a:pt x="1396176" y="2167304"/>
                  </a:moveTo>
                  <a:cubicBezTo>
                    <a:pt x="1355911" y="2179613"/>
                    <a:pt x="1314389" y="2188486"/>
                    <a:pt x="1271865" y="2193577"/>
                  </a:cubicBezTo>
                  <a:close/>
                  <a:moveTo>
                    <a:pt x="7872" y="976750"/>
                  </a:moveTo>
                  <a:lnTo>
                    <a:pt x="1" y="1103847"/>
                  </a:lnTo>
                  <a:cubicBezTo>
                    <a:pt x="1" y="1713485"/>
                    <a:pt x="494210" y="2207694"/>
                    <a:pt x="1103848" y="2207694"/>
                  </a:cubicBezTo>
                  <a:cubicBezTo>
                    <a:pt x="494209" y="2207694"/>
                    <a:pt x="0" y="1713485"/>
                    <a:pt x="0" y="1103847"/>
                  </a:cubicBezTo>
                  <a:cubicBezTo>
                    <a:pt x="0" y="1060839"/>
                    <a:pt x="2460" y="1018405"/>
                    <a:pt x="7872" y="976750"/>
                  </a:cubicBezTo>
                  <a:close/>
                  <a:moveTo>
                    <a:pt x="1103847" y="0"/>
                  </a:moveTo>
                  <a:cubicBezTo>
                    <a:pt x="1713485" y="0"/>
                    <a:pt x="2207694" y="494209"/>
                    <a:pt x="2207694" y="1103847"/>
                  </a:cubicBezTo>
                  <a:cubicBezTo>
                    <a:pt x="2207694" y="1612162"/>
                    <a:pt x="1864110" y="2040229"/>
                    <a:pt x="1396188" y="2167301"/>
                  </a:cubicBezTo>
                  <a:cubicBezTo>
                    <a:pt x="1418536" y="2082435"/>
                    <a:pt x="1429716" y="1993353"/>
                    <a:pt x="1429716" y="1901660"/>
                  </a:cubicBezTo>
                  <a:cubicBezTo>
                    <a:pt x="1429716" y="1292022"/>
                    <a:pt x="935507" y="797813"/>
                    <a:pt x="325869" y="797813"/>
                  </a:cubicBezTo>
                  <a:cubicBezTo>
                    <a:pt x="224547" y="797813"/>
                    <a:pt x="126413" y="811464"/>
                    <a:pt x="33529" y="838206"/>
                  </a:cubicBezTo>
                  <a:cubicBezTo>
                    <a:pt x="23934" y="874644"/>
                    <a:pt x="16397" y="911859"/>
                    <a:pt x="11973" y="949877"/>
                  </a:cubicBezTo>
                  <a:cubicBezTo>
                    <a:pt x="85667" y="413031"/>
                    <a:pt x="546523" y="0"/>
                    <a:pt x="1103847"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12" name="椭圆 161"/>
            <p:cNvSpPr/>
            <p:nvPr/>
          </p:nvSpPr>
          <p:spPr>
            <a:xfrm>
              <a:off x="1932258" y="1557914"/>
              <a:ext cx="2207690" cy="2207691"/>
            </a:xfrm>
            <a:custGeom>
              <a:avLst/>
              <a:gdLst/>
              <a:ahLst/>
              <a:cxnLst/>
              <a:rect l="l" t="t" r="r" b="b"/>
              <a:pathLst>
                <a:path w="2207690" h="2207691">
                  <a:moveTo>
                    <a:pt x="967503" y="2198411"/>
                  </a:moveTo>
                  <a:lnTo>
                    <a:pt x="1103795" y="2207691"/>
                  </a:lnTo>
                  <a:cubicBezTo>
                    <a:pt x="1057608" y="2207692"/>
                    <a:pt x="1012085" y="2204853"/>
                    <a:pt x="967503" y="2198411"/>
                  </a:cubicBezTo>
                  <a:close/>
                  <a:moveTo>
                    <a:pt x="811529" y="2167307"/>
                  </a:moveTo>
                  <a:lnTo>
                    <a:pt x="935821" y="2193576"/>
                  </a:lnTo>
                  <a:cubicBezTo>
                    <a:pt x="893304" y="2188486"/>
                    <a:pt x="851788" y="2179614"/>
                    <a:pt x="811529" y="2167307"/>
                  </a:cubicBezTo>
                  <a:close/>
                  <a:moveTo>
                    <a:pt x="2199826" y="976772"/>
                  </a:moveTo>
                  <a:cubicBezTo>
                    <a:pt x="2205232" y="1018393"/>
                    <a:pt x="2207691" y="1060793"/>
                    <a:pt x="2207690" y="1103766"/>
                  </a:cubicBezTo>
                  <a:close/>
                  <a:moveTo>
                    <a:pt x="2174170" y="838223"/>
                  </a:moveTo>
                  <a:cubicBezTo>
                    <a:pt x="2184491" y="874470"/>
                    <a:pt x="2191713" y="911752"/>
                    <a:pt x="2195714" y="949832"/>
                  </a:cubicBezTo>
                  <a:close/>
                  <a:moveTo>
                    <a:pt x="1103847" y="0"/>
                  </a:moveTo>
                  <a:cubicBezTo>
                    <a:pt x="1621792" y="0"/>
                    <a:pt x="2056420" y="356726"/>
                    <a:pt x="2174166" y="838207"/>
                  </a:cubicBezTo>
                  <a:cubicBezTo>
                    <a:pt x="2081282" y="811466"/>
                    <a:pt x="1983150" y="797814"/>
                    <a:pt x="1881827" y="797814"/>
                  </a:cubicBezTo>
                  <a:cubicBezTo>
                    <a:pt x="1272189" y="797814"/>
                    <a:pt x="777980" y="1292023"/>
                    <a:pt x="777980" y="1901661"/>
                  </a:cubicBezTo>
                  <a:cubicBezTo>
                    <a:pt x="777980" y="1993354"/>
                    <a:pt x="789160" y="2082435"/>
                    <a:pt x="811508" y="2167301"/>
                  </a:cubicBezTo>
                  <a:cubicBezTo>
                    <a:pt x="343585" y="2040230"/>
                    <a:pt x="0" y="1612163"/>
                    <a:pt x="0" y="1103847"/>
                  </a:cubicBezTo>
                  <a:cubicBezTo>
                    <a:pt x="0" y="494209"/>
                    <a:pt x="494209" y="0"/>
                    <a:pt x="1103847" y="0"/>
                  </a:cubicBezTo>
                  <a:close/>
                </a:path>
              </a:pathLst>
            </a:cu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13" name="椭圆 162"/>
            <p:cNvSpPr/>
            <p:nvPr/>
          </p:nvSpPr>
          <p:spPr>
            <a:xfrm>
              <a:off x="3491880" y="1557913"/>
              <a:ext cx="2207694" cy="2207694"/>
            </a:xfrm>
            <a:custGeom>
              <a:avLst/>
              <a:gdLst/>
              <a:ahLst/>
              <a:cxnLst/>
              <a:rect l="l" t="t" r="r" b="b"/>
              <a:pathLst>
                <a:path w="2207694" h="2207694">
                  <a:moveTo>
                    <a:pt x="1269814" y="13804"/>
                  </a:moveTo>
                  <a:cubicBezTo>
                    <a:pt x="1800820" y="92567"/>
                    <a:pt x="2207694" y="550692"/>
                    <a:pt x="2207694" y="1103847"/>
                  </a:cubicBezTo>
                  <a:cubicBezTo>
                    <a:pt x="2207694" y="1713485"/>
                    <a:pt x="1713485" y="2207694"/>
                    <a:pt x="1103847" y="2207694"/>
                  </a:cubicBezTo>
                  <a:cubicBezTo>
                    <a:pt x="546709" y="2207694"/>
                    <a:pt x="85975" y="1794939"/>
                    <a:pt x="12055" y="1258354"/>
                  </a:cubicBezTo>
                  <a:lnTo>
                    <a:pt x="33789" y="1370498"/>
                  </a:lnTo>
                  <a:cubicBezTo>
                    <a:pt x="125494" y="1396610"/>
                    <a:pt x="222299" y="1409882"/>
                    <a:pt x="322205" y="1409882"/>
                  </a:cubicBezTo>
                  <a:cubicBezTo>
                    <a:pt x="931843" y="1409882"/>
                    <a:pt x="1426052" y="915673"/>
                    <a:pt x="1426052" y="306035"/>
                  </a:cubicBezTo>
                  <a:cubicBezTo>
                    <a:pt x="1426052" y="213979"/>
                    <a:pt x="1414784" y="124554"/>
                    <a:pt x="1392265" y="39385"/>
                  </a:cubicBezTo>
                  <a:cubicBezTo>
                    <a:pt x="1352416" y="28038"/>
                    <a:pt x="1311604" y="19116"/>
                    <a:pt x="1269814" y="13804"/>
                  </a:cubicBezTo>
                  <a:close/>
                  <a:moveTo>
                    <a:pt x="1103847" y="0"/>
                  </a:moveTo>
                  <a:cubicBezTo>
                    <a:pt x="1149577" y="0"/>
                    <a:pt x="1194657" y="2781"/>
                    <a:pt x="1238818" y="9073"/>
                  </a:cubicBezTo>
                  <a:lnTo>
                    <a:pt x="1103848" y="1"/>
                  </a:lnTo>
                  <a:cubicBezTo>
                    <a:pt x="494210" y="1"/>
                    <a:pt x="1" y="494210"/>
                    <a:pt x="1" y="1103848"/>
                  </a:cubicBezTo>
                  <a:cubicBezTo>
                    <a:pt x="1" y="1146981"/>
                    <a:pt x="2475" y="1189536"/>
                    <a:pt x="7924" y="1231287"/>
                  </a:cubicBezTo>
                  <a:cubicBezTo>
                    <a:pt x="2473" y="1189523"/>
                    <a:pt x="0" y="1146974"/>
                    <a:pt x="0" y="1103847"/>
                  </a:cubicBezTo>
                  <a:cubicBezTo>
                    <a:pt x="0" y="494209"/>
                    <a:pt x="494209" y="0"/>
                    <a:pt x="1103847" y="0"/>
                  </a:cubicBezTo>
                  <a:close/>
                </a:path>
              </a:pathLst>
            </a:cu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14" name="椭圆 163"/>
            <p:cNvSpPr/>
            <p:nvPr/>
          </p:nvSpPr>
          <p:spPr>
            <a:xfrm>
              <a:off x="2710237" y="2355728"/>
              <a:ext cx="2207690" cy="2207692"/>
            </a:xfrm>
            <a:custGeom>
              <a:avLst/>
              <a:gdLst/>
              <a:ahLst/>
              <a:cxnLst/>
              <a:rect l="l" t="t" r="r" b="b"/>
              <a:pathLst>
                <a:path w="2207690" h="2207692">
                  <a:moveTo>
                    <a:pt x="2195631" y="1258405"/>
                  </a:moveTo>
                  <a:cubicBezTo>
                    <a:pt x="2191595" y="1296645"/>
                    <a:pt x="2184315" y="1334081"/>
                    <a:pt x="2173913" y="1370472"/>
                  </a:cubicBezTo>
                  <a:close/>
                  <a:moveTo>
                    <a:pt x="2207690" y="1103924"/>
                  </a:moveTo>
                  <a:cubicBezTo>
                    <a:pt x="2207691" y="1147015"/>
                    <a:pt x="2205219" y="1189529"/>
                    <a:pt x="2199774" y="1231259"/>
                  </a:cubicBezTo>
                  <a:close/>
                  <a:moveTo>
                    <a:pt x="815432" y="39382"/>
                  </a:moveTo>
                  <a:cubicBezTo>
                    <a:pt x="792913" y="124550"/>
                    <a:pt x="781644" y="213975"/>
                    <a:pt x="781644" y="306031"/>
                  </a:cubicBezTo>
                  <a:cubicBezTo>
                    <a:pt x="781644" y="915669"/>
                    <a:pt x="1275853" y="1409878"/>
                    <a:pt x="1885491" y="1409878"/>
                  </a:cubicBezTo>
                  <a:cubicBezTo>
                    <a:pt x="1985397" y="1409878"/>
                    <a:pt x="2082202" y="1396606"/>
                    <a:pt x="2173907" y="1370494"/>
                  </a:cubicBezTo>
                  <a:cubicBezTo>
                    <a:pt x="2055810" y="1851467"/>
                    <a:pt x="1621429" y="2207692"/>
                    <a:pt x="1103847" y="2207692"/>
                  </a:cubicBezTo>
                  <a:cubicBezTo>
                    <a:pt x="494209" y="2207692"/>
                    <a:pt x="0" y="1713483"/>
                    <a:pt x="0" y="1103845"/>
                  </a:cubicBezTo>
                  <a:cubicBezTo>
                    <a:pt x="0" y="594112"/>
                    <a:pt x="345503" y="165076"/>
                    <a:pt x="815432" y="39382"/>
                  </a:cubicBezTo>
                  <a:close/>
                  <a:moveTo>
                    <a:pt x="937859" y="13805"/>
                  </a:moveTo>
                  <a:lnTo>
                    <a:pt x="815433" y="39382"/>
                  </a:lnTo>
                  <a:cubicBezTo>
                    <a:pt x="855095" y="27337"/>
                    <a:pt x="895991" y="18718"/>
                    <a:pt x="937859" y="13805"/>
                  </a:cubicBezTo>
                  <a:close/>
                  <a:moveTo>
                    <a:pt x="1103792" y="1"/>
                  </a:moveTo>
                  <a:lnTo>
                    <a:pt x="968896" y="9068"/>
                  </a:lnTo>
                  <a:cubicBezTo>
                    <a:pt x="1013034" y="2780"/>
                    <a:pt x="1058088" y="0"/>
                    <a:pt x="1103792" y="1"/>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ea"/>
                <a:sym typeface="+mn-lt"/>
              </a:endParaRPr>
            </a:p>
          </p:txBody>
        </p:sp>
      </p:grpSp>
      <p:sp>
        <p:nvSpPr>
          <p:cNvPr id="19" name="文本框 18"/>
          <p:cNvSpPr txBox="1"/>
          <p:nvPr/>
        </p:nvSpPr>
        <p:spPr>
          <a:xfrm>
            <a:off x="263909" y="250494"/>
            <a:ext cx="198580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0553A7"/>
                </a:solidFill>
                <a:effectLst/>
                <a:uLnTx/>
                <a:uFillTx/>
                <a:latin typeface="微软雅黑" panose="020B0503020204020204" pitchFamily="34" charset="-122"/>
                <a:ea typeface="微软雅黑" panose="020B0503020204020204" pitchFamily="34" charset="-122"/>
                <a:cs typeface="+mn-cs"/>
              </a:rPr>
              <a:t>系统设计</a:t>
            </a:r>
          </a:p>
        </p:txBody>
      </p:sp>
      <p:sp>
        <p:nvSpPr>
          <p:cNvPr id="20" name="等腰三角形 19"/>
          <p:cNvSpPr/>
          <p:nvPr/>
        </p:nvSpPr>
        <p:spPr>
          <a:xfrm rot="5400000">
            <a:off x="2125943" y="387198"/>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2" name="文本框 21"/>
          <p:cNvSpPr txBox="1"/>
          <p:nvPr/>
        </p:nvSpPr>
        <p:spPr>
          <a:xfrm>
            <a:off x="5772778" y="2924944"/>
            <a:ext cx="677108" cy="1972799"/>
          </a:xfrm>
          <a:prstGeom prst="rect">
            <a:avLst/>
          </a:prstGeom>
          <a:noFill/>
        </p:spPr>
        <p:txBody>
          <a:bodyPr vert="eaVert" wrap="square" rtlCol="0">
            <a:spAutoFit/>
          </a:bodyPr>
          <a:lstStyle/>
          <a:p>
            <a:r>
              <a:rPr lang="zh-CN" altLang="en-US" sz="3200" b="1" dirty="0">
                <a:latin typeface="微软雅黑" panose="020B0503020204020204" pitchFamily="34" charset="-122"/>
                <a:ea typeface="微软雅黑" panose="020B0503020204020204" pitchFamily="34" charset="-122"/>
              </a:rPr>
              <a:t>性能需求</a:t>
            </a:r>
          </a:p>
        </p:txBody>
      </p:sp>
      <p:sp>
        <p:nvSpPr>
          <p:cNvPr id="24" name="矩形 23"/>
          <p:cNvSpPr/>
          <p:nvPr/>
        </p:nvSpPr>
        <p:spPr>
          <a:xfrm>
            <a:off x="628763" y="2526679"/>
            <a:ext cx="4103773" cy="351699"/>
          </a:xfrm>
          <a:prstGeom prst="rect">
            <a:avLst/>
          </a:prstGeom>
        </p:spPr>
        <p:txBody>
          <a:bodyPr wrap="square">
            <a:spAutoFit/>
          </a:bodyPr>
          <a:lstStyle/>
          <a:p>
            <a:pPr lvl="0">
              <a:lnSpc>
                <a:spcPct val="60000"/>
              </a:lnSpc>
            </a:pPr>
            <a:r>
              <a:rPr lang="zh-CN" altLang="en-US" sz="2600" dirty="0">
                <a:latin typeface="微软雅黑" panose="020B0503020204020204" pitchFamily="34" charset="-122"/>
                <a:ea typeface="微软雅黑" panose="020B0503020204020204" pitchFamily="34" charset="-122"/>
              </a:rPr>
              <a:t>界面美观、操作简便</a:t>
            </a:r>
          </a:p>
        </p:txBody>
      </p:sp>
      <p:sp>
        <p:nvSpPr>
          <p:cNvPr id="25" name="矩形 24"/>
          <p:cNvSpPr/>
          <p:nvPr/>
        </p:nvSpPr>
        <p:spPr>
          <a:xfrm>
            <a:off x="7328230" y="4957543"/>
            <a:ext cx="4103773" cy="523220"/>
          </a:xfrm>
          <a:prstGeom prst="rect">
            <a:avLst/>
          </a:prstGeom>
        </p:spPr>
        <p:txBody>
          <a:bodyPr wrap="square">
            <a:spAutoFit/>
          </a:bodyPr>
          <a:lstStyle/>
          <a:p>
            <a:pPr lvl="0"/>
            <a:r>
              <a:rPr lang="zh-CN" altLang="en-US" sz="2800" dirty="0">
                <a:latin typeface="微软雅黑" panose="020B0503020204020204" pitchFamily="34" charset="-122"/>
                <a:ea typeface="微软雅黑" panose="020B0503020204020204" pitchFamily="34" charset="-122"/>
              </a:rPr>
              <a:t>用户体验流畅性</a:t>
            </a:r>
            <a:endParaRPr lang="zh-CN" altLang="en-US" sz="2800" dirty="0"/>
          </a:p>
        </p:txBody>
      </p:sp>
      <p:sp>
        <p:nvSpPr>
          <p:cNvPr id="26" name="矩形 25"/>
          <p:cNvSpPr/>
          <p:nvPr/>
        </p:nvSpPr>
        <p:spPr>
          <a:xfrm>
            <a:off x="697274" y="5129064"/>
            <a:ext cx="4103773" cy="351699"/>
          </a:xfrm>
          <a:prstGeom prst="rect">
            <a:avLst/>
          </a:prstGeom>
        </p:spPr>
        <p:txBody>
          <a:bodyPr wrap="square">
            <a:spAutoFit/>
          </a:bodyPr>
          <a:lstStyle/>
          <a:p>
            <a:pPr lvl="0">
              <a:lnSpc>
                <a:spcPct val="60000"/>
              </a:lnSpc>
            </a:pPr>
            <a:r>
              <a:rPr lang="zh-CN" altLang="en-US" sz="2600" dirty="0">
                <a:latin typeface="微软雅黑" panose="020B0503020204020204" pitchFamily="34" charset="-122"/>
                <a:ea typeface="微软雅黑" panose="020B0503020204020204" pitchFamily="34" charset="-122"/>
              </a:rPr>
              <a:t>视频编解码效率</a:t>
            </a:r>
          </a:p>
        </p:txBody>
      </p:sp>
      <p:sp>
        <p:nvSpPr>
          <p:cNvPr id="27" name="矩形 26"/>
          <p:cNvSpPr/>
          <p:nvPr/>
        </p:nvSpPr>
        <p:spPr>
          <a:xfrm>
            <a:off x="7307063" y="2428622"/>
            <a:ext cx="4103773" cy="523220"/>
          </a:xfrm>
          <a:prstGeom prst="rect">
            <a:avLst/>
          </a:prstGeom>
        </p:spPr>
        <p:txBody>
          <a:bodyPr wrap="square">
            <a:spAutoFit/>
          </a:bodyPr>
          <a:lstStyle/>
          <a:p>
            <a:pPr lvl="0"/>
            <a:r>
              <a:rPr lang="zh-CN" altLang="en-US" sz="2800" dirty="0">
                <a:latin typeface="微软雅黑" panose="020B0503020204020204" pitchFamily="34" charset="-122"/>
                <a:ea typeface="微软雅黑" panose="020B0503020204020204" pitchFamily="34" charset="-122"/>
              </a:rPr>
              <a:t>实时流媒体传输</a:t>
            </a:r>
            <a:endParaRPr lang="zh-CN"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9" name="等腰三角形 8"/>
          <p:cNvSpPr/>
          <p:nvPr/>
        </p:nvSpPr>
        <p:spPr>
          <a:xfrm rot="5400000">
            <a:off x="2125943" y="387198"/>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263909" y="250494"/>
            <a:ext cx="198580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0553A7"/>
                </a:solidFill>
                <a:effectLst/>
                <a:uLnTx/>
                <a:uFillTx/>
                <a:latin typeface="微软雅黑" panose="020B0503020204020204" pitchFamily="34" charset="-122"/>
                <a:ea typeface="微软雅黑" panose="020B0503020204020204" pitchFamily="34" charset="-122"/>
                <a:cs typeface="+mn-cs"/>
              </a:rPr>
              <a:t>系统设计</a:t>
            </a:r>
          </a:p>
        </p:txBody>
      </p:sp>
      <p:sp>
        <p:nvSpPr>
          <p:cNvPr id="6" name="矩形 5"/>
          <p:cNvSpPr/>
          <p:nvPr/>
        </p:nvSpPr>
        <p:spPr>
          <a:xfrm>
            <a:off x="93155" y="2503933"/>
            <a:ext cx="5714964" cy="1815882"/>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经过之前的系统需求分析，移动流媒体系统的整体功能模块主要分为视频采集子系统，视频播放子系统和视频裁剪子系统。</a:t>
            </a:r>
          </a:p>
        </p:txBody>
      </p:sp>
      <p:pic>
        <p:nvPicPr>
          <p:cNvPr id="3" name="图片 2">
            <a:extLst>
              <a:ext uri="{FF2B5EF4-FFF2-40B4-BE49-F238E27FC236}">
                <a16:creationId xmlns:a16="http://schemas.microsoft.com/office/drawing/2014/main" id="{8367A39A-1305-42F6-BE3B-5B791D8C7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3432" y="417389"/>
            <a:ext cx="6334659" cy="57479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9" name="等腰三角形 8"/>
          <p:cNvSpPr/>
          <p:nvPr/>
        </p:nvSpPr>
        <p:spPr>
          <a:xfrm rot="5400000">
            <a:off x="2125943" y="387198"/>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263909" y="250494"/>
            <a:ext cx="198580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0553A7"/>
                </a:solidFill>
                <a:effectLst/>
                <a:uLnTx/>
                <a:uFillTx/>
                <a:latin typeface="微软雅黑" panose="020B0503020204020204" pitchFamily="34" charset="-122"/>
                <a:ea typeface="微软雅黑" panose="020B0503020204020204" pitchFamily="34" charset="-122"/>
                <a:cs typeface="+mn-cs"/>
              </a:rPr>
              <a:t>系统设计</a:t>
            </a:r>
          </a:p>
        </p:txBody>
      </p:sp>
      <p:sp>
        <p:nvSpPr>
          <p:cNvPr id="2" name="文本框 1"/>
          <p:cNvSpPr txBox="1"/>
          <p:nvPr/>
        </p:nvSpPr>
        <p:spPr>
          <a:xfrm>
            <a:off x="263909" y="1258600"/>
            <a:ext cx="11736747" cy="1383665"/>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视频采集子系统</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906CC733-6A8B-46D3-AE4D-767183E3B7ED}"/>
              </a:ext>
            </a:extLst>
          </p:cNvPr>
          <p:cNvPicPr>
            <a:picLocks noChangeAspect="1"/>
          </p:cNvPicPr>
          <p:nvPr/>
        </p:nvPicPr>
        <p:blipFill>
          <a:blip r:embed="rId3"/>
          <a:stretch>
            <a:fillRect/>
          </a:stretch>
        </p:blipFill>
        <p:spPr>
          <a:xfrm>
            <a:off x="6960096" y="570345"/>
            <a:ext cx="2909366" cy="5590350"/>
          </a:xfrm>
          <a:prstGeom prst="rect">
            <a:avLst/>
          </a:prstGeom>
        </p:spPr>
      </p:pic>
      <p:sp>
        <p:nvSpPr>
          <p:cNvPr id="5" name="文本框 4">
            <a:extLst>
              <a:ext uri="{FF2B5EF4-FFF2-40B4-BE49-F238E27FC236}">
                <a16:creationId xmlns:a16="http://schemas.microsoft.com/office/drawing/2014/main" id="{8122A7E0-ABA3-4405-8104-1A8710C55F94}"/>
              </a:ext>
            </a:extLst>
          </p:cNvPr>
          <p:cNvSpPr txBox="1"/>
          <p:nvPr/>
        </p:nvSpPr>
        <p:spPr>
          <a:xfrm>
            <a:off x="407368" y="1950432"/>
            <a:ext cx="5688632" cy="1692771"/>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录制采集模块的设计：</a:t>
            </a:r>
            <a:endParaRPr lang="en-US" altLang="zh-CN" sz="2400" dirty="0">
              <a:latin typeface="微软雅黑" panose="020B0503020204020204" pitchFamily="34" charset="-122"/>
              <a:ea typeface="微软雅黑" panose="020B0503020204020204" pitchFamily="34" charset="-122"/>
            </a:endParaRPr>
          </a:p>
          <a:p>
            <a:pPr indent="457200"/>
            <a:r>
              <a:rPr lang="zh-CN" altLang="en-US" sz="2000" dirty="0">
                <a:latin typeface="微软雅黑" panose="020B0503020204020204" pitchFamily="34" charset="-122"/>
                <a:ea typeface="微软雅黑" panose="020B0503020204020204" pitchFamily="34" charset="-122"/>
              </a:rPr>
              <a:t>数据采集包括相机的传输和接收控制信息，摄像头主要用于采集视频信号，捕获的视频数据放入缓冲队列中，然后读取缓冲队列中的数据并进行编码。</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04" y="4211"/>
            <a:ext cx="12274379" cy="6848346"/>
          </a:xfrm>
          <a:prstGeom prst="rect">
            <a:avLst/>
          </a:prstGeom>
          <a:solidFill>
            <a:schemeClr val="bg1"/>
          </a:solidFill>
        </p:spPr>
      </p:pic>
      <p:sp>
        <p:nvSpPr>
          <p:cNvPr id="9" name="等腰三角形 8"/>
          <p:cNvSpPr/>
          <p:nvPr/>
        </p:nvSpPr>
        <p:spPr>
          <a:xfrm rot="5400000">
            <a:off x="2125943" y="387198"/>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263909" y="250494"/>
            <a:ext cx="198580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0553A7"/>
                </a:solidFill>
                <a:effectLst/>
                <a:uLnTx/>
                <a:uFillTx/>
                <a:latin typeface="微软雅黑" panose="020B0503020204020204" pitchFamily="34" charset="-122"/>
                <a:ea typeface="微软雅黑" panose="020B0503020204020204" pitchFamily="34" charset="-122"/>
                <a:cs typeface="+mn-cs"/>
              </a:rPr>
              <a:t>系统设计</a:t>
            </a:r>
          </a:p>
        </p:txBody>
      </p:sp>
      <p:sp>
        <p:nvSpPr>
          <p:cNvPr id="2" name="文本框 1"/>
          <p:cNvSpPr txBox="1"/>
          <p:nvPr/>
        </p:nvSpPr>
        <p:spPr>
          <a:xfrm>
            <a:off x="264160" y="1258570"/>
            <a:ext cx="3343275" cy="1383665"/>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视频播放子系统</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endParaRPr>
          </a:p>
        </p:txBody>
      </p:sp>
      <p:pic>
        <p:nvPicPr>
          <p:cNvPr id="16"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265" y="1360805"/>
            <a:ext cx="7088505" cy="45999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04" y="4211"/>
            <a:ext cx="12274379" cy="6848346"/>
          </a:xfrm>
          <a:prstGeom prst="rect">
            <a:avLst/>
          </a:prstGeom>
          <a:solidFill>
            <a:schemeClr val="bg1"/>
          </a:solidFill>
        </p:spPr>
      </p:pic>
      <p:sp>
        <p:nvSpPr>
          <p:cNvPr id="9" name="等腰三角形 8"/>
          <p:cNvSpPr/>
          <p:nvPr/>
        </p:nvSpPr>
        <p:spPr>
          <a:xfrm rot="5400000">
            <a:off x="2125943" y="387198"/>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263909" y="250494"/>
            <a:ext cx="198580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0553A7"/>
                </a:solidFill>
                <a:effectLst/>
                <a:uLnTx/>
                <a:uFillTx/>
                <a:latin typeface="微软雅黑" panose="020B0503020204020204" pitchFamily="34" charset="-122"/>
                <a:ea typeface="微软雅黑" panose="020B0503020204020204" pitchFamily="34" charset="-122"/>
                <a:cs typeface="+mn-cs"/>
              </a:rPr>
              <a:t>系统设计</a:t>
            </a:r>
          </a:p>
        </p:txBody>
      </p:sp>
      <p:sp>
        <p:nvSpPr>
          <p:cNvPr id="2" name="文本框 1"/>
          <p:cNvSpPr txBox="1"/>
          <p:nvPr/>
        </p:nvSpPr>
        <p:spPr>
          <a:xfrm>
            <a:off x="264160" y="1258570"/>
            <a:ext cx="3343275" cy="1383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视频播放子系统</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6"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089628"/>
            <a:ext cx="6528047" cy="4460714"/>
          </a:xfrm>
          <a:prstGeom prst="rect">
            <a:avLst/>
          </a:prstGeom>
        </p:spPr>
      </p:pic>
      <p:pic>
        <p:nvPicPr>
          <p:cNvPr id="3" name="图片 2">
            <a:extLst>
              <a:ext uri="{FF2B5EF4-FFF2-40B4-BE49-F238E27FC236}">
                <a16:creationId xmlns:a16="http://schemas.microsoft.com/office/drawing/2014/main" id="{487B5537-52E1-4562-BA1E-73F41E26EF44}"/>
              </a:ext>
            </a:extLst>
          </p:cNvPr>
          <p:cNvPicPr>
            <a:picLocks noChangeAspect="1"/>
          </p:cNvPicPr>
          <p:nvPr/>
        </p:nvPicPr>
        <p:blipFill>
          <a:blip r:embed="rId4"/>
          <a:stretch>
            <a:fillRect/>
          </a:stretch>
        </p:blipFill>
        <p:spPr>
          <a:xfrm>
            <a:off x="7752184" y="89966"/>
            <a:ext cx="4032448" cy="6579394"/>
          </a:xfrm>
          <a:prstGeom prst="rect">
            <a:avLst/>
          </a:prstGeom>
        </p:spPr>
      </p:pic>
    </p:spTree>
    <p:extLst>
      <p:ext uri="{BB962C8B-B14F-4D97-AF65-F5344CB8AC3E}">
        <p14:creationId xmlns:p14="http://schemas.microsoft.com/office/powerpoint/2010/main" val="2164913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9" name="等腰三角形 8"/>
          <p:cNvSpPr/>
          <p:nvPr/>
        </p:nvSpPr>
        <p:spPr>
          <a:xfrm rot="5400000">
            <a:off x="2125943" y="387198"/>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263909" y="250494"/>
            <a:ext cx="198580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0553A7"/>
                </a:solidFill>
                <a:effectLst/>
                <a:uLnTx/>
                <a:uFillTx/>
                <a:latin typeface="微软雅黑" panose="020B0503020204020204" pitchFamily="34" charset="-122"/>
                <a:ea typeface="微软雅黑" panose="020B0503020204020204" pitchFamily="34" charset="-122"/>
                <a:cs typeface="+mn-cs"/>
              </a:rPr>
              <a:t>系统设计</a:t>
            </a:r>
          </a:p>
        </p:txBody>
      </p:sp>
      <p:sp>
        <p:nvSpPr>
          <p:cNvPr id="2" name="文本框 1"/>
          <p:cNvSpPr txBox="1"/>
          <p:nvPr/>
        </p:nvSpPr>
        <p:spPr>
          <a:xfrm>
            <a:off x="263909" y="1258600"/>
            <a:ext cx="4535947" cy="2800767"/>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视频裁剪子系统</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pPr indent="457200"/>
            <a:r>
              <a:rPr lang="zh-CN" altLang="en-US" sz="2000" dirty="0">
                <a:latin typeface="微软雅黑" panose="020B0503020204020204" pitchFamily="34" charset="-122"/>
                <a:ea typeface="微软雅黑" panose="020B0503020204020204" pitchFamily="34" charset="-122"/>
              </a:rPr>
              <a:t>视频裁剪子系统中主要是调用用</a:t>
            </a:r>
            <a:r>
              <a:rPr lang="en-US" altLang="zh-CN" sz="2000" dirty="0">
                <a:latin typeface="微软雅黑" panose="020B0503020204020204" pitchFamily="34" charset="-122"/>
                <a:ea typeface="微软雅黑" panose="020B0503020204020204" pitchFamily="34" charset="-122"/>
              </a:rPr>
              <a:t>Java</a:t>
            </a:r>
            <a:r>
              <a:rPr lang="zh-CN" altLang="en-US" sz="2000" dirty="0">
                <a:latin typeface="微软雅黑" panose="020B0503020204020204" pitchFamily="34" charset="-122"/>
                <a:ea typeface="微软雅黑" panose="020B0503020204020204" pitchFamily="34" charset="-122"/>
              </a:rPr>
              <a:t>语言封装好的</a:t>
            </a:r>
            <a:r>
              <a:rPr lang="en-US" altLang="zh-CN" sz="2000" dirty="0" err="1">
                <a:latin typeface="微软雅黑" panose="020B0503020204020204" pitchFamily="34" charset="-122"/>
                <a:ea typeface="微软雅黑" panose="020B0503020204020204" pitchFamily="34" charset="-122"/>
              </a:rPr>
              <a:t>FFmpeg</a:t>
            </a:r>
            <a:r>
              <a:rPr lang="zh-CN" altLang="en-US" sz="2000" dirty="0">
                <a:latin typeface="微软雅黑" panose="020B0503020204020204" pitchFamily="34" charset="-122"/>
                <a:ea typeface="微软雅黑" panose="020B0503020204020204" pitchFamily="34" charset="-122"/>
              </a:rPr>
              <a:t>类库来对视频进行解码操作，然后使用</a:t>
            </a:r>
            <a:r>
              <a:rPr lang="en-US" altLang="zh-CN" sz="2000" dirty="0" err="1">
                <a:latin typeface="微软雅黑" panose="020B0503020204020204" pitchFamily="34" charset="-122"/>
                <a:ea typeface="微软雅黑" panose="020B0503020204020204" pitchFamily="34" charset="-122"/>
              </a:rPr>
              <a:t>FFmpeg</a:t>
            </a:r>
            <a:r>
              <a:rPr lang="zh-CN" altLang="en-US" sz="2000" dirty="0">
                <a:latin typeface="微软雅黑" panose="020B0503020204020204" pitchFamily="34" charset="-122"/>
                <a:ea typeface="微软雅黑" panose="020B0503020204020204" pitchFamily="34" charset="-122"/>
              </a:rPr>
              <a:t>中的系统命令来获取对应帧的图像以及剪裁所需时间段对应的视频流。然后将结果保存到存储位置方便调用。</a:t>
            </a:r>
          </a:p>
        </p:txBody>
      </p:sp>
      <p:pic>
        <p:nvPicPr>
          <p:cNvPr id="3" name="图片 2">
            <a:extLst>
              <a:ext uri="{FF2B5EF4-FFF2-40B4-BE49-F238E27FC236}">
                <a16:creationId xmlns:a16="http://schemas.microsoft.com/office/drawing/2014/main" id="{28BC843E-4EE4-4FA7-9764-A131FE2B4FB2}"/>
              </a:ext>
            </a:extLst>
          </p:cNvPr>
          <p:cNvPicPr>
            <a:picLocks noChangeAspect="1"/>
          </p:cNvPicPr>
          <p:nvPr/>
        </p:nvPicPr>
        <p:blipFill>
          <a:blip r:embed="rId3"/>
          <a:stretch>
            <a:fillRect/>
          </a:stretch>
        </p:blipFill>
        <p:spPr>
          <a:xfrm>
            <a:off x="5231904" y="1258600"/>
            <a:ext cx="6323593" cy="4603714"/>
          </a:xfrm>
          <a:prstGeom prst="rect">
            <a:avLst/>
          </a:prstGeom>
        </p:spPr>
      </p:pic>
      <p:sp>
        <p:nvSpPr>
          <p:cNvPr id="5" name="文本框 4">
            <a:extLst>
              <a:ext uri="{FF2B5EF4-FFF2-40B4-BE49-F238E27FC236}">
                <a16:creationId xmlns:a16="http://schemas.microsoft.com/office/drawing/2014/main" id="{BED63AC8-B857-471A-AF8C-460FDB02F978}"/>
              </a:ext>
            </a:extLst>
          </p:cNvPr>
          <p:cNvSpPr txBox="1"/>
          <p:nvPr/>
        </p:nvSpPr>
        <p:spPr>
          <a:xfrm>
            <a:off x="6096000" y="781572"/>
            <a:ext cx="4824536" cy="400110"/>
          </a:xfrm>
          <a:prstGeom prst="rect">
            <a:avLst/>
          </a:prstGeom>
          <a:noFill/>
        </p:spPr>
        <p:txBody>
          <a:bodyPr wrap="square" rtlCol="0">
            <a:spAutoFit/>
          </a:bodyPr>
          <a:lstStyle/>
          <a:p>
            <a:pPr algn="ctr"/>
            <a:r>
              <a:rPr lang="en-US" altLang="zh-CN" sz="2000" b="1" dirty="0" err="1">
                <a:latin typeface="微软雅黑" panose="020B0503020204020204" pitchFamily="34" charset="-122"/>
                <a:ea typeface="微软雅黑" panose="020B0503020204020204" pitchFamily="34" charset="-122"/>
              </a:rPr>
              <a:t>FFmpeg</a:t>
            </a:r>
            <a:r>
              <a:rPr lang="zh-CN" altLang="en-US" sz="2000" b="1" dirty="0">
                <a:latin typeface="微软雅黑" panose="020B0503020204020204" pitchFamily="34" charset="-122"/>
                <a:ea typeface="微软雅黑" panose="020B0503020204020204" pitchFamily="34" charset="-122"/>
              </a:rPr>
              <a:t>解码模块流程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04" y="4211"/>
            <a:ext cx="12274379" cy="6848346"/>
          </a:xfrm>
          <a:prstGeom prst="rect">
            <a:avLst/>
          </a:prstGeom>
          <a:solidFill>
            <a:schemeClr val="bg1"/>
          </a:solidFill>
        </p:spPr>
      </p:pic>
      <p:sp>
        <p:nvSpPr>
          <p:cNvPr id="9" name="等腰三角形 8"/>
          <p:cNvSpPr/>
          <p:nvPr/>
        </p:nvSpPr>
        <p:spPr>
          <a:xfrm rot="5400000">
            <a:off x="2125943" y="387198"/>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263909" y="250494"/>
            <a:ext cx="198580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0553A7"/>
                </a:solidFill>
                <a:effectLst/>
                <a:uLnTx/>
                <a:uFillTx/>
                <a:latin typeface="微软雅黑" panose="020B0503020204020204" pitchFamily="34" charset="-122"/>
                <a:ea typeface="微软雅黑" panose="020B0503020204020204" pitchFamily="34" charset="-122"/>
                <a:cs typeface="+mn-cs"/>
              </a:rPr>
              <a:t>系统设计</a:t>
            </a:r>
          </a:p>
        </p:txBody>
      </p:sp>
      <p:sp>
        <p:nvSpPr>
          <p:cNvPr id="2" name="文本框 1"/>
          <p:cNvSpPr txBox="1"/>
          <p:nvPr/>
        </p:nvSpPr>
        <p:spPr>
          <a:xfrm>
            <a:off x="263909" y="888386"/>
            <a:ext cx="10512360"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solidFill>
                <a:latin typeface="微软雅黑" panose="020B0503020204020204" pitchFamily="34" charset="-122"/>
                <a:ea typeface="微软雅黑" panose="020B0503020204020204" pitchFamily="34" charset="-122"/>
              </a:rPr>
              <a:t>系统用例说明：</a:t>
            </a:r>
            <a:endParaRPr lang="en-US" altLang="zh-CN" sz="2800" dirty="0">
              <a:solidFill>
                <a:prstClr val="black"/>
              </a:solidFill>
              <a:latin typeface="微软雅黑" panose="020B0503020204020204" pitchFamily="34" charset="-122"/>
              <a:ea typeface="微软雅黑" panose="020B0503020204020204" pitchFamily="34" charset="-122"/>
            </a:endParaRPr>
          </a:p>
          <a:p>
            <a:pPr lvl="0"/>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r>
              <a:rPr lang="zh-CN" altLang="en-US" dirty="0">
                <a:solidFill>
                  <a:prstClr val="black"/>
                </a:solidFill>
                <a:latin typeface="微软雅黑" panose="020B0503020204020204" pitchFamily="34" charset="-122"/>
                <a:ea typeface="微软雅黑" panose="020B0503020204020204" pitchFamily="34" charset="-122"/>
              </a:rPr>
              <a:t>对功能模块图进行进一步详细解读，可得到更为详细明确的基本操作事件需求。</a:t>
            </a:r>
            <a:endParaRPr lang="en-US" altLang="zh-CN" dirty="0">
              <a:solidFill>
                <a:prstClr val="black"/>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A3FD3D2A-D12D-4A48-96E5-83AA5B757793}"/>
              </a:ext>
            </a:extLst>
          </p:cNvPr>
          <p:cNvPicPr>
            <a:picLocks noChangeAspect="1"/>
          </p:cNvPicPr>
          <p:nvPr/>
        </p:nvPicPr>
        <p:blipFill>
          <a:blip r:embed="rId3"/>
          <a:stretch>
            <a:fillRect/>
          </a:stretch>
        </p:blipFill>
        <p:spPr>
          <a:xfrm>
            <a:off x="35001" y="2130516"/>
            <a:ext cx="5772967" cy="2292629"/>
          </a:xfrm>
          <a:prstGeom prst="rect">
            <a:avLst/>
          </a:prstGeom>
        </p:spPr>
      </p:pic>
      <p:pic>
        <p:nvPicPr>
          <p:cNvPr id="5" name="图片 4">
            <a:extLst>
              <a:ext uri="{FF2B5EF4-FFF2-40B4-BE49-F238E27FC236}">
                <a16:creationId xmlns:a16="http://schemas.microsoft.com/office/drawing/2014/main" id="{18410B5B-B3AA-43CE-81A3-60C109A75D29}"/>
              </a:ext>
            </a:extLst>
          </p:cNvPr>
          <p:cNvPicPr>
            <a:picLocks noChangeAspect="1"/>
          </p:cNvPicPr>
          <p:nvPr/>
        </p:nvPicPr>
        <p:blipFill>
          <a:blip r:embed="rId4"/>
          <a:stretch>
            <a:fillRect/>
          </a:stretch>
        </p:blipFill>
        <p:spPr>
          <a:xfrm>
            <a:off x="6096000" y="2103522"/>
            <a:ext cx="6213380" cy="2293200"/>
          </a:xfrm>
          <a:prstGeom prst="rect">
            <a:avLst/>
          </a:prstGeom>
        </p:spPr>
      </p:pic>
      <p:pic>
        <p:nvPicPr>
          <p:cNvPr id="6" name="图片 5">
            <a:extLst>
              <a:ext uri="{FF2B5EF4-FFF2-40B4-BE49-F238E27FC236}">
                <a16:creationId xmlns:a16="http://schemas.microsoft.com/office/drawing/2014/main" id="{CA0B5D4B-483F-42BA-BF97-CB2EA7052E8A}"/>
              </a:ext>
            </a:extLst>
          </p:cNvPr>
          <p:cNvPicPr>
            <a:picLocks noChangeAspect="1"/>
          </p:cNvPicPr>
          <p:nvPr/>
        </p:nvPicPr>
        <p:blipFill>
          <a:blip r:embed="rId5"/>
          <a:stretch>
            <a:fillRect/>
          </a:stretch>
        </p:blipFill>
        <p:spPr>
          <a:xfrm>
            <a:off x="2249715" y="4314306"/>
            <a:ext cx="6896956" cy="2293200"/>
          </a:xfrm>
          <a:prstGeom prst="rect">
            <a:avLst/>
          </a:prstGeom>
        </p:spPr>
      </p:pic>
    </p:spTree>
    <p:extLst>
      <p:ext uri="{BB962C8B-B14F-4D97-AF65-F5344CB8AC3E}">
        <p14:creationId xmlns:p14="http://schemas.microsoft.com/office/powerpoint/2010/main" val="425651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85" y="5080"/>
            <a:ext cx="12085955" cy="6848475"/>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574827" y="374648"/>
            <a:ext cx="1645859" cy="400110"/>
          </a:xfrm>
          <a:prstGeom prst="rect">
            <a:avLst/>
          </a:prstGeom>
          <a:noFill/>
        </p:spPr>
        <p:txBody>
          <a:bodyPr wrap="square" rtlCol="0">
            <a:spAutoFit/>
          </a:bodyPr>
          <a:lstStyle/>
          <a:p>
            <a:r>
              <a:rPr lang="zh-CN" altLang="en-US" sz="2000">
                <a:solidFill>
                  <a:schemeClr val="bg1">
                    <a:lumMod val="85000"/>
                  </a:schemeClr>
                </a:solidFill>
                <a:latin typeface="微软雅黑" panose="020B0503020204020204" pitchFamily="34" charset="-122"/>
                <a:ea typeface="微软雅黑" panose="020B0503020204020204" pitchFamily="34" charset="-122"/>
              </a:rPr>
              <a:t>论文绪论</a:t>
            </a:r>
          </a:p>
        </p:txBody>
      </p:sp>
      <p:sp>
        <p:nvSpPr>
          <p:cNvPr id="5" name="文本框 4"/>
          <p:cNvSpPr txBox="1"/>
          <p:nvPr/>
        </p:nvSpPr>
        <p:spPr>
          <a:xfrm>
            <a:off x="2990550" y="374648"/>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理论简述</a:t>
            </a:r>
          </a:p>
        </p:txBody>
      </p:sp>
      <p:sp>
        <p:nvSpPr>
          <p:cNvPr id="8" name="文本框 7"/>
          <p:cNvSpPr txBox="1"/>
          <p:nvPr/>
        </p:nvSpPr>
        <p:spPr>
          <a:xfrm>
            <a:off x="10305750" y="374648"/>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总结展望</a:t>
            </a:r>
          </a:p>
        </p:txBody>
      </p:sp>
      <p:sp>
        <p:nvSpPr>
          <p:cNvPr id="9" name="等腰三角形 8"/>
          <p:cNvSpPr/>
          <p:nvPr/>
        </p:nvSpPr>
        <p:spPr>
          <a:xfrm rot="10800000">
            <a:off x="8643671" y="1175335"/>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9" name="文本框 18"/>
          <p:cNvSpPr txBox="1"/>
          <p:nvPr/>
        </p:nvSpPr>
        <p:spPr>
          <a:xfrm>
            <a:off x="8180865" y="374648"/>
            <a:ext cx="1216340" cy="398780"/>
          </a:xfrm>
          <a:prstGeom prst="rect">
            <a:avLst/>
          </a:prstGeom>
          <a:noFill/>
        </p:spPr>
        <p:txBody>
          <a:bodyPr wrap="square" rtlCol="0">
            <a:spAutoFit/>
          </a:bodyPr>
          <a:lstStyle/>
          <a:p>
            <a:r>
              <a:rPr lang="zh-CN" altLang="en-US" sz="2000" b="1">
                <a:solidFill>
                  <a:schemeClr val="bg1"/>
                </a:solidFill>
                <a:latin typeface="微软雅黑" panose="020B0503020204020204" pitchFamily="34" charset="-122"/>
                <a:ea typeface="微软雅黑" panose="020B0503020204020204" pitchFamily="34" charset="-122"/>
              </a:rPr>
              <a:t>功能实现</a:t>
            </a:r>
          </a:p>
        </p:txBody>
      </p:sp>
      <p:sp>
        <p:nvSpPr>
          <p:cNvPr id="20" name="文本框 19"/>
          <p:cNvSpPr txBox="1"/>
          <p:nvPr/>
        </p:nvSpPr>
        <p:spPr>
          <a:xfrm>
            <a:off x="5541345" y="388618"/>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系统设计</a:t>
            </a:r>
          </a:p>
        </p:txBody>
      </p:sp>
      <p:pic>
        <p:nvPicPr>
          <p:cNvPr id="24"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7848" y="1595618"/>
            <a:ext cx="2969895" cy="5279390"/>
          </a:xfrm>
          <a:prstGeom prst="rect">
            <a:avLst/>
          </a:prstGeom>
        </p:spPr>
      </p:pic>
      <p:sp>
        <p:nvSpPr>
          <p:cNvPr id="6" name="矩形 5">
            <a:extLst>
              <a:ext uri="{FF2B5EF4-FFF2-40B4-BE49-F238E27FC236}">
                <a16:creationId xmlns:a16="http://schemas.microsoft.com/office/drawing/2014/main" id="{47AFA83D-90E8-4CA2-BBFF-CA502A3A1010}"/>
              </a:ext>
            </a:extLst>
          </p:cNvPr>
          <p:cNvSpPr/>
          <p:nvPr/>
        </p:nvSpPr>
        <p:spPr>
          <a:xfrm>
            <a:off x="5312548" y="1226286"/>
            <a:ext cx="1800493"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用户启动主界面</a:t>
            </a:r>
          </a:p>
        </p:txBody>
      </p:sp>
      <p:cxnSp>
        <p:nvCxnSpPr>
          <p:cNvPr id="10" name="直接箭头连接符 9">
            <a:extLst>
              <a:ext uri="{FF2B5EF4-FFF2-40B4-BE49-F238E27FC236}">
                <a16:creationId xmlns:a16="http://schemas.microsoft.com/office/drawing/2014/main" id="{AD2A00FA-F241-4735-B921-C66127DB042A}"/>
              </a:ext>
            </a:extLst>
          </p:cNvPr>
          <p:cNvCxnSpPr/>
          <p:nvPr/>
        </p:nvCxnSpPr>
        <p:spPr>
          <a:xfrm flipH="1" flipV="1">
            <a:off x="3647728" y="2852936"/>
            <a:ext cx="1683013" cy="12241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B0CA5A28-F89F-4560-8335-7B44A8507039}"/>
              </a:ext>
            </a:extLst>
          </p:cNvPr>
          <p:cNvCxnSpPr/>
          <p:nvPr/>
        </p:nvCxnSpPr>
        <p:spPr>
          <a:xfrm flipV="1">
            <a:off x="7113041" y="3068960"/>
            <a:ext cx="1821046" cy="10081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7DFE4676-B158-4CB6-8448-2F260F1FD733}"/>
              </a:ext>
            </a:extLst>
          </p:cNvPr>
          <p:cNvCxnSpPr/>
          <p:nvPr/>
        </p:nvCxnSpPr>
        <p:spPr>
          <a:xfrm flipH="1" flipV="1">
            <a:off x="3503712" y="5262382"/>
            <a:ext cx="2709082" cy="8309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6DD7FC79-A74A-45B7-A88C-EE05DA669BDC}"/>
              </a:ext>
            </a:extLst>
          </p:cNvPr>
          <p:cNvCxnSpPr>
            <a:cxnSpLocks/>
          </p:cNvCxnSpPr>
          <p:nvPr/>
        </p:nvCxnSpPr>
        <p:spPr>
          <a:xfrm flipV="1">
            <a:off x="6827403" y="5970375"/>
            <a:ext cx="1613973" cy="6853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CF4F70CB-884C-4D49-83CC-C41326CB647F}"/>
              </a:ext>
            </a:extLst>
          </p:cNvPr>
          <p:cNvSpPr txBox="1"/>
          <p:nvPr/>
        </p:nvSpPr>
        <p:spPr>
          <a:xfrm>
            <a:off x="2220686" y="2450707"/>
            <a:ext cx="1895094"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跳转至本地视频播放窗口</a:t>
            </a:r>
          </a:p>
        </p:txBody>
      </p:sp>
      <p:sp>
        <p:nvSpPr>
          <p:cNvPr id="21" name="文本框 20">
            <a:extLst>
              <a:ext uri="{FF2B5EF4-FFF2-40B4-BE49-F238E27FC236}">
                <a16:creationId xmlns:a16="http://schemas.microsoft.com/office/drawing/2014/main" id="{E61C4BC3-6F82-4671-970E-456C304265BC}"/>
              </a:ext>
            </a:extLst>
          </p:cNvPr>
          <p:cNvSpPr txBox="1"/>
          <p:nvPr/>
        </p:nvSpPr>
        <p:spPr>
          <a:xfrm>
            <a:off x="8441376" y="2404837"/>
            <a:ext cx="1683012"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跳转至视频点播窗口</a:t>
            </a:r>
          </a:p>
        </p:txBody>
      </p:sp>
      <p:sp>
        <p:nvSpPr>
          <p:cNvPr id="22" name="文本框 21">
            <a:extLst>
              <a:ext uri="{FF2B5EF4-FFF2-40B4-BE49-F238E27FC236}">
                <a16:creationId xmlns:a16="http://schemas.microsoft.com/office/drawing/2014/main" id="{5D384E4D-1FBA-492A-81F8-C82573ED822B}"/>
              </a:ext>
            </a:extLst>
          </p:cNvPr>
          <p:cNvSpPr txBox="1"/>
          <p:nvPr/>
        </p:nvSpPr>
        <p:spPr>
          <a:xfrm>
            <a:off x="2301203" y="4842421"/>
            <a:ext cx="1683012"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跳转至视频直播窗口</a:t>
            </a:r>
          </a:p>
        </p:txBody>
      </p:sp>
      <p:sp>
        <p:nvSpPr>
          <p:cNvPr id="25" name="文本框 24">
            <a:extLst>
              <a:ext uri="{FF2B5EF4-FFF2-40B4-BE49-F238E27FC236}">
                <a16:creationId xmlns:a16="http://schemas.microsoft.com/office/drawing/2014/main" id="{7D7F9917-3303-4961-81F0-B88ABB0510BB}"/>
              </a:ext>
            </a:extLst>
          </p:cNvPr>
          <p:cNvSpPr txBox="1"/>
          <p:nvPr/>
        </p:nvSpPr>
        <p:spPr>
          <a:xfrm>
            <a:off x="7928342" y="5262489"/>
            <a:ext cx="2196046"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视频裁剪，视频录制等功能按钮</a:t>
            </a:r>
          </a:p>
        </p:txBody>
      </p:sp>
      <p:cxnSp>
        <p:nvCxnSpPr>
          <p:cNvPr id="27" name="直接箭头连接符 26">
            <a:extLst>
              <a:ext uri="{FF2B5EF4-FFF2-40B4-BE49-F238E27FC236}">
                <a16:creationId xmlns:a16="http://schemas.microsoft.com/office/drawing/2014/main" id="{A1C70D48-34E4-4DE9-87B7-0F131A584BBF}"/>
              </a:ext>
            </a:extLst>
          </p:cNvPr>
          <p:cNvCxnSpPr/>
          <p:nvPr/>
        </p:nvCxnSpPr>
        <p:spPr>
          <a:xfrm flipV="1">
            <a:off x="6827403" y="1700808"/>
            <a:ext cx="1816268" cy="2160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9C9871F8-EFB2-4229-A12F-FA496F2A5891}"/>
              </a:ext>
            </a:extLst>
          </p:cNvPr>
          <p:cNvSpPr txBox="1"/>
          <p:nvPr/>
        </p:nvSpPr>
        <p:spPr>
          <a:xfrm>
            <a:off x="8522575" y="1485069"/>
            <a:ext cx="254944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待扩展的搜索等功能</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85" y="5080"/>
            <a:ext cx="12085955" cy="6848475"/>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574827" y="374648"/>
            <a:ext cx="1645859" cy="400110"/>
          </a:xfrm>
          <a:prstGeom prst="rect">
            <a:avLst/>
          </a:prstGeom>
          <a:noFill/>
        </p:spPr>
        <p:txBody>
          <a:bodyPr wrap="square" rtlCol="0">
            <a:spAutoFit/>
          </a:bodyPr>
          <a:lstStyle/>
          <a:p>
            <a:r>
              <a:rPr lang="zh-CN" altLang="en-US" sz="2000">
                <a:solidFill>
                  <a:schemeClr val="bg1">
                    <a:lumMod val="85000"/>
                  </a:schemeClr>
                </a:solidFill>
                <a:latin typeface="微软雅黑" panose="020B0503020204020204" pitchFamily="34" charset="-122"/>
                <a:ea typeface="微软雅黑" panose="020B0503020204020204" pitchFamily="34" charset="-122"/>
              </a:rPr>
              <a:t>论文绪论</a:t>
            </a:r>
          </a:p>
        </p:txBody>
      </p:sp>
      <p:sp>
        <p:nvSpPr>
          <p:cNvPr id="5" name="文本框 4"/>
          <p:cNvSpPr txBox="1"/>
          <p:nvPr/>
        </p:nvSpPr>
        <p:spPr>
          <a:xfrm>
            <a:off x="2990550" y="374648"/>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理论简述</a:t>
            </a:r>
          </a:p>
        </p:txBody>
      </p:sp>
      <p:sp>
        <p:nvSpPr>
          <p:cNvPr id="8" name="文本框 7"/>
          <p:cNvSpPr txBox="1"/>
          <p:nvPr/>
        </p:nvSpPr>
        <p:spPr>
          <a:xfrm>
            <a:off x="10305750" y="374648"/>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总结展望</a:t>
            </a:r>
          </a:p>
        </p:txBody>
      </p:sp>
      <p:sp>
        <p:nvSpPr>
          <p:cNvPr id="9" name="等腰三角形 8"/>
          <p:cNvSpPr/>
          <p:nvPr/>
        </p:nvSpPr>
        <p:spPr>
          <a:xfrm rot="10800000">
            <a:off x="8643671" y="1175335"/>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9" name="文本框 18"/>
          <p:cNvSpPr txBox="1"/>
          <p:nvPr/>
        </p:nvSpPr>
        <p:spPr>
          <a:xfrm>
            <a:off x="8180865" y="374648"/>
            <a:ext cx="1216340" cy="398780"/>
          </a:xfrm>
          <a:prstGeom prst="rect">
            <a:avLst/>
          </a:prstGeom>
          <a:noFill/>
        </p:spPr>
        <p:txBody>
          <a:bodyPr wrap="square" rtlCol="0">
            <a:spAutoFit/>
          </a:bodyPr>
          <a:lstStyle/>
          <a:p>
            <a:r>
              <a:rPr lang="zh-CN" altLang="en-US" sz="2000" b="1">
                <a:solidFill>
                  <a:schemeClr val="bg1"/>
                </a:solidFill>
                <a:latin typeface="微软雅黑" panose="020B0503020204020204" pitchFamily="34" charset="-122"/>
                <a:ea typeface="微软雅黑" panose="020B0503020204020204" pitchFamily="34" charset="-122"/>
              </a:rPr>
              <a:t>功能实现</a:t>
            </a:r>
          </a:p>
        </p:txBody>
      </p:sp>
      <p:sp>
        <p:nvSpPr>
          <p:cNvPr id="20" name="文本框 19"/>
          <p:cNvSpPr txBox="1"/>
          <p:nvPr/>
        </p:nvSpPr>
        <p:spPr>
          <a:xfrm>
            <a:off x="5541345" y="388618"/>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系统设计</a:t>
            </a:r>
          </a:p>
        </p:txBody>
      </p:sp>
      <p:pic>
        <p:nvPicPr>
          <p:cNvPr id="25"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088" y="1446530"/>
            <a:ext cx="2968781" cy="5277600"/>
          </a:xfrm>
          <a:prstGeom prst="rect">
            <a:avLst/>
          </a:prstGeom>
        </p:spPr>
      </p:pic>
      <p:sp>
        <p:nvSpPr>
          <p:cNvPr id="7" name="文本框 6">
            <a:extLst>
              <a:ext uri="{FF2B5EF4-FFF2-40B4-BE49-F238E27FC236}">
                <a16:creationId xmlns:a16="http://schemas.microsoft.com/office/drawing/2014/main" id="{5FAD1CA0-81EE-4A5B-ABA2-33B0D0AD4700}"/>
              </a:ext>
            </a:extLst>
          </p:cNvPr>
          <p:cNvSpPr txBox="1"/>
          <p:nvPr/>
        </p:nvSpPr>
        <p:spPr>
          <a:xfrm>
            <a:off x="3596245" y="1446530"/>
            <a:ext cx="8208912" cy="3354765"/>
          </a:xfrm>
          <a:prstGeom prst="rect">
            <a:avLst/>
          </a:prstGeom>
          <a:noFill/>
        </p:spPr>
        <p:txBody>
          <a:bodyPr wrap="square" rtlCol="0">
            <a:spAutoFit/>
          </a:bodyPr>
          <a:lstStyle/>
          <a:p>
            <a:pPr lvl="0"/>
            <a:r>
              <a:rPr lang="zh-CN" altLang="en-US" sz="3200" b="1" dirty="0">
                <a:solidFill>
                  <a:prstClr val="black"/>
                </a:solidFill>
                <a:latin typeface="微软雅黑" panose="020B0503020204020204" pitchFamily="34" charset="-122"/>
                <a:ea typeface="微软雅黑" panose="020B0503020204020204" pitchFamily="34" charset="-122"/>
              </a:rPr>
              <a:t>视频录制实现：</a:t>
            </a:r>
            <a:endParaRPr lang="en-US" altLang="zh-CN" sz="3200" b="1" dirty="0">
              <a:solidFill>
                <a:prstClr val="black"/>
              </a:solidFill>
              <a:latin typeface="微软雅黑" panose="020B0503020204020204" pitchFamily="34" charset="-122"/>
              <a:ea typeface="微软雅黑" panose="020B0503020204020204" pitchFamily="34" charset="-122"/>
            </a:endParaRPr>
          </a:p>
          <a:p>
            <a:pPr lvl="0"/>
            <a:endParaRPr lang="en-US" altLang="zh-CN" sz="2000" dirty="0">
              <a:solidFill>
                <a:prstClr val="black"/>
              </a:solidFill>
              <a:latin typeface="微软雅黑" panose="020B0503020204020204" pitchFamily="34" charset="-122"/>
              <a:ea typeface="微软雅黑" panose="020B0503020204020204" pitchFamily="34" charset="-122"/>
            </a:endParaRPr>
          </a:p>
          <a:p>
            <a:pPr lvl="0"/>
            <a:r>
              <a:rPr lang="en-US" altLang="zh-CN" sz="2000" dirty="0">
                <a:solidFill>
                  <a:prstClr val="black"/>
                </a:solidFill>
                <a:latin typeface="微软雅黑" panose="020B0503020204020204" pitchFamily="34" charset="-122"/>
                <a:ea typeface="微软雅黑" panose="020B0503020204020204" pitchFamily="34" charset="-122"/>
              </a:rPr>
              <a:t>1.</a:t>
            </a:r>
            <a:r>
              <a:rPr lang="zh-CN" altLang="en-US" sz="2000" dirty="0">
                <a:solidFill>
                  <a:prstClr val="black"/>
                </a:solidFill>
                <a:latin typeface="微软雅黑" panose="020B0503020204020204" pitchFamily="34" charset="-122"/>
                <a:ea typeface="微软雅黑" panose="020B0503020204020204" pitchFamily="34" charset="-122"/>
              </a:rPr>
              <a:t>定义录制视频的 </a:t>
            </a:r>
            <a:r>
              <a:rPr lang="en-US" altLang="zh-CN" sz="2000" dirty="0" err="1">
                <a:solidFill>
                  <a:prstClr val="black"/>
                </a:solidFill>
                <a:latin typeface="微软雅黑" panose="020B0503020204020204" pitchFamily="34" charset="-122"/>
                <a:ea typeface="微软雅黑" panose="020B0503020204020204" pitchFamily="34" charset="-122"/>
              </a:rPr>
              <a:t>MediaRecorder</a:t>
            </a:r>
            <a:r>
              <a:rPr lang="en-US" altLang="zh-CN" sz="2000" dirty="0">
                <a:solidFill>
                  <a:prstClr val="black"/>
                </a:solidFill>
                <a:latin typeface="微软雅黑" panose="020B0503020204020204" pitchFamily="34" charset="-122"/>
                <a:ea typeface="微软雅黑" panose="020B0503020204020204" pitchFamily="34" charset="-122"/>
              </a:rPr>
              <a:t> </a:t>
            </a:r>
            <a:r>
              <a:rPr lang="zh-CN" altLang="en-US" sz="2000" dirty="0">
                <a:solidFill>
                  <a:prstClr val="black"/>
                </a:solidFill>
                <a:latin typeface="微软雅黑" panose="020B0503020204020204" pitchFamily="34" charset="-122"/>
                <a:ea typeface="微软雅黑" panose="020B0503020204020204" pitchFamily="34" charset="-122"/>
              </a:rPr>
              <a:t>子类 ，指定录音方式采用</a:t>
            </a:r>
            <a:r>
              <a:rPr lang="en-US" altLang="zh-CN" sz="2000" dirty="0">
                <a:solidFill>
                  <a:prstClr val="black"/>
                </a:solidFill>
                <a:latin typeface="微软雅黑" panose="020B0503020204020204" pitchFamily="34" charset="-122"/>
                <a:ea typeface="微软雅黑" panose="020B0503020204020204" pitchFamily="34" charset="-122"/>
              </a:rPr>
              <a:t>AMR_NB </a:t>
            </a:r>
            <a:r>
              <a:rPr lang="zh-CN" altLang="en-US" sz="2000" dirty="0">
                <a:solidFill>
                  <a:prstClr val="black"/>
                </a:solidFill>
                <a:latin typeface="微软雅黑" panose="020B0503020204020204" pitchFamily="34" charset="-122"/>
                <a:ea typeface="微软雅黑" panose="020B0503020204020204" pitchFamily="34" charset="-122"/>
              </a:rPr>
              <a:t>编码，视频采用</a:t>
            </a:r>
            <a:r>
              <a:rPr lang="en-US" altLang="zh-CN" sz="2000" dirty="0">
                <a:solidFill>
                  <a:prstClr val="black"/>
                </a:solidFill>
                <a:latin typeface="微软雅黑" panose="020B0503020204020204" pitchFamily="34" charset="-122"/>
                <a:ea typeface="微软雅黑" panose="020B0503020204020204" pitchFamily="34" charset="-122"/>
              </a:rPr>
              <a:t>H.264</a:t>
            </a:r>
            <a:r>
              <a:rPr lang="zh-CN" altLang="en-US" sz="2000" dirty="0">
                <a:solidFill>
                  <a:prstClr val="black"/>
                </a:solidFill>
                <a:latin typeface="微软雅黑" panose="020B0503020204020204" pitchFamily="34" charset="-122"/>
                <a:ea typeface="微软雅黑" panose="020B0503020204020204" pitchFamily="34" charset="-122"/>
              </a:rPr>
              <a:t>编码。</a:t>
            </a:r>
            <a:endParaRPr lang="en-US" altLang="zh-CN" sz="2000" dirty="0">
              <a:solidFill>
                <a:prstClr val="black"/>
              </a:solidFill>
              <a:latin typeface="微软雅黑" panose="020B0503020204020204" pitchFamily="34" charset="-122"/>
              <a:ea typeface="微软雅黑" panose="020B0503020204020204" pitchFamily="34" charset="-122"/>
            </a:endParaRPr>
          </a:p>
          <a:p>
            <a:pPr lvl="0"/>
            <a:endParaRPr lang="en-US" altLang="zh-CN" sz="2000" dirty="0">
              <a:solidFill>
                <a:prstClr val="black"/>
              </a:solidFill>
              <a:latin typeface="微软雅黑" panose="020B0503020204020204" pitchFamily="34" charset="-122"/>
              <a:ea typeface="微软雅黑" panose="020B0503020204020204" pitchFamily="34" charset="-122"/>
            </a:endParaRPr>
          </a:p>
          <a:p>
            <a:pPr lvl="0"/>
            <a:r>
              <a:rPr lang="en-US" altLang="zh-CN" sz="2000" dirty="0">
                <a:solidFill>
                  <a:prstClr val="black"/>
                </a:solidFill>
                <a:latin typeface="微软雅黑" panose="020B0503020204020204" pitchFamily="34" charset="-122"/>
                <a:ea typeface="微软雅黑" panose="020B0503020204020204" pitchFamily="34" charset="-122"/>
              </a:rPr>
              <a:t>2.</a:t>
            </a:r>
            <a:r>
              <a:rPr lang="zh-CN" altLang="en-US" sz="2000" dirty="0">
                <a:solidFill>
                  <a:prstClr val="black"/>
                </a:solidFill>
                <a:latin typeface="微软雅黑" panose="020B0503020204020204" pitchFamily="34" charset="-122"/>
                <a:ea typeface="微软雅黑" panose="020B0503020204020204" pitchFamily="34" charset="-122"/>
              </a:rPr>
              <a:t>设置输出文件的本地路径</a:t>
            </a:r>
            <a:endParaRPr lang="en-US" altLang="zh-CN" sz="2000" dirty="0">
              <a:solidFill>
                <a:prstClr val="black"/>
              </a:solidFill>
              <a:latin typeface="微软雅黑" panose="020B0503020204020204" pitchFamily="34" charset="-122"/>
              <a:ea typeface="微软雅黑" panose="020B0503020204020204" pitchFamily="34" charset="-122"/>
            </a:endParaRPr>
          </a:p>
          <a:p>
            <a:pPr lvl="0"/>
            <a:endParaRPr lang="en-US" altLang="zh-CN" sz="2000" dirty="0">
              <a:solidFill>
                <a:prstClr val="black"/>
              </a:solidFill>
              <a:latin typeface="微软雅黑" panose="020B0503020204020204" pitchFamily="34" charset="-122"/>
              <a:ea typeface="微软雅黑" panose="020B0503020204020204" pitchFamily="34" charset="-122"/>
            </a:endParaRPr>
          </a:p>
          <a:p>
            <a:pPr lvl="0"/>
            <a:r>
              <a:rPr lang="en-US" altLang="zh-CN" sz="2000" dirty="0">
                <a:solidFill>
                  <a:prstClr val="black"/>
                </a:solidFill>
                <a:latin typeface="微软雅黑" panose="020B0503020204020204" pitchFamily="34" charset="-122"/>
                <a:ea typeface="微软雅黑" panose="020B0503020204020204" pitchFamily="34" charset="-122"/>
              </a:rPr>
              <a:t>3.</a:t>
            </a:r>
            <a:r>
              <a:rPr lang="zh-CN" altLang="en-US" sz="2000" dirty="0">
                <a:solidFill>
                  <a:prstClr val="black"/>
                </a:solidFill>
                <a:latin typeface="微软雅黑" panose="020B0503020204020204" pitchFamily="34" charset="-122"/>
                <a:ea typeface="微软雅黑" panose="020B0503020204020204" pitchFamily="34" charset="-122"/>
              </a:rPr>
              <a:t>调用 </a:t>
            </a:r>
            <a:r>
              <a:rPr lang="en-US" altLang="zh-CN" sz="2000" dirty="0">
                <a:solidFill>
                  <a:prstClr val="black"/>
                </a:solidFill>
                <a:latin typeface="微软雅黑" panose="020B0503020204020204" pitchFamily="34" charset="-122"/>
                <a:ea typeface="微软雅黑" panose="020B0503020204020204" pitchFamily="34" charset="-122"/>
              </a:rPr>
              <a:t>prepare </a:t>
            </a:r>
            <a:r>
              <a:rPr lang="zh-CN" altLang="en-US" sz="2000" dirty="0">
                <a:solidFill>
                  <a:prstClr val="black"/>
                </a:solidFill>
                <a:latin typeface="微软雅黑" panose="020B0503020204020204" pitchFamily="34" charset="-122"/>
                <a:ea typeface="微软雅黑" panose="020B0503020204020204" pitchFamily="34" charset="-122"/>
              </a:rPr>
              <a:t>方法，准备采集，调用</a:t>
            </a:r>
            <a:r>
              <a:rPr lang="en-US" altLang="zh-CN" sz="2000" dirty="0">
                <a:solidFill>
                  <a:prstClr val="black"/>
                </a:solidFill>
                <a:latin typeface="微软雅黑" panose="020B0503020204020204" pitchFamily="34" charset="-122"/>
                <a:ea typeface="微软雅黑" panose="020B0503020204020204" pitchFamily="34" charset="-122"/>
              </a:rPr>
              <a:t>start</a:t>
            </a:r>
            <a:r>
              <a:rPr lang="zh-CN" altLang="en-US" sz="2000" dirty="0">
                <a:solidFill>
                  <a:prstClr val="black"/>
                </a:solidFill>
                <a:latin typeface="微软雅黑" panose="020B0503020204020204" pitchFamily="34" charset="-122"/>
                <a:ea typeface="微软雅黑" panose="020B0503020204020204" pitchFamily="34" charset="-122"/>
              </a:rPr>
              <a:t>方法开始录制</a:t>
            </a:r>
            <a:endParaRPr lang="en-US" altLang="zh-CN" sz="2000" dirty="0">
              <a:solidFill>
                <a:prstClr val="black"/>
              </a:solidFill>
              <a:latin typeface="微软雅黑" panose="020B0503020204020204" pitchFamily="34" charset="-122"/>
              <a:ea typeface="微软雅黑" panose="020B0503020204020204" pitchFamily="34" charset="-122"/>
            </a:endParaRPr>
          </a:p>
          <a:p>
            <a:pPr lvl="0"/>
            <a:endParaRPr lang="en-US" altLang="zh-CN" sz="2000" dirty="0">
              <a:solidFill>
                <a:prstClr val="black"/>
              </a:solidFill>
              <a:latin typeface="微软雅黑" panose="020B0503020204020204" pitchFamily="34" charset="-122"/>
              <a:ea typeface="微软雅黑" panose="020B0503020204020204" pitchFamily="34" charset="-122"/>
            </a:endParaRPr>
          </a:p>
          <a:p>
            <a:pPr lvl="0"/>
            <a:r>
              <a:rPr lang="en-US" altLang="zh-CN" sz="2000" dirty="0">
                <a:solidFill>
                  <a:prstClr val="black"/>
                </a:solidFill>
                <a:latin typeface="微软雅黑" panose="020B0503020204020204" pitchFamily="34" charset="-122"/>
                <a:ea typeface="微软雅黑" panose="020B0503020204020204" pitchFamily="34" charset="-122"/>
              </a:rPr>
              <a:t>4.</a:t>
            </a:r>
            <a:r>
              <a:rPr lang="zh-CN" altLang="en-US" sz="2000" dirty="0">
                <a:solidFill>
                  <a:prstClr val="black"/>
                </a:solidFill>
                <a:latin typeface="微软雅黑" panose="020B0503020204020204" pitchFamily="34" charset="-122"/>
                <a:ea typeface="微软雅黑" panose="020B0503020204020204" pitchFamily="34" charset="-122"/>
              </a:rPr>
              <a:t>停止录制，释放</a:t>
            </a:r>
            <a:r>
              <a:rPr lang="en-US" altLang="zh-CN" sz="2000" dirty="0" err="1">
                <a:solidFill>
                  <a:prstClr val="black"/>
                </a:solidFill>
                <a:latin typeface="微软雅黑" panose="020B0503020204020204" pitchFamily="34" charset="-122"/>
                <a:ea typeface="微软雅黑" panose="020B0503020204020204" pitchFamily="34" charset="-122"/>
              </a:rPr>
              <a:t>MediaRecorder</a:t>
            </a:r>
            <a:r>
              <a:rPr lang="zh-CN" altLang="en-US" sz="2000" dirty="0">
                <a:solidFill>
                  <a:prstClr val="black"/>
                </a:solidFill>
                <a:latin typeface="微软雅黑" panose="020B0503020204020204" pitchFamily="34" charset="-122"/>
                <a:ea typeface="微软雅黑" panose="020B0503020204020204" pitchFamily="34" charset="-122"/>
              </a:rPr>
              <a:t>以及相机资源</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 y="5080"/>
            <a:ext cx="12085955" cy="6848475"/>
          </a:xfrm>
          <a:prstGeom prst="rect">
            <a:avLst/>
          </a:prstGeom>
          <a:solidFill>
            <a:schemeClr val="bg1"/>
          </a:solidFill>
        </p:spPr>
      </p:pic>
      <p:pic>
        <p:nvPicPr>
          <p:cNvPr id="27"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528" y="1007110"/>
            <a:ext cx="2968781" cy="5277600"/>
          </a:xfrm>
          <a:prstGeom prst="rect">
            <a:avLst/>
          </a:prstGeom>
        </p:spPr>
      </p:pic>
      <p:pic>
        <p:nvPicPr>
          <p:cNvPr id="26" name="图片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91288" y="1244600"/>
            <a:ext cx="2835125" cy="5040000"/>
          </a:xfrm>
          <a:prstGeom prst="rect">
            <a:avLst/>
          </a:prstGeom>
        </p:spPr>
      </p:pic>
      <p:sp>
        <p:nvSpPr>
          <p:cNvPr id="15" name="文本框 14"/>
          <p:cNvSpPr txBox="1"/>
          <p:nvPr/>
        </p:nvSpPr>
        <p:spPr>
          <a:xfrm>
            <a:off x="263909" y="250494"/>
            <a:ext cx="1985806"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0553A7"/>
                </a:solidFill>
                <a:effectLst/>
                <a:uLnTx/>
                <a:uFillTx/>
                <a:latin typeface="微软雅黑" panose="020B0503020204020204" pitchFamily="34" charset="-122"/>
                <a:ea typeface="微软雅黑" panose="020B0503020204020204" pitchFamily="34" charset="-122"/>
                <a:cs typeface="+mn-cs"/>
              </a:rPr>
              <a:t>功能实现</a:t>
            </a:r>
          </a:p>
        </p:txBody>
      </p:sp>
      <p:sp>
        <p:nvSpPr>
          <p:cNvPr id="6" name="等腰三角形 5"/>
          <p:cNvSpPr/>
          <p:nvPr/>
        </p:nvSpPr>
        <p:spPr>
          <a:xfrm rot="5400000">
            <a:off x="2125943" y="387198"/>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a:extLst>
              <a:ext uri="{FF2B5EF4-FFF2-40B4-BE49-F238E27FC236}">
                <a16:creationId xmlns:a16="http://schemas.microsoft.com/office/drawing/2014/main" id="{E8D151D2-9B1E-4574-85C2-89E95E81F31C}"/>
              </a:ext>
            </a:extLst>
          </p:cNvPr>
          <p:cNvSpPr txBox="1"/>
          <p:nvPr/>
        </p:nvSpPr>
        <p:spPr>
          <a:xfrm>
            <a:off x="3174752" y="3465439"/>
            <a:ext cx="2968781" cy="2585323"/>
          </a:xfrm>
          <a:prstGeom prst="rect">
            <a:avLst/>
          </a:prstGeom>
          <a:noFill/>
        </p:spPr>
        <p:txBody>
          <a:bodyPr wrap="square" rtlCol="0">
            <a:spAutoFit/>
          </a:bodyPr>
          <a:lstStyle/>
          <a:p>
            <a:pPr lvl="0"/>
            <a:r>
              <a:rPr lang="zh-CN" altLang="en-US" sz="3200" b="1" dirty="0">
                <a:solidFill>
                  <a:prstClr val="black"/>
                </a:solidFill>
                <a:latin typeface="微软雅黑" panose="020B0503020204020204" pitchFamily="34" charset="-122"/>
                <a:ea typeface="微软雅黑" panose="020B0503020204020204" pitchFamily="34" charset="-122"/>
              </a:rPr>
              <a:t>视频点播实现：</a:t>
            </a:r>
            <a:endParaRPr lang="en-US" altLang="zh-CN" sz="3200" b="1" dirty="0">
              <a:solidFill>
                <a:prstClr val="black"/>
              </a:solidFill>
              <a:latin typeface="微软雅黑" panose="020B0503020204020204" pitchFamily="34" charset="-122"/>
              <a:ea typeface="微软雅黑" panose="020B0503020204020204" pitchFamily="34" charset="-122"/>
            </a:endParaRPr>
          </a:p>
          <a:p>
            <a:pPr lvl="0"/>
            <a:endParaRPr lang="en-US" altLang="zh-CN" sz="1600" b="1" dirty="0">
              <a:solidFill>
                <a:prstClr val="black"/>
              </a:solidFill>
              <a:latin typeface="微软雅黑" panose="020B0503020204020204" pitchFamily="34" charset="-122"/>
              <a:ea typeface="微软雅黑" panose="020B0503020204020204" pitchFamily="34" charset="-122"/>
            </a:endParaRPr>
          </a:p>
          <a:p>
            <a:pPr lvl="0"/>
            <a:r>
              <a:rPr lang="zh-CN" altLang="en-US" sz="1600" dirty="0">
                <a:solidFill>
                  <a:prstClr val="black"/>
                </a:solidFill>
                <a:latin typeface="微软雅黑" panose="020B0503020204020204" pitchFamily="34" charset="-122"/>
                <a:ea typeface="微软雅黑" panose="020B0503020204020204" pitchFamily="34" charset="-122"/>
              </a:rPr>
              <a:t>播放控件使用</a:t>
            </a:r>
            <a:r>
              <a:rPr lang="en-US" altLang="zh-CN" sz="1600" dirty="0">
                <a:solidFill>
                  <a:prstClr val="black"/>
                </a:solidFill>
                <a:latin typeface="微软雅黑" panose="020B0503020204020204" pitchFamily="34" charset="-122"/>
                <a:ea typeface="微软雅黑" panose="020B0503020204020204" pitchFamily="34" charset="-122"/>
              </a:rPr>
              <a:t>Android</a:t>
            </a:r>
            <a:r>
              <a:rPr lang="zh-CN" altLang="en-US" sz="1600" dirty="0">
                <a:solidFill>
                  <a:prstClr val="black"/>
                </a:solidFill>
                <a:latin typeface="微软雅黑" panose="020B0503020204020204" pitchFamily="34" charset="-122"/>
                <a:ea typeface="微软雅黑" panose="020B0503020204020204" pitchFamily="34" charset="-122"/>
              </a:rPr>
              <a:t>自带的 </a:t>
            </a:r>
            <a:r>
              <a:rPr lang="en-US" altLang="zh-CN" sz="1600" dirty="0" err="1">
                <a:solidFill>
                  <a:prstClr val="black"/>
                </a:solidFill>
                <a:latin typeface="微软雅黑" panose="020B0503020204020204" pitchFamily="34" charset="-122"/>
                <a:ea typeface="微软雅黑" panose="020B0503020204020204" pitchFamily="34" charset="-122"/>
              </a:rPr>
              <a:t>VideoView</a:t>
            </a:r>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控件，采用</a:t>
            </a:r>
            <a:r>
              <a:rPr lang="en-US" altLang="zh-CN" sz="1600" dirty="0" err="1">
                <a:solidFill>
                  <a:prstClr val="black"/>
                </a:solidFill>
                <a:latin typeface="微软雅黑" panose="020B0503020204020204" pitchFamily="34" charset="-122"/>
                <a:ea typeface="微软雅黑" panose="020B0503020204020204" pitchFamily="34" charset="-122"/>
              </a:rPr>
              <a:t>MediaController</a:t>
            </a:r>
            <a:r>
              <a:rPr lang="zh-CN" altLang="en-US" sz="1600" dirty="0">
                <a:solidFill>
                  <a:prstClr val="black"/>
                </a:solidFill>
                <a:latin typeface="微软雅黑" panose="020B0503020204020204" pitchFamily="34" charset="-122"/>
                <a:ea typeface="微软雅黑" panose="020B0503020204020204" pitchFamily="34" charset="-122"/>
              </a:rPr>
              <a:t>媒体控制器实现播放。</a:t>
            </a:r>
            <a:endParaRPr lang="en-US" altLang="zh-CN" sz="1600" dirty="0">
              <a:solidFill>
                <a:prstClr val="black"/>
              </a:solidFill>
              <a:latin typeface="微软雅黑" panose="020B0503020204020204" pitchFamily="34" charset="-122"/>
              <a:ea typeface="微软雅黑" panose="020B0503020204020204" pitchFamily="34" charset="-122"/>
            </a:endParaRPr>
          </a:p>
          <a:p>
            <a:pPr lvl="0"/>
            <a:endParaRPr lang="en-US" altLang="zh-CN" sz="1600" dirty="0">
              <a:solidFill>
                <a:prstClr val="black"/>
              </a:solidFill>
              <a:latin typeface="微软雅黑" panose="020B0503020204020204" pitchFamily="34" charset="-122"/>
              <a:ea typeface="微软雅黑" panose="020B0503020204020204" pitchFamily="34" charset="-122"/>
            </a:endParaRPr>
          </a:p>
          <a:p>
            <a:pPr lvl="0"/>
            <a:endParaRPr lang="en-US" altLang="zh-CN" sz="1600"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9" name="文本框 8">
            <a:extLst>
              <a:ext uri="{FF2B5EF4-FFF2-40B4-BE49-F238E27FC236}">
                <a16:creationId xmlns:a16="http://schemas.microsoft.com/office/drawing/2014/main" id="{3E0E6973-7A35-4E84-899A-B131A6B115BE}"/>
              </a:ext>
            </a:extLst>
          </p:cNvPr>
          <p:cNvSpPr txBox="1"/>
          <p:nvPr/>
        </p:nvSpPr>
        <p:spPr>
          <a:xfrm>
            <a:off x="9375862" y="3465439"/>
            <a:ext cx="2968781" cy="2092881"/>
          </a:xfrm>
          <a:prstGeom prst="rect">
            <a:avLst/>
          </a:prstGeom>
          <a:noFill/>
        </p:spPr>
        <p:txBody>
          <a:bodyPr wrap="square" rtlCol="0">
            <a:spAutoFit/>
          </a:bodyPr>
          <a:lstStyle/>
          <a:p>
            <a:pPr lvl="0"/>
            <a:r>
              <a:rPr lang="zh-CN" altLang="en-US" sz="3200" b="1" dirty="0">
                <a:solidFill>
                  <a:prstClr val="black"/>
                </a:solidFill>
                <a:latin typeface="微软雅黑" panose="020B0503020204020204" pitchFamily="34" charset="-122"/>
                <a:ea typeface="微软雅黑" panose="020B0503020204020204" pitchFamily="34" charset="-122"/>
              </a:rPr>
              <a:t>视频直播实现：</a:t>
            </a:r>
            <a:endParaRPr lang="en-US" altLang="zh-CN" sz="3200" b="1" dirty="0">
              <a:solidFill>
                <a:prstClr val="black"/>
              </a:solidFill>
              <a:latin typeface="微软雅黑" panose="020B0503020204020204" pitchFamily="34" charset="-122"/>
              <a:ea typeface="微软雅黑" panose="020B0503020204020204" pitchFamily="34" charset="-122"/>
            </a:endParaRPr>
          </a:p>
          <a:p>
            <a:pPr lvl="0"/>
            <a:endParaRPr lang="en-US" altLang="zh-CN" sz="1600" b="1" dirty="0">
              <a:solidFill>
                <a:prstClr val="black"/>
              </a:solidFill>
              <a:latin typeface="微软雅黑" panose="020B0503020204020204" pitchFamily="34" charset="-122"/>
              <a:ea typeface="微软雅黑" panose="020B0503020204020204" pitchFamily="34" charset="-122"/>
            </a:endParaRPr>
          </a:p>
          <a:p>
            <a:pPr lvl="0"/>
            <a:r>
              <a:rPr lang="zh-CN" altLang="en-US" sz="1600" dirty="0">
                <a:solidFill>
                  <a:prstClr val="black"/>
                </a:solidFill>
                <a:latin typeface="微软雅黑" panose="020B0503020204020204" pitchFamily="34" charset="-122"/>
                <a:ea typeface="微软雅黑" panose="020B0503020204020204" pitchFamily="34" charset="-122"/>
              </a:rPr>
              <a:t>集成了开源播放器</a:t>
            </a:r>
            <a:r>
              <a:rPr lang="en-US" altLang="zh-CN" sz="1600" dirty="0" err="1">
                <a:solidFill>
                  <a:prstClr val="black"/>
                </a:solidFill>
                <a:latin typeface="微软雅黑" panose="020B0503020204020204" pitchFamily="34" charset="-122"/>
                <a:ea typeface="微软雅黑" panose="020B0503020204020204" pitchFamily="34" charset="-122"/>
              </a:rPr>
              <a:t>Ijkplayer</a:t>
            </a:r>
            <a:r>
              <a:rPr lang="zh-CN" altLang="en-US" sz="1600" dirty="0">
                <a:solidFill>
                  <a:prstClr val="black"/>
                </a:solidFill>
                <a:latin typeface="微软雅黑" panose="020B0503020204020204" pitchFamily="34" charset="-122"/>
                <a:ea typeface="微软雅黑" panose="020B0503020204020204" pitchFamily="34" charset="-122"/>
              </a:rPr>
              <a:t>，引入</a:t>
            </a:r>
            <a:r>
              <a:rPr lang="en-US" altLang="zh-CN" sz="1600" dirty="0" err="1">
                <a:solidFill>
                  <a:prstClr val="black"/>
                </a:solidFill>
                <a:latin typeface="微软雅黑" panose="020B0503020204020204" pitchFamily="34" charset="-122"/>
                <a:ea typeface="微软雅黑" panose="020B0503020204020204" pitchFamily="34" charset="-122"/>
              </a:rPr>
              <a:t>Ijkplayer</a:t>
            </a:r>
            <a:r>
              <a:rPr lang="zh-CN" altLang="en-US" sz="1600" dirty="0">
                <a:solidFill>
                  <a:prstClr val="black"/>
                </a:solidFill>
                <a:latin typeface="微软雅黑" panose="020B0503020204020204" pitchFamily="34" charset="-122"/>
                <a:ea typeface="微软雅黑" panose="020B0503020204020204" pitchFamily="34" charset="-122"/>
              </a:rPr>
              <a:t>的播放视频的控件</a:t>
            </a:r>
            <a:r>
              <a:rPr lang="en-US" altLang="zh-CN" sz="1600" dirty="0" err="1">
                <a:solidFill>
                  <a:prstClr val="black"/>
                </a:solidFill>
                <a:latin typeface="微软雅黑" panose="020B0503020204020204" pitchFamily="34" charset="-122"/>
                <a:ea typeface="微软雅黑" panose="020B0503020204020204" pitchFamily="34" charset="-122"/>
              </a:rPr>
              <a:t>IjkVideoView</a:t>
            </a:r>
            <a:r>
              <a:rPr lang="zh-CN" altLang="en-US" sz="1600" dirty="0">
                <a:solidFill>
                  <a:prstClr val="black"/>
                </a:solidFill>
                <a:latin typeface="微软雅黑" panose="020B0503020204020204" pitchFamily="34" charset="-122"/>
                <a:ea typeface="微软雅黑" panose="020B0503020204020204" pitchFamily="34" charset="-122"/>
              </a:rPr>
              <a:t>来进行直播平台的搭建</a:t>
            </a:r>
            <a:endParaRPr lang="en-US" altLang="zh-CN" sz="1600"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3" name="矩形 2"/>
          <p:cNvSpPr/>
          <p:nvPr/>
        </p:nvSpPr>
        <p:spPr>
          <a:xfrm>
            <a:off x="-147461" y="1"/>
            <a:ext cx="12733161" cy="1511300"/>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439411" y="251348"/>
            <a:ext cx="1313180" cy="769441"/>
          </a:xfrm>
          <a:prstGeom prst="rect">
            <a:avLst/>
          </a:prstGeom>
          <a:noFill/>
        </p:spPr>
        <p:txBody>
          <a:bodyPr wrap="none" rtlCol="0">
            <a:spAutoFit/>
          </a:bodyPr>
          <a:lstStyle/>
          <a:p>
            <a:r>
              <a:rPr lang="zh-CN" altLang="en-US" sz="4400" dirty="0">
                <a:solidFill>
                  <a:schemeClr val="bg1">
                    <a:lumMod val="95000"/>
                  </a:schemeClr>
                </a:solidFill>
                <a:latin typeface="微软雅黑" panose="020B0503020204020204" pitchFamily="34" charset="-122"/>
                <a:ea typeface="微软雅黑" panose="020B0503020204020204" pitchFamily="34" charset="-122"/>
              </a:rPr>
              <a:t>目录</a:t>
            </a:r>
          </a:p>
        </p:txBody>
      </p:sp>
      <p:grpSp>
        <p:nvGrpSpPr>
          <p:cNvPr id="10" name="组合 9"/>
          <p:cNvGrpSpPr/>
          <p:nvPr/>
        </p:nvGrpSpPr>
        <p:grpSpPr>
          <a:xfrm>
            <a:off x="4403812" y="2077992"/>
            <a:ext cx="3384379" cy="639813"/>
            <a:chOff x="1343472" y="2420888"/>
            <a:chExt cx="3384378" cy="639812"/>
          </a:xfrm>
        </p:grpSpPr>
        <p:sp>
          <p:nvSpPr>
            <p:cNvPr id="5" name="矩形 4"/>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p:cNvSpPr txBox="1"/>
            <p:nvPr/>
          </p:nvSpPr>
          <p:spPr>
            <a:xfrm>
              <a:off x="1346259" y="2463800"/>
              <a:ext cx="632955" cy="523220"/>
            </a:xfrm>
            <a:prstGeom prst="rect">
              <a:avLst/>
            </a:prstGeom>
            <a:solidFill>
              <a:srgbClr val="0553A7"/>
            </a:solid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01</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8"/>
            <p:cNvSpPr txBox="1"/>
            <p:nvPr/>
          </p:nvSpPr>
          <p:spPr>
            <a:xfrm>
              <a:off x="2387658" y="2476500"/>
              <a:ext cx="2340192" cy="523219"/>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论文绪论</a:t>
              </a:r>
            </a:p>
          </p:txBody>
        </p:sp>
      </p:grpSp>
      <p:grpSp>
        <p:nvGrpSpPr>
          <p:cNvPr id="11" name="组合 10"/>
          <p:cNvGrpSpPr/>
          <p:nvPr/>
        </p:nvGrpSpPr>
        <p:grpSpPr>
          <a:xfrm>
            <a:off x="4403812" y="2966992"/>
            <a:ext cx="3384379" cy="639813"/>
            <a:chOff x="1343472" y="2420888"/>
            <a:chExt cx="3384378" cy="639812"/>
          </a:xfrm>
        </p:grpSpPr>
        <p:sp>
          <p:nvSpPr>
            <p:cNvPr id="12" name="矩形 11"/>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文本框 12"/>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02</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文本框 14"/>
            <p:cNvSpPr txBox="1"/>
            <p:nvPr/>
          </p:nvSpPr>
          <p:spPr>
            <a:xfrm>
              <a:off x="2387658" y="2476500"/>
              <a:ext cx="2340192" cy="523219"/>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理论简述</a:t>
              </a:r>
            </a:p>
          </p:txBody>
        </p:sp>
      </p:grpSp>
      <p:grpSp>
        <p:nvGrpSpPr>
          <p:cNvPr id="16" name="组合 15"/>
          <p:cNvGrpSpPr/>
          <p:nvPr/>
        </p:nvGrpSpPr>
        <p:grpSpPr>
          <a:xfrm>
            <a:off x="4403812" y="3868692"/>
            <a:ext cx="3384379" cy="639813"/>
            <a:chOff x="1343472" y="2420888"/>
            <a:chExt cx="3384378" cy="639812"/>
          </a:xfrm>
        </p:grpSpPr>
        <p:sp>
          <p:nvSpPr>
            <p:cNvPr id="17" name="矩形 16"/>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文本框 17"/>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03</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文本框 19"/>
            <p:cNvSpPr txBox="1"/>
            <p:nvPr/>
          </p:nvSpPr>
          <p:spPr>
            <a:xfrm>
              <a:off x="2387658" y="2476500"/>
              <a:ext cx="2340192" cy="523219"/>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系统设计</a:t>
              </a:r>
            </a:p>
          </p:txBody>
        </p:sp>
      </p:grpSp>
      <p:grpSp>
        <p:nvGrpSpPr>
          <p:cNvPr id="23" name="组合 22"/>
          <p:cNvGrpSpPr/>
          <p:nvPr/>
        </p:nvGrpSpPr>
        <p:grpSpPr>
          <a:xfrm>
            <a:off x="4403812" y="4732292"/>
            <a:ext cx="3384379" cy="639813"/>
            <a:chOff x="1343472" y="2420888"/>
            <a:chExt cx="3384378" cy="639812"/>
          </a:xfrm>
        </p:grpSpPr>
        <p:sp>
          <p:nvSpPr>
            <p:cNvPr id="24" name="矩形 23"/>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文本框 24"/>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04</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文本框 26"/>
            <p:cNvSpPr txBox="1"/>
            <p:nvPr/>
          </p:nvSpPr>
          <p:spPr>
            <a:xfrm>
              <a:off x="2387658" y="2476500"/>
              <a:ext cx="2340192" cy="523219"/>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功能实现</a:t>
              </a:r>
            </a:p>
          </p:txBody>
        </p:sp>
      </p:grpSp>
      <p:grpSp>
        <p:nvGrpSpPr>
          <p:cNvPr id="28" name="组合 27"/>
          <p:cNvGrpSpPr/>
          <p:nvPr/>
        </p:nvGrpSpPr>
        <p:grpSpPr>
          <a:xfrm>
            <a:off x="4403812" y="5608592"/>
            <a:ext cx="3384379" cy="639813"/>
            <a:chOff x="1343472" y="2420888"/>
            <a:chExt cx="3384378" cy="639812"/>
          </a:xfrm>
        </p:grpSpPr>
        <p:sp>
          <p:nvSpPr>
            <p:cNvPr id="29" name="矩形 28"/>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文本框 29"/>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05</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文本框 31"/>
            <p:cNvSpPr txBox="1"/>
            <p:nvPr/>
          </p:nvSpPr>
          <p:spPr>
            <a:xfrm>
              <a:off x="2387658" y="2476500"/>
              <a:ext cx="2340192" cy="523219"/>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总结展望</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 y="5080"/>
            <a:ext cx="12085955" cy="6848475"/>
          </a:xfrm>
          <a:prstGeom prst="rect">
            <a:avLst/>
          </a:prstGeom>
          <a:solidFill>
            <a:schemeClr val="bg1"/>
          </a:solidFill>
        </p:spPr>
      </p:pic>
      <p:sp>
        <p:nvSpPr>
          <p:cNvPr id="15" name="文本框 14"/>
          <p:cNvSpPr txBox="1"/>
          <p:nvPr/>
        </p:nvSpPr>
        <p:spPr>
          <a:xfrm>
            <a:off x="263909" y="250494"/>
            <a:ext cx="1985806"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0553A7"/>
                </a:solidFill>
                <a:effectLst/>
                <a:uLnTx/>
                <a:uFillTx/>
                <a:latin typeface="微软雅黑" panose="020B0503020204020204" pitchFamily="34" charset="-122"/>
                <a:ea typeface="微软雅黑" panose="020B0503020204020204" pitchFamily="34" charset="-122"/>
                <a:cs typeface="+mn-cs"/>
              </a:rPr>
              <a:t>功能实现</a:t>
            </a:r>
          </a:p>
        </p:txBody>
      </p:sp>
      <p:sp>
        <p:nvSpPr>
          <p:cNvPr id="6" name="等腰三角形 5"/>
          <p:cNvSpPr/>
          <p:nvPr/>
        </p:nvSpPr>
        <p:spPr>
          <a:xfrm rot="5400000">
            <a:off x="2125943" y="387198"/>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13" name="图片 13"/>
          <p:cNvPicPr>
            <a:picLocks noChangeAspect="1"/>
          </p:cNvPicPr>
          <p:nvPr/>
        </p:nvPicPr>
        <p:blipFill>
          <a:blip r:embed="rId3"/>
          <a:stretch>
            <a:fillRect/>
          </a:stretch>
        </p:blipFill>
        <p:spPr>
          <a:xfrm>
            <a:off x="519430" y="891223"/>
            <a:ext cx="5122102" cy="2880000"/>
          </a:xfrm>
          <a:prstGeom prst="rect">
            <a:avLst/>
          </a:prstGeom>
        </p:spPr>
      </p:pic>
      <p:pic>
        <p:nvPicPr>
          <p:cNvPr id="14" name="图片 14"/>
          <p:cNvPicPr>
            <a:picLocks noChangeAspect="1"/>
          </p:cNvPicPr>
          <p:nvPr/>
        </p:nvPicPr>
        <p:blipFill>
          <a:blip r:embed="rId4"/>
          <a:stretch>
            <a:fillRect/>
          </a:stretch>
        </p:blipFill>
        <p:spPr>
          <a:xfrm>
            <a:off x="5641023" y="891223"/>
            <a:ext cx="5119849" cy="2880000"/>
          </a:xfrm>
          <a:prstGeom prst="rect">
            <a:avLst/>
          </a:prstGeom>
        </p:spPr>
      </p:pic>
      <p:sp>
        <p:nvSpPr>
          <p:cNvPr id="7" name="文本框 6">
            <a:extLst>
              <a:ext uri="{FF2B5EF4-FFF2-40B4-BE49-F238E27FC236}">
                <a16:creationId xmlns:a16="http://schemas.microsoft.com/office/drawing/2014/main" id="{B6ED7288-10CA-4F18-99A7-5B551AB35DB2}"/>
              </a:ext>
            </a:extLst>
          </p:cNvPr>
          <p:cNvSpPr txBox="1"/>
          <p:nvPr/>
        </p:nvSpPr>
        <p:spPr>
          <a:xfrm>
            <a:off x="519430" y="3946648"/>
            <a:ext cx="10401106" cy="2431435"/>
          </a:xfrm>
          <a:prstGeom prst="rect">
            <a:avLst/>
          </a:prstGeom>
          <a:noFill/>
        </p:spPr>
        <p:txBody>
          <a:bodyPr wrap="square" rtlCol="0">
            <a:spAutoFit/>
          </a:bodyPr>
          <a:lstStyle/>
          <a:p>
            <a:pPr lvl="0"/>
            <a:r>
              <a:rPr lang="zh-CN" altLang="en-US" sz="3200" b="1" dirty="0">
                <a:solidFill>
                  <a:prstClr val="black"/>
                </a:solidFill>
                <a:latin typeface="微软雅黑" panose="020B0503020204020204" pitchFamily="34" charset="-122"/>
                <a:ea typeface="微软雅黑" panose="020B0503020204020204" pitchFamily="34" charset="-122"/>
              </a:rPr>
              <a:t>屏幕切换实现：</a:t>
            </a:r>
            <a:endParaRPr lang="en-US" altLang="zh-CN" sz="3200" b="1" dirty="0">
              <a:solidFill>
                <a:prstClr val="black"/>
              </a:solidFill>
              <a:latin typeface="微软雅黑" panose="020B0503020204020204" pitchFamily="34" charset="-122"/>
              <a:ea typeface="微软雅黑" panose="020B0503020204020204" pitchFamily="34" charset="-122"/>
            </a:endParaRPr>
          </a:p>
          <a:p>
            <a:pPr lvl="0"/>
            <a:endParaRPr lang="en-US" altLang="zh-CN" sz="2000" dirty="0">
              <a:solidFill>
                <a:prstClr val="black"/>
              </a:solidFill>
              <a:latin typeface="微软雅黑" panose="020B0503020204020204" pitchFamily="34" charset="-122"/>
              <a:ea typeface="微软雅黑" panose="020B0503020204020204" pitchFamily="34" charset="-122"/>
            </a:endParaRPr>
          </a:p>
          <a:p>
            <a:pPr marL="457200" lvl="0" indent="-457200">
              <a:buAutoNum type="arabicPeriod"/>
            </a:pPr>
            <a:r>
              <a:rPr lang="en-US" altLang="zh-CN" sz="2000" dirty="0" err="1">
                <a:solidFill>
                  <a:prstClr val="black"/>
                </a:solidFill>
                <a:latin typeface="微软雅黑" panose="020B0503020204020204" pitchFamily="34" charset="-122"/>
                <a:ea typeface="微软雅黑" panose="020B0503020204020204" pitchFamily="34" charset="-122"/>
              </a:rPr>
              <a:t>WindowManager.LayoutParams.FLAG_LAYOUT_NO_LIMITS</a:t>
            </a:r>
            <a:r>
              <a:rPr lang="en-US" altLang="zh-CN" sz="2000" dirty="0">
                <a:solidFill>
                  <a:prstClr val="black"/>
                </a:solidFill>
                <a:latin typeface="微软雅黑" panose="020B0503020204020204" pitchFamily="34" charset="-122"/>
                <a:ea typeface="微软雅黑" panose="020B0503020204020204" pitchFamily="34" charset="-122"/>
              </a:rPr>
              <a:t>//</a:t>
            </a:r>
            <a:r>
              <a:rPr lang="zh-CN" altLang="en-US" sz="2000" dirty="0">
                <a:solidFill>
                  <a:prstClr val="black"/>
                </a:solidFill>
                <a:latin typeface="微软雅黑" panose="020B0503020204020204" pitchFamily="34" charset="-122"/>
                <a:ea typeface="微软雅黑" panose="020B0503020204020204" pitchFamily="34" charset="-122"/>
              </a:rPr>
              <a:t>取消全屏设置</a:t>
            </a:r>
            <a:endParaRPr lang="en-US" altLang="zh-CN" sz="2000" dirty="0">
              <a:solidFill>
                <a:prstClr val="black"/>
              </a:solidFill>
              <a:latin typeface="微软雅黑" panose="020B0503020204020204" pitchFamily="34" charset="-122"/>
              <a:ea typeface="微软雅黑" panose="020B0503020204020204" pitchFamily="34" charset="-122"/>
            </a:endParaRPr>
          </a:p>
          <a:p>
            <a:pPr lvl="0"/>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dirty="0" err="1">
                <a:solidFill>
                  <a:prstClr val="black"/>
                </a:solidFill>
                <a:latin typeface="微软雅黑" panose="020B0503020204020204" pitchFamily="34" charset="-122"/>
                <a:ea typeface="微软雅黑" panose="020B0503020204020204" pitchFamily="34" charset="-122"/>
              </a:rPr>
              <a:t>WindowManager.LayoutParams.FLAG_FULLSCREEN</a:t>
            </a:r>
            <a:r>
              <a:rPr lang="en-US" altLang="zh-CN" sz="2000" dirty="0">
                <a:solidFill>
                  <a:prstClr val="black"/>
                </a:solidFill>
                <a:latin typeface="微软雅黑" panose="020B0503020204020204" pitchFamily="34" charset="-122"/>
                <a:ea typeface="微软雅黑" panose="020B0503020204020204" pitchFamily="34" charset="-122"/>
              </a:rPr>
              <a:t>//</a:t>
            </a:r>
            <a:r>
              <a:rPr lang="zh-CN" altLang="en-US" sz="2000" dirty="0">
                <a:solidFill>
                  <a:prstClr val="black"/>
                </a:solidFill>
                <a:latin typeface="微软雅黑" panose="020B0503020204020204" pitchFamily="34" charset="-122"/>
                <a:ea typeface="微软雅黑" panose="020B0503020204020204" pitchFamily="34" charset="-122"/>
              </a:rPr>
              <a:t>全屏设置</a:t>
            </a:r>
            <a:endParaRPr lang="en-US" altLang="zh-CN" sz="2000" dirty="0">
              <a:solidFill>
                <a:prstClr val="black"/>
              </a:solidFill>
              <a:latin typeface="微软雅黑" panose="020B0503020204020204" pitchFamily="34" charset="-122"/>
              <a:ea typeface="微软雅黑" panose="020B0503020204020204" pitchFamily="34" charset="-122"/>
            </a:endParaRPr>
          </a:p>
          <a:p>
            <a:pPr lvl="0"/>
            <a:endParaRPr lang="en-US" altLang="zh-CN" sz="2000" dirty="0">
              <a:solidFill>
                <a:prstClr val="black"/>
              </a:solidFill>
              <a:latin typeface="微软雅黑" panose="020B0503020204020204" pitchFamily="34" charset="-122"/>
              <a:ea typeface="微软雅黑" panose="020B0503020204020204" pitchFamily="34" charset="-122"/>
            </a:endParaRPr>
          </a:p>
          <a:p>
            <a:pPr lvl="0"/>
            <a:r>
              <a:rPr lang="en-US" altLang="zh-CN" sz="2000" dirty="0">
                <a:solidFill>
                  <a:prstClr val="black"/>
                </a:solidFill>
                <a:latin typeface="微软雅黑" panose="020B0503020204020204" pitchFamily="34" charset="-122"/>
                <a:ea typeface="微软雅黑" panose="020B0503020204020204" pitchFamily="34" charset="-122"/>
              </a:rPr>
              <a:t>2.   </a:t>
            </a:r>
            <a:r>
              <a:rPr lang="zh-CN" altLang="en-US" sz="2000" dirty="0">
                <a:solidFill>
                  <a:prstClr val="black"/>
                </a:solidFill>
                <a:latin typeface="微软雅黑" panose="020B0503020204020204" pitchFamily="34" charset="-122"/>
                <a:ea typeface="微软雅黑" panose="020B0503020204020204" pitchFamily="34" charset="-122"/>
              </a:rPr>
              <a:t>获取屏幕</a:t>
            </a:r>
            <a:r>
              <a:rPr lang="en-US" altLang="zh-CN" sz="2000" dirty="0">
                <a:solidFill>
                  <a:prstClr val="black"/>
                </a:solidFill>
                <a:latin typeface="微软雅黑" panose="020B0503020204020204" pitchFamily="34" charset="-122"/>
                <a:ea typeface="微软雅黑" panose="020B0503020204020204" pitchFamily="34" charset="-122"/>
              </a:rPr>
              <a:t>Flags</a:t>
            </a:r>
            <a:r>
              <a:rPr lang="zh-CN" altLang="en-US" sz="2000" dirty="0">
                <a:solidFill>
                  <a:prstClr val="black"/>
                </a:solidFill>
                <a:latin typeface="微软雅黑" panose="020B0503020204020204" pitchFamily="34" charset="-122"/>
                <a:ea typeface="微软雅黑" panose="020B0503020204020204" pitchFamily="34" charset="-122"/>
              </a:rPr>
              <a:t>值，通过按钮切换改变其值来改变屏幕切换</a:t>
            </a:r>
            <a:endParaRPr lang="en-US" altLang="zh-CN" sz="2000" dirty="0">
              <a:solidFill>
                <a:prstClr val="black"/>
              </a:solidFill>
              <a:latin typeface="微软雅黑" panose="020B0503020204020204" pitchFamily="34" charset="-122"/>
              <a:ea typeface="微软雅黑" panose="020B0503020204020204" pitchFamily="34" charset="-122"/>
            </a:endParaRPr>
          </a:p>
          <a:p>
            <a:pPr lvl="0"/>
            <a:endParaRPr lang="en-US" altLang="zh-CN" sz="20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85" y="5080"/>
            <a:ext cx="12085955" cy="6848475"/>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 name="文本框 3"/>
          <p:cNvSpPr txBox="1"/>
          <p:nvPr/>
        </p:nvSpPr>
        <p:spPr>
          <a:xfrm>
            <a:off x="574827" y="374648"/>
            <a:ext cx="164585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prstClr val="white">
                    <a:lumMod val="85000"/>
                  </a:prstClr>
                </a:solidFill>
                <a:effectLst/>
                <a:uLnTx/>
                <a:uFillTx/>
                <a:latin typeface="微软雅黑" panose="020B0503020204020204" pitchFamily="34" charset="-122"/>
                <a:ea typeface="微软雅黑" panose="020B0503020204020204" pitchFamily="34" charset="-122"/>
                <a:cs typeface="+mn-cs"/>
              </a:rPr>
              <a:t>论文绪论</a:t>
            </a:r>
          </a:p>
        </p:txBody>
      </p:sp>
      <p:sp>
        <p:nvSpPr>
          <p:cNvPr id="5" name="文本框 4"/>
          <p:cNvSpPr txBox="1"/>
          <p:nvPr/>
        </p:nvSpPr>
        <p:spPr>
          <a:xfrm>
            <a:off x="2990550" y="374648"/>
            <a:ext cx="2340191"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lumMod val="75000"/>
                  </a:prstClr>
                </a:solidFill>
                <a:effectLst/>
                <a:uLnTx/>
                <a:uFillTx/>
                <a:latin typeface="微软雅黑" panose="020B0503020204020204" pitchFamily="34" charset="-122"/>
                <a:ea typeface="微软雅黑" panose="020B0503020204020204" pitchFamily="34" charset="-122"/>
                <a:cs typeface="+mn-cs"/>
              </a:rPr>
              <a:t>理论简述</a:t>
            </a:r>
          </a:p>
        </p:txBody>
      </p:sp>
      <p:sp>
        <p:nvSpPr>
          <p:cNvPr id="8" name="文本框 7"/>
          <p:cNvSpPr txBox="1"/>
          <p:nvPr/>
        </p:nvSpPr>
        <p:spPr>
          <a:xfrm>
            <a:off x="10305750" y="374648"/>
            <a:ext cx="2340191"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lumMod val="75000"/>
                  </a:prstClr>
                </a:solidFill>
                <a:effectLst/>
                <a:uLnTx/>
                <a:uFillTx/>
                <a:latin typeface="微软雅黑" panose="020B0503020204020204" pitchFamily="34" charset="-122"/>
                <a:ea typeface="微软雅黑" panose="020B0503020204020204" pitchFamily="34" charset="-122"/>
                <a:cs typeface="+mn-cs"/>
              </a:rPr>
              <a:t>总结展望</a:t>
            </a:r>
          </a:p>
        </p:txBody>
      </p:sp>
      <p:sp>
        <p:nvSpPr>
          <p:cNvPr id="9" name="等腰三角形 8"/>
          <p:cNvSpPr/>
          <p:nvPr/>
        </p:nvSpPr>
        <p:spPr>
          <a:xfrm rot="10800000">
            <a:off x="8643671" y="1175335"/>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9" name="文本框 18"/>
          <p:cNvSpPr txBox="1"/>
          <p:nvPr/>
        </p:nvSpPr>
        <p:spPr>
          <a:xfrm>
            <a:off x="8180865" y="374648"/>
            <a:ext cx="1216340"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功能实现</a:t>
            </a:r>
          </a:p>
        </p:txBody>
      </p:sp>
      <p:sp>
        <p:nvSpPr>
          <p:cNvPr id="20" name="文本框 19"/>
          <p:cNvSpPr txBox="1"/>
          <p:nvPr/>
        </p:nvSpPr>
        <p:spPr>
          <a:xfrm>
            <a:off x="5541345" y="388618"/>
            <a:ext cx="2340191"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lumMod val="75000"/>
                  </a:prstClr>
                </a:solidFill>
                <a:effectLst/>
                <a:uLnTx/>
                <a:uFillTx/>
                <a:latin typeface="微软雅黑" panose="020B0503020204020204" pitchFamily="34" charset="-122"/>
                <a:ea typeface="微软雅黑" panose="020B0503020204020204" pitchFamily="34" charset="-122"/>
                <a:cs typeface="+mn-cs"/>
              </a:rPr>
              <a:t>系统设计</a:t>
            </a:r>
          </a:p>
        </p:txBody>
      </p:sp>
      <p:pic>
        <p:nvPicPr>
          <p:cNvPr id="10" name="图片 9">
            <a:extLst>
              <a:ext uri="{FF2B5EF4-FFF2-40B4-BE49-F238E27FC236}">
                <a16:creationId xmlns:a16="http://schemas.microsoft.com/office/drawing/2014/main" id="{486262EA-0EBF-41DD-8E64-6A813C05C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827" y="1407703"/>
            <a:ext cx="2968650" cy="5277600"/>
          </a:xfrm>
          <a:prstGeom prst="rect">
            <a:avLst/>
          </a:prstGeom>
        </p:spPr>
      </p:pic>
      <p:sp>
        <p:nvSpPr>
          <p:cNvPr id="12" name="文本框 11">
            <a:extLst>
              <a:ext uri="{FF2B5EF4-FFF2-40B4-BE49-F238E27FC236}">
                <a16:creationId xmlns:a16="http://schemas.microsoft.com/office/drawing/2014/main" id="{89D57ADE-D012-4D58-8AFC-1431BC7BB600}"/>
              </a:ext>
            </a:extLst>
          </p:cNvPr>
          <p:cNvSpPr txBox="1"/>
          <p:nvPr/>
        </p:nvSpPr>
        <p:spPr>
          <a:xfrm>
            <a:off x="3777080" y="1407703"/>
            <a:ext cx="8208912" cy="3662541"/>
          </a:xfrm>
          <a:prstGeom prst="rect">
            <a:avLst/>
          </a:prstGeom>
          <a:noFill/>
        </p:spPr>
        <p:txBody>
          <a:bodyPr wrap="square" rtlCol="0">
            <a:spAutoFit/>
          </a:bodyPr>
          <a:lstStyle/>
          <a:p>
            <a:pPr lvl="0"/>
            <a:r>
              <a:rPr lang="zh-CN" altLang="en-US" sz="3200" b="1" dirty="0">
                <a:solidFill>
                  <a:prstClr val="black"/>
                </a:solidFill>
                <a:latin typeface="微软雅黑" panose="020B0503020204020204" pitchFamily="34" charset="-122"/>
                <a:ea typeface="微软雅黑" panose="020B0503020204020204" pitchFamily="34" charset="-122"/>
              </a:rPr>
              <a:t>滑动监听实现：</a:t>
            </a:r>
            <a:endParaRPr lang="en-US" altLang="zh-CN" sz="3200" b="1" dirty="0">
              <a:solidFill>
                <a:prstClr val="black"/>
              </a:solidFill>
              <a:latin typeface="微软雅黑" panose="020B0503020204020204" pitchFamily="34" charset="-122"/>
              <a:ea typeface="微软雅黑" panose="020B0503020204020204" pitchFamily="34" charset="-122"/>
            </a:endParaRPr>
          </a:p>
          <a:p>
            <a:pPr lvl="0"/>
            <a:endParaRPr lang="en-US" altLang="zh-CN" sz="2000" dirty="0">
              <a:solidFill>
                <a:prstClr val="black"/>
              </a:solidFill>
              <a:latin typeface="微软雅黑" panose="020B0503020204020204" pitchFamily="34" charset="-122"/>
              <a:ea typeface="微软雅黑" panose="020B0503020204020204" pitchFamily="34" charset="-122"/>
            </a:endParaRPr>
          </a:p>
          <a:p>
            <a:pPr lvl="0"/>
            <a:r>
              <a:rPr lang="zh-CN" altLang="en-US" sz="2000" dirty="0">
                <a:solidFill>
                  <a:prstClr val="black"/>
                </a:solidFill>
                <a:latin typeface="微软雅黑" panose="020B0503020204020204" pitchFamily="34" charset="-122"/>
                <a:ea typeface="微软雅黑" panose="020B0503020204020204" pitchFamily="34" charset="-122"/>
              </a:rPr>
              <a:t> 以亮度加减举例</a:t>
            </a:r>
            <a:endParaRPr lang="en-US" altLang="zh-CN" sz="2000" dirty="0">
              <a:solidFill>
                <a:prstClr val="black"/>
              </a:solidFill>
              <a:latin typeface="微软雅黑" panose="020B0503020204020204" pitchFamily="34" charset="-122"/>
              <a:ea typeface="微软雅黑" panose="020B0503020204020204" pitchFamily="34" charset="-122"/>
            </a:endParaRPr>
          </a:p>
          <a:p>
            <a:pPr lvl="0"/>
            <a:endParaRPr lang="en-US" altLang="zh-CN" sz="2000" dirty="0">
              <a:solidFill>
                <a:prstClr val="black"/>
              </a:solidFill>
              <a:latin typeface="微软雅黑" panose="020B0503020204020204" pitchFamily="34" charset="-122"/>
              <a:ea typeface="微软雅黑" panose="020B0503020204020204" pitchFamily="34" charset="-122"/>
            </a:endParaRPr>
          </a:p>
          <a:p>
            <a:pPr lvl="0"/>
            <a:r>
              <a:rPr lang="en-US" altLang="zh-CN" sz="2000" dirty="0">
                <a:solidFill>
                  <a:prstClr val="black"/>
                </a:solidFill>
                <a:latin typeface="微软雅黑" panose="020B0503020204020204" pitchFamily="34" charset="-122"/>
                <a:ea typeface="微软雅黑" panose="020B0503020204020204" pitchFamily="34" charset="-122"/>
              </a:rPr>
              <a:t>1.</a:t>
            </a:r>
            <a:r>
              <a:rPr lang="zh-CN" altLang="en-US" sz="2000" dirty="0">
                <a:solidFill>
                  <a:prstClr val="black"/>
                </a:solidFill>
                <a:latin typeface="微软雅黑" panose="020B0503020204020204" pitchFamily="34" charset="-122"/>
                <a:ea typeface="微软雅黑" panose="020B0503020204020204" pitchFamily="34" charset="-122"/>
              </a:rPr>
              <a:t>记录手指刚开始滑动时点位置</a:t>
            </a:r>
            <a:endParaRPr lang="en-US" altLang="zh-CN" sz="2000" dirty="0">
              <a:solidFill>
                <a:prstClr val="black"/>
              </a:solidFill>
              <a:latin typeface="微软雅黑" panose="020B0503020204020204" pitchFamily="34" charset="-122"/>
              <a:ea typeface="微软雅黑" panose="020B0503020204020204" pitchFamily="34" charset="-122"/>
            </a:endParaRPr>
          </a:p>
          <a:p>
            <a:pPr lvl="0"/>
            <a:endParaRPr lang="en-US" altLang="zh-CN" sz="2000" dirty="0">
              <a:solidFill>
                <a:prstClr val="black"/>
              </a:solidFill>
              <a:latin typeface="微软雅黑" panose="020B0503020204020204" pitchFamily="34" charset="-122"/>
              <a:ea typeface="微软雅黑" panose="020B0503020204020204" pitchFamily="34" charset="-122"/>
            </a:endParaRPr>
          </a:p>
          <a:p>
            <a:pPr lvl="0"/>
            <a:r>
              <a:rPr lang="en-US" altLang="zh-CN" sz="2000" dirty="0">
                <a:solidFill>
                  <a:prstClr val="black"/>
                </a:solidFill>
                <a:latin typeface="微软雅黑" panose="020B0503020204020204" pitchFamily="34" charset="-122"/>
                <a:ea typeface="微软雅黑" panose="020B0503020204020204" pitchFamily="34" charset="-122"/>
              </a:rPr>
              <a:t>2.</a:t>
            </a:r>
            <a:r>
              <a:rPr lang="zh-CN" altLang="en-US" sz="2000" dirty="0">
                <a:solidFill>
                  <a:prstClr val="black"/>
                </a:solidFill>
                <a:latin typeface="微软雅黑" panose="020B0503020204020204" pitchFamily="34" charset="-122"/>
                <a:ea typeface="微软雅黑" panose="020B0503020204020204" pitchFamily="34" charset="-122"/>
              </a:rPr>
              <a:t>监控手指按下并滑动后的位置</a:t>
            </a:r>
            <a:endParaRPr lang="en-US" altLang="zh-CN" sz="2000" dirty="0">
              <a:solidFill>
                <a:prstClr val="black"/>
              </a:solidFill>
              <a:latin typeface="微软雅黑" panose="020B0503020204020204" pitchFamily="34" charset="-122"/>
              <a:ea typeface="微软雅黑" panose="020B0503020204020204" pitchFamily="34" charset="-122"/>
            </a:endParaRPr>
          </a:p>
          <a:p>
            <a:pPr lvl="0"/>
            <a:endParaRPr lang="en-US" altLang="zh-CN" sz="2000" dirty="0">
              <a:solidFill>
                <a:prstClr val="black"/>
              </a:solidFill>
              <a:latin typeface="微软雅黑" panose="020B0503020204020204" pitchFamily="34" charset="-122"/>
              <a:ea typeface="微软雅黑" panose="020B0503020204020204" pitchFamily="34" charset="-122"/>
            </a:endParaRPr>
          </a:p>
          <a:p>
            <a:pPr lvl="0"/>
            <a:r>
              <a:rPr lang="en-US" altLang="zh-CN" sz="2000" dirty="0">
                <a:solidFill>
                  <a:prstClr val="black"/>
                </a:solidFill>
                <a:latin typeface="微软雅黑" panose="020B0503020204020204" pitchFamily="34" charset="-122"/>
                <a:ea typeface="微软雅黑" panose="020B0503020204020204" pitchFamily="34" charset="-122"/>
              </a:rPr>
              <a:t>3.</a:t>
            </a:r>
            <a:r>
              <a:rPr lang="zh-CN" altLang="en-US" sz="2000" dirty="0">
                <a:solidFill>
                  <a:prstClr val="black"/>
                </a:solidFill>
                <a:latin typeface="微软雅黑" panose="020B0503020204020204" pitchFamily="34" charset="-122"/>
                <a:ea typeface="微软雅黑" panose="020B0503020204020204" pitchFamily="34" charset="-122"/>
              </a:rPr>
              <a:t>若手指在右半边屏幕，滑动距离一定且向下滑动则调用亮度管理函数</a:t>
            </a:r>
            <a:endParaRPr lang="en-US" altLang="zh-CN" sz="2000" dirty="0">
              <a:solidFill>
                <a:prstClr val="black"/>
              </a:solidFill>
              <a:latin typeface="微软雅黑" panose="020B0503020204020204" pitchFamily="34" charset="-122"/>
              <a:ea typeface="微软雅黑" panose="020B0503020204020204" pitchFamily="34" charset="-122"/>
            </a:endParaRPr>
          </a:p>
          <a:p>
            <a:pPr lvl="0"/>
            <a:endParaRPr lang="en-US" altLang="zh-CN" sz="2000" dirty="0">
              <a:solidFill>
                <a:prstClr val="black"/>
              </a:solidFill>
              <a:latin typeface="微软雅黑" panose="020B0503020204020204" pitchFamily="34" charset="-122"/>
              <a:ea typeface="微软雅黑" panose="020B0503020204020204" pitchFamily="34" charset="-122"/>
            </a:endParaRPr>
          </a:p>
          <a:p>
            <a:pPr lvl="0"/>
            <a:r>
              <a:rPr lang="en-US" altLang="zh-CN" sz="2000" dirty="0">
                <a:solidFill>
                  <a:prstClr val="black"/>
                </a:solidFill>
                <a:latin typeface="微软雅黑" panose="020B0503020204020204" pitchFamily="34" charset="-122"/>
                <a:ea typeface="微软雅黑" panose="020B0503020204020204" pitchFamily="34" charset="-122"/>
              </a:rPr>
              <a:t>4.</a:t>
            </a:r>
            <a:r>
              <a:rPr lang="zh-CN" altLang="en-US" sz="2000" dirty="0">
                <a:solidFill>
                  <a:prstClr val="black"/>
                </a:solidFill>
                <a:latin typeface="微软雅黑" panose="020B0503020204020204" pitchFamily="34" charset="-122"/>
                <a:ea typeface="微软雅黑" panose="020B0503020204020204" pitchFamily="34" charset="-122"/>
              </a:rPr>
              <a:t>调用后设置亮度信息不可见</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9371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85" y="5080"/>
            <a:ext cx="12085955" cy="6848475"/>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574827" y="374648"/>
            <a:ext cx="1645859" cy="400110"/>
          </a:xfrm>
          <a:prstGeom prst="rect">
            <a:avLst/>
          </a:prstGeom>
          <a:noFill/>
        </p:spPr>
        <p:txBody>
          <a:bodyPr wrap="square" rtlCol="0">
            <a:spAutoFit/>
          </a:bodyPr>
          <a:lstStyle/>
          <a:p>
            <a:r>
              <a:rPr lang="zh-CN" altLang="en-US" sz="2000">
                <a:solidFill>
                  <a:schemeClr val="bg1">
                    <a:lumMod val="85000"/>
                  </a:schemeClr>
                </a:solidFill>
                <a:latin typeface="微软雅黑" panose="020B0503020204020204" pitchFamily="34" charset="-122"/>
                <a:ea typeface="微软雅黑" panose="020B0503020204020204" pitchFamily="34" charset="-122"/>
              </a:rPr>
              <a:t>论文绪论</a:t>
            </a:r>
          </a:p>
        </p:txBody>
      </p:sp>
      <p:sp>
        <p:nvSpPr>
          <p:cNvPr id="5" name="文本框 4"/>
          <p:cNvSpPr txBox="1"/>
          <p:nvPr/>
        </p:nvSpPr>
        <p:spPr>
          <a:xfrm>
            <a:off x="2990550" y="374648"/>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理论简述</a:t>
            </a:r>
          </a:p>
        </p:txBody>
      </p:sp>
      <p:sp>
        <p:nvSpPr>
          <p:cNvPr id="8" name="文本框 7"/>
          <p:cNvSpPr txBox="1"/>
          <p:nvPr/>
        </p:nvSpPr>
        <p:spPr>
          <a:xfrm>
            <a:off x="10305750" y="374648"/>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总结展望</a:t>
            </a:r>
          </a:p>
        </p:txBody>
      </p:sp>
      <p:sp>
        <p:nvSpPr>
          <p:cNvPr id="9" name="等腰三角形 8"/>
          <p:cNvSpPr/>
          <p:nvPr/>
        </p:nvSpPr>
        <p:spPr>
          <a:xfrm rot="10800000">
            <a:off x="8643671" y="1175335"/>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9" name="文本框 18"/>
          <p:cNvSpPr txBox="1"/>
          <p:nvPr/>
        </p:nvSpPr>
        <p:spPr>
          <a:xfrm>
            <a:off x="8180865" y="374648"/>
            <a:ext cx="1216340" cy="398780"/>
          </a:xfrm>
          <a:prstGeom prst="rect">
            <a:avLst/>
          </a:prstGeom>
          <a:noFill/>
        </p:spPr>
        <p:txBody>
          <a:bodyPr wrap="square" rtlCol="0">
            <a:spAutoFit/>
          </a:bodyPr>
          <a:lstStyle/>
          <a:p>
            <a:r>
              <a:rPr lang="zh-CN" altLang="en-US" sz="2000" b="1">
                <a:solidFill>
                  <a:schemeClr val="bg1"/>
                </a:solidFill>
                <a:latin typeface="微软雅黑" panose="020B0503020204020204" pitchFamily="34" charset="-122"/>
                <a:ea typeface="微软雅黑" panose="020B0503020204020204" pitchFamily="34" charset="-122"/>
              </a:rPr>
              <a:t>功能实现</a:t>
            </a:r>
          </a:p>
        </p:txBody>
      </p:sp>
      <p:sp>
        <p:nvSpPr>
          <p:cNvPr id="20" name="文本框 19"/>
          <p:cNvSpPr txBox="1"/>
          <p:nvPr/>
        </p:nvSpPr>
        <p:spPr>
          <a:xfrm>
            <a:off x="5541345" y="388618"/>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系统设计</a:t>
            </a:r>
          </a:p>
        </p:txBody>
      </p:sp>
      <p:pic>
        <p:nvPicPr>
          <p:cNvPr id="23" name="图片 23"/>
          <p:cNvPicPr>
            <a:picLocks noChangeAspect="1"/>
          </p:cNvPicPr>
          <p:nvPr/>
        </p:nvPicPr>
        <p:blipFill>
          <a:blip r:embed="rId3"/>
          <a:stretch>
            <a:fillRect/>
          </a:stretch>
        </p:blipFill>
        <p:spPr>
          <a:xfrm>
            <a:off x="329248" y="1353185"/>
            <a:ext cx="2968781" cy="5277600"/>
          </a:xfrm>
          <a:prstGeom prst="rect">
            <a:avLst/>
          </a:prstGeom>
        </p:spPr>
      </p:pic>
      <p:sp>
        <p:nvSpPr>
          <p:cNvPr id="11" name="文本框 10">
            <a:extLst>
              <a:ext uri="{FF2B5EF4-FFF2-40B4-BE49-F238E27FC236}">
                <a16:creationId xmlns:a16="http://schemas.microsoft.com/office/drawing/2014/main" id="{74EC7CAF-783E-4299-B468-DD7AD46DC609}"/>
              </a:ext>
            </a:extLst>
          </p:cNvPr>
          <p:cNvSpPr txBox="1"/>
          <p:nvPr/>
        </p:nvSpPr>
        <p:spPr>
          <a:xfrm>
            <a:off x="3596245" y="1446530"/>
            <a:ext cx="8208912" cy="3970318"/>
          </a:xfrm>
          <a:prstGeom prst="rect">
            <a:avLst/>
          </a:prstGeom>
          <a:noFill/>
        </p:spPr>
        <p:txBody>
          <a:bodyPr wrap="square" rtlCol="0">
            <a:spAutoFit/>
          </a:bodyPr>
          <a:lstStyle/>
          <a:p>
            <a:pPr lvl="0"/>
            <a:r>
              <a:rPr lang="zh-CN" altLang="en-US" sz="3200" b="1" dirty="0">
                <a:solidFill>
                  <a:prstClr val="black"/>
                </a:solidFill>
                <a:latin typeface="微软雅黑" panose="020B0503020204020204" pitchFamily="34" charset="-122"/>
                <a:ea typeface="微软雅黑" panose="020B0503020204020204" pitchFamily="34" charset="-122"/>
              </a:rPr>
              <a:t>视频裁剪实现：</a:t>
            </a:r>
            <a:endParaRPr lang="en-US" altLang="zh-CN" sz="3200" b="1" dirty="0">
              <a:solidFill>
                <a:prstClr val="black"/>
              </a:solidFill>
              <a:latin typeface="微软雅黑" panose="020B0503020204020204" pitchFamily="34" charset="-122"/>
              <a:ea typeface="微软雅黑" panose="020B0503020204020204" pitchFamily="34" charset="-122"/>
            </a:endParaRPr>
          </a:p>
          <a:p>
            <a:pPr lvl="0"/>
            <a:endParaRPr lang="en-US" altLang="zh-CN" sz="2000" dirty="0">
              <a:solidFill>
                <a:prstClr val="black"/>
              </a:solidFill>
              <a:latin typeface="微软雅黑" panose="020B0503020204020204" pitchFamily="34" charset="-122"/>
              <a:ea typeface="微软雅黑" panose="020B0503020204020204" pitchFamily="34" charset="-122"/>
            </a:endParaRPr>
          </a:p>
          <a:p>
            <a:pPr lvl="0"/>
            <a:r>
              <a:rPr lang="en-US" altLang="zh-CN" sz="2000" dirty="0">
                <a:solidFill>
                  <a:prstClr val="black"/>
                </a:solidFill>
                <a:latin typeface="微软雅黑" panose="020B0503020204020204" pitchFamily="34" charset="-122"/>
                <a:ea typeface="微软雅黑" panose="020B0503020204020204" pitchFamily="34" charset="-122"/>
              </a:rPr>
              <a:t>1.</a:t>
            </a:r>
            <a:r>
              <a:rPr lang="zh-CN" altLang="en-US" sz="2000" dirty="0">
                <a:solidFill>
                  <a:prstClr val="black"/>
                </a:solidFill>
                <a:latin typeface="微软雅黑" panose="020B0503020204020204" pitchFamily="34" charset="-122"/>
                <a:ea typeface="微软雅黑" panose="020B0503020204020204" pitchFamily="34" charset="-122"/>
              </a:rPr>
              <a:t>利用</a:t>
            </a:r>
            <a:r>
              <a:rPr lang="en-US" altLang="zh-CN" sz="2000" dirty="0" err="1">
                <a:solidFill>
                  <a:prstClr val="black"/>
                </a:solidFill>
                <a:latin typeface="微软雅黑" panose="020B0503020204020204" pitchFamily="34" charset="-122"/>
                <a:ea typeface="微软雅黑" panose="020B0503020204020204" pitchFamily="34" charset="-122"/>
              </a:rPr>
              <a:t>FFmpegAndroid</a:t>
            </a:r>
            <a:r>
              <a:rPr lang="zh-CN" altLang="en-US" sz="2000" dirty="0">
                <a:solidFill>
                  <a:prstClr val="black"/>
                </a:solidFill>
                <a:latin typeface="微软雅黑" panose="020B0503020204020204" pitchFamily="34" charset="-122"/>
                <a:ea typeface="微软雅黑" panose="020B0503020204020204" pitchFamily="34" charset="-122"/>
              </a:rPr>
              <a:t>开发库可以直接用</a:t>
            </a:r>
            <a:r>
              <a:rPr lang="en-US" altLang="zh-CN" sz="2000" dirty="0">
                <a:solidFill>
                  <a:prstClr val="black"/>
                </a:solidFill>
                <a:latin typeface="微软雅黑" panose="020B0503020204020204" pitchFamily="34" charset="-122"/>
                <a:ea typeface="微软雅黑" panose="020B0503020204020204" pitchFamily="34" charset="-122"/>
              </a:rPr>
              <a:t>Java</a:t>
            </a:r>
            <a:r>
              <a:rPr lang="zh-CN" altLang="en-US" sz="2000" dirty="0">
                <a:solidFill>
                  <a:prstClr val="black"/>
                </a:solidFill>
                <a:latin typeface="微软雅黑" panose="020B0503020204020204" pitchFamily="34" charset="-122"/>
                <a:ea typeface="微软雅黑" panose="020B0503020204020204" pitchFamily="34" charset="-122"/>
              </a:rPr>
              <a:t>的</a:t>
            </a:r>
            <a:r>
              <a:rPr lang="en-US" altLang="zh-CN" sz="2000" dirty="0">
                <a:solidFill>
                  <a:prstClr val="black"/>
                </a:solidFill>
                <a:latin typeface="微软雅黑" panose="020B0503020204020204" pitchFamily="34" charset="-122"/>
                <a:ea typeface="微软雅黑" panose="020B0503020204020204" pitchFamily="34" charset="-122"/>
              </a:rPr>
              <a:t>API</a:t>
            </a:r>
            <a:r>
              <a:rPr lang="zh-CN" altLang="en-US" sz="2000" dirty="0">
                <a:solidFill>
                  <a:prstClr val="black"/>
                </a:solidFill>
                <a:latin typeface="微软雅黑" panose="020B0503020204020204" pitchFamily="34" charset="-122"/>
                <a:ea typeface="微软雅黑" panose="020B0503020204020204" pitchFamily="34" charset="-122"/>
              </a:rPr>
              <a:t>来执行</a:t>
            </a:r>
            <a:r>
              <a:rPr lang="en-US" altLang="zh-CN" sz="2000" dirty="0" err="1">
                <a:solidFill>
                  <a:prstClr val="black"/>
                </a:solidFill>
                <a:latin typeface="微软雅黑" panose="020B0503020204020204" pitchFamily="34" charset="-122"/>
                <a:ea typeface="微软雅黑" panose="020B0503020204020204" pitchFamily="34" charset="-122"/>
              </a:rPr>
              <a:t>FFmpge</a:t>
            </a:r>
            <a:r>
              <a:rPr lang="zh-CN" altLang="en-US" sz="2000" dirty="0">
                <a:solidFill>
                  <a:prstClr val="black"/>
                </a:solidFill>
                <a:latin typeface="微软雅黑" panose="020B0503020204020204" pitchFamily="34" charset="-122"/>
                <a:ea typeface="微软雅黑" panose="020B0503020204020204" pitchFamily="34" charset="-122"/>
              </a:rPr>
              <a:t>的命令行</a:t>
            </a:r>
            <a:r>
              <a:rPr lang="en-US" altLang="zh-CN" sz="2000" dirty="0" err="1">
                <a:solidFill>
                  <a:prstClr val="black"/>
                </a:solidFill>
                <a:latin typeface="微软雅黑" panose="020B0503020204020204" pitchFamily="34" charset="-122"/>
                <a:ea typeface="微软雅黑" panose="020B0503020204020204" pitchFamily="34" charset="-122"/>
              </a:rPr>
              <a:t>FFmpeg</a:t>
            </a:r>
            <a:r>
              <a:rPr lang="zh-CN" altLang="en-US" sz="2000" dirty="0">
                <a:solidFill>
                  <a:prstClr val="black"/>
                </a:solidFill>
                <a:latin typeface="微软雅黑" panose="020B0503020204020204" pitchFamily="34" charset="-122"/>
                <a:ea typeface="微软雅黑" panose="020B0503020204020204" pitchFamily="34" charset="-122"/>
              </a:rPr>
              <a:t>的</a:t>
            </a:r>
            <a:r>
              <a:rPr lang="en-US" altLang="zh-CN" sz="2000" dirty="0">
                <a:solidFill>
                  <a:prstClr val="black"/>
                </a:solidFill>
                <a:latin typeface="微软雅黑" panose="020B0503020204020204" pitchFamily="34" charset="-122"/>
                <a:ea typeface="微软雅黑" panose="020B0503020204020204" pitchFamily="34" charset="-122"/>
              </a:rPr>
              <a:t>commend</a:t>
            </a:r>
            <a:r>
              <a:rPr lang="zh-CN" altLang="en-US" sz="2000" dirty="0">
                <a:solidFill>
                  <a:prstClr val="black"/>
                </a:solidFill>
                <a:latin typeface="微软雅黑" panose="020B0503020204020204" pitchFamily="34" charset="-122"/>
                <a:ea typeface="微软雅黑" panose="020B0503020204020204" pitchFamily="34" charset="-122"/>
              </a:rPr>
              <a:t>命令。</a:t>
            </a:r>
            <a:endParaRPr lang="en-US" altLang="zh-CN" sz="2000" dirty="0">
              <a:solidFill>
                <a:prstClr val="black"/>
              </a:solidFill>
              <a:latin typeface="微软雅黑" panose="020B0503020204020204" pitchFamily="34" charset="-122"/>
              <a:ea typeface="微软雅黑" panose="020B0503020204020204" pitchFamily="34" charset="-122"/>
            </a:endParaRPr>
          </a:p>
          <a:p>
            <a:pPr lvl="0"/>
            <a:endParaRPr lang="en-US" altLang="zh-CN" sz="2000" dirty="0">
              <a:solidFill>
                <a:prstClr val="black"/>
              </a:solidFill>
              <a:latin typeface="微软雅黑" panose="020B0503020204020204" pitchFamily="34" charset="-122"/>
              <a:ea typeface="微软雅黑" panose="020B0503020204020204" pitchFamily="34" charset="-122"/>
            </a:endParaRPr>
          </a:p>
          <a:p>
            <a:pPr lvl="0"/>
            <a:r>
              <a:rPr lang="en-US" altLang="zh-CN" sz="2000" dirty="0">
                <a:solidFill>
                  <a:prstClr val="black"/>
                </a:solidFill>
                <a:latin typeface="微软雅黑" panose="020B0503020204020204" pitchFamily="34" charset="-122"/>
                <a:ea typeface="微软雅黑" panose="020B0503020204020204" pitchFamily="34" charset="-122"/>
              </a:rPr>
              <a:t>2.</a:t>
            </a:r>
            <a:r>
              <a:rPr lang="zh-CN" altLang="en-US" sz="2000" dirty="0">
                <a:solidFill>
                  <a:prstClr val="black"/>
                </a:solidFill>
                <a:latin typeface="微软雅黑" panose="020B0503020204020204" pitchFamily="34" charset="-122"/>
                <a:ea typeface="微软雅黑" panose="020B0503020204020204" pitchFamily="34" charset="-122"/>
              </a:rPr>
              <a:t>获取视频的帧，帧其实就是图片，一帧可能会有</a:t>
            </a:r>
            <a:r>
              <a:rPr lang="en-US" altLang="zh-CN" sz="2000" dirty="0">
                <a:solidFill>
                  <a:prstClr val="black"/>
                </a:solidFill>
                <a:latin typeface="微软雅黑" panose="020B0503020204020204" pitchFamily="34" charset="-122"/>
                <a:ea typeface="微软雅黑" panose="020B0503020204020204" pitchFamily="34" charset="-122"/>
              </a:rPr>
              <a:t>N</a:t>
            </a:r>
            <a:r>
              <a:rPr lang="zh-CN" altLang="en-US" sz="2000" dirty="0">
                <a:solidFill>
                  <a:prstClr val="black"/>
                </a:solidFill>
                <a:latin typeface="微软雅黑" panose="020B0503020204020204" pitchFamily="34" charset="-122"/>
                <a:ea typeface="微软雅黑" panose="020B0503020204020204" pitchFamily="34" charset="-122"/>
              </a:rPr>
              <a:t>多张图片组成。</a:t>
            </a:r>
            <a:endParaRPr lang="en-US" altLang="zh-CN" sz="2000" dirty="0">
              <a:solidFill>
                <a:prstClr val="black"/>
              </a:solidFill>
              <a:latin typeface="微软雅黑" panose="020B0503020204020204" pitchFamily="34" charset="-122"/>
              <a:ea typeface="微软雅黑" panose="020B0503020204020204" pitchFamily="34" charset="-122"/>
            </a:endParaRPr>
          </a:p>
          <a:p>
            <a:pPr lvl="0"/>
            <a:endParaRPr lang="en-US" altLang="zh-CN" sz="2000" dirty="0">
              <a:solidFill>
                <a:prstClr val="black"/>
              </a:solidFill>
              <a:latin typeface="微软雅黑" panose="020B0503020204020204" pitchFamily="34" charset="-122"/>
              <a:ea typeface="微软雅黑" panose="020B0503020204020204" pitchFamily="34" charset="-122"/>
            </a:endParaRPr>
          </a:p>
          <a:p>
            <a:pPr lvl="0"/>
            <a:r>
              <a:rPr lang="en-US" altLang="zh-CN" sz="2000" dirty="0">
                <a:solidFill>
                  <a:prstClr val="black"/>
                </a:solidFill>
                <a:latin typeface="微软雅黑" panose="020B0503020204020204" pitchFamily="34" charset="-122"/>
                <a:ea typeface="微软雅黑" panose="020B0503020204020204" pitchFamily="34" charset="-122"/>
              </a:rPr>
              <a:t>3.</a:t>
            </a:r>
            <a:r>
              <a:rPr lang="zh-CN" altLang="en-US" sz="2000" dirty="0">
                <a:solidFill>
                  <a:prstClr val="black"/>
                </a:solidFill>
                <a:latin typeface="微软雅黑" panose="020B0503020204020204" pitchFamily="34" charset="-122"/>
                <a:ea typeface="微软雅黑" panose="020B0503020204020204" pitchFamily="34" charset="-122"/>
              </a:rPr>
              <a:t>通过调用</a:t>
            </a:r>
            <a:r>
              <a:rPr lang="en-US" altLang="zh-CN" sz="2000" dirty="0" err="1">
                <a:solidFill>
                  <a:prstClr val="black"/>
                </a:solidFill>
                <a:latin typeface="微软雅黑" panose="020B0503020204020204" pitchFamily="34" charset="-122"/>
                <a:ea typeface="微软雅黑" panose="020B0503020204020204" pitchFamily="34" charset="-122"/>
              </a:rPr>
              <a:t>MediaMetadataRetriever</a:t>
            </a:r>
            <a:r>
              <a:rPr lang="zh-CN" altLang="en-US" sz="2000" dirty="0">
                <a:solidFill>
                  <a:prstClr val="black"/>
                </a:solidFill>
                <a:latin typeface="微软雅黑" panose="020B0503020204020204" pitchFamily="34" charset="-122"/>
                <a:ea typeface="微软雅黑" panose="020B0503020204020204" pitchFamily="34" charset="-122"/>
              </a:rPr>
              <a:t>类中的</a:t>
            </a:r>
            <a:r>
              <a:rPr lang="en-US" altLang="zh-CN" sz="2000" dirty="0" err="1">
                <a:solidFill>
                  <a:prstClr val="black"/>
                </a:solidFill>
                <a:latin typeface="微软雅黑" panose="020B0503020204020204" pitchFamily="34" charset="-122"/>
                <a:ea typeface="微软雅黑" panose="020B0503020204020204" pitchFamily="34" charset="-122"/>
              </a:rPr>
              <a:t>getFrameAtTime</a:t>
            </a:r>
            <a:r>
              <a:rPr lang="en-US" altLang="zh-CN" sz="2000" dirty="0">
                <a:solidFill>
                  <a:prstClr val="black"/>
                </a:solidFill>
                <a:latin typeface="微软雅黑" panose="020B0503020204020204" pitchFamily="34" charset="-122"/>
                <a:ea typeface="微软雅黑" panose="020B0503020204020204" pitchFamily="34" charset="-122"/>
              </a:rPr>
              <a:t>()</a:t>
            </a:r>
            <a:r>
              <a:rPr lang="zh-CN" altLang="en-US" sz="2000" dirty="0">
                <a:solidFill>
                  <a:prstClr val="black"/>
                </a:solidFill>
                <a:latin typeface="微软雅黑" panose="020B0503020204020204" pitchFamily="34" charset="-122"/>
                <a:ea typeface="微软雅黑" panose="020B0503020204020204" pitchFamily="34" charset="-122"/>
              </a:rPr>
              <a:t>获取视频的帧的</a:t>
            </a:r>
            <a:r>
              <a:rPr lang="en-US" altLang="zh-CN" sz="2000" dirty="0">
                <a:solidFill>
                  <a:prstClr val="black"/>
                </a:solidFill>
                <a:latin typeface="微软雅黑" panose="020B0503020204020204" pitchFamily="34" charset="-122"/>
                <a:ea typeface="微软雅黑" panose="020B0503020204020204" pitchFamily="34" charset="-122"/>
              </a:rPr>
              <a:t>Bitmap</a:t>
            </a:r>
          </a:p>
          <a:p>
            <a:pPr lvl="0"/>
            <a:endParaRPr lang="en-US" altLang="zh-CN" sz="2000" dirty="0">
              <a:solidFill>
                <a:prstClr val="black"/>
              </a:solidFill>
              <a:latin typeface="微软雅黑" panose="020B0503020204020204" pitchFamily="34" charset="-122"/>
              <a:ea typeface="微软雅黑" panose="020B0503020204020204" pitchFamily="34" charset="-122"/>
            </a:endParaRPr>
          </a:p>
          <a:p>
            <a:pPr lvl="0"/>
            <a:r>
              <a:rPr lang="en-US" altLang="zh-CN" sz="2000" dirty="0">
                <a:solidFill>
                  <a:prstClr val="black"/>
                </a:solidFill>
                <a:latin typeface="微软雅黑" panose="020B0503020204020204" pitchFamily="34" charset="-122"/>
                <a:ea typeface="微软雅黑" panose="020B0503020204020204" pitchFamily="34" charset="-122"/>
              </a:rPr>
              <a:t>4.</a:t>
            </a:r>
            <a:r>
              <a:rPr lang="zh-CN" altLang="en-US" sz="2000" dirty="0">
                <a:solidFill>
                  <a:prstClr val="black"/>
                </a:solidFill>
                <a:latin typeface="微软雅黑" panose="020B0503020204020204" pitchFamily="34" charset="-122"/>
                <a:ea typeface="微软雅黑" panose="020B0503020204020204" pitchFamily="34" charset="-122"/>
              </a:rPr>
              <a:t>在控制台的命令行</a:t>
            </a:r>
            <a:r>
              <a:rPr lang="en-US" altLang="zh-CN" sz="2000" dirty="0">
                <a:solidFill>
                  <a:prstClr val="black"/>
                </a:solidFill>
                <a:latin typeface="微软雅黑" panose="020B0503020204020204" pitchFamily="34" charset="-122"/>
                <a:ea typeface="微软雅黑" panose="020B0503020204020204" pitchFamily="34" charset="-122"/>
              </a:rPr>
              <a:t>commend </a:t>
            </a:r>
            <a:r>
              <a:rPr lang="zh-CN" altLang="en-US" sz="2000" dirty="0">
                <a:solidFill>
                  <a:prstClr val="black"/>
                </a:solidFill>
                <a:latin typeface="微软雅黑" panose="020B0503020204020204" pitchFamily="34" charset="-122"/>
                <a:ea typeface="微软雅黑" panose="020B0503020204020204" pitchFamily="34" charset="-122"/>
              </a:rPr>
              <a:t>，将裁剪命令行传入，设置好回调，封装的</a:t>
            </a:r>
            <a:r>
              <a:rPr lang="en-US" altLang="zh-CN" sz="2000" dirty="0" err="1">
                <a:solidFill>
                  <a:prstClr val="black"/>
                </a:solidFill>
                <a:latin typeface="微软雅黑" panose="020B0503020204020204" pitchFamily="34" charset="-122"/>
                <a:ea typeface="微软雅黑" panose="020B0503020204020204" pitchFamily="34" charset="-122"/>
              </a:rPr>
              <a:t>FFmpeg</a:t>
            </a:r>
            <a:r>
              <a:rPr lang="zh-CN" altLang="en-US" sz="2000" dirty="0">
                <a:solidFill>
                  <a:prstClr val="black"/>
                </a:solidFill>
                <a:latin typeface="微软雅黑" panose="020B0503020204020204" pitchFamily="34" charset="-122"/>
                <a:ea typeface="微软雅黑" panose="020B0503020204020204" pitchFamily="34" charset="-122"/>
              </a:rPr>
              <a:t>就能触发我们的回调。</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85" y="5080"/>
            <a:ext cx="12085955" cy="6848475"/>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 name="文本框 3"/>
          <p:cNvSpPr txBox="1"/>
          <p:nvPr/>
        </p:nvSpPr>
        <p:spPr>
          <a:xfrm>
            <a:off x="574827" y="374648"/>
            <a:ext cx="164585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prstClr val="white">
                    <a:lumMod val="85000"/>
                  </a:prstClr>
                </a:solidFill>
                <a:effectLst/>
                <a:uLnTx/>
                <a:uFillTx/>
                <a:latin typeface="微软雅黑" panose="020B0503020204020204" pitchFamily="34" charset="-122"/>
                <a:ea typeface="微软雅黑" panose="020B0503020204020204" pitchFamily="34" charset="-122"/>
                <a:cs typeface="+mn-cs"/>
              </a:rPr>
              <a:t>论文绪论</a:t>
            </a:r>
          </a:p>
        </p:txBody>
      </p:sp>
      <p:sp>
        <p:nvSpPr>
          <p:cNvPr id="5" name="文本框 4"/>
          <p:cNvSpPr txBox="1"/>
          <p:nvPr/>
        </p:nvSpPr>
        <p:spPr>
          <a:xfrm>
            <a:off x="2990550" y="374648"/>
            <a:ext cx="2340191"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lumMod val="75000"/>
                  </a:prstClr>
                </a:solidFill>
                <a:effectLst/>
                <a:uLnTx/>
                <a:uFillTx/>
                <a:latin typeface="微软雅黑" panose="020B0503020204020204" pitchFamily="34" charset="-122"/>
                <a:ea typeface="微软雅黑" panose="020B0503020204020204" pitchFamily="34" charset="-122"/>
                <a:cs typeface="+mn-cs"/>
              </a:rPr>
              <a:t>理论简述</a:t>
            </a:r>
          </a:p>
        </p:txBody>
      </p:sp>
      <p:sp>
        <p:nvSpPr>
          <p:cNvPr id="8" name="文本框 7"/>
          <p:cNvSpPr txBox="1"/>
          <p:nvPr/>
        </p:nvSpPr>
        <p:spPr>
          <a:xfrm>
            <a:off x="8207163" y="388618"/>
            <a:ext cx="2340191"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lumMod val="75000"/>
                  </a:prstClr>
                </a:solidFill>
                <a:effectLst/>
                <a:uLnTx/>
                <a:uFillTx/>
                <a:latin typeface="微软雅黑" panose="020B0503020204020204" pitchFamily="34" charset="-122"/>
                <a:ea typeface="微软雅黑" panose="020B0503020204020204" pitchFamily="34" charset="-122"/>
                <a:cs typeface="+mn-cs"/>
              </a:rPr>
              <a:t>功能实现</a:t>
            </a:r>
          </a:p>
        </p:txBody>
      </p:sp>
      <p:sp>
        <p:nvSpPr>
          <p:cNvPr id="9" name="等腰三角形 8"/>
          <p:cNvSpPr/>
          <p:nvPr/>
        </p:nvSpPr>
        <p:spPr>
          <a:xfrm rot="10800000">
            <a:off x="10993811" y="1170418"/>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9" name="文本框 18"/>
          <p:cNvSpPr txBox="1"/>
          <p:nvPr/>
        </p:nvSpPr>
        <p:spPr>
          <a:xfrm>
            <a:off x="10530849" y="388618"/>
            <a:ext cx="12163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总结展望</a:t>
            </a:r>
          </a:p>
        </p:txBody>
      </p:sp>
      <p:sp>
        <p:nvSpPr>
          <p:cNvPr id="20" name="文本框 19"/>
          <p:cNvSpPr txBox="1"/>
          <p:nvPr/>
        </p:nvSpPr>
        <p:spPr>
          <a:xfrm>
            <a:off x="5541345" y="388618"/>
            <a:ext cx="2340191"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lumMod val="75000"/>
                  </a:prstClr>
                </a:solidFill>
                <a:effectLst/>
                <a:uLnTx/>
                <a:uFillTx/>
                <a:latin typeface="微软雅黑" panose="020B0503020204020204" pitchFamily="34" charset="-122"/>
                <a:ea typeface="微软雅黑" panose="020B0503020204020204" pitchFamily="34" charset="-122"/>
                <a:cs typeface="+mn-cs"/>
              </a:rPr>
              <a:t>系统设计</a:t>
            </a:r>
          </a:p>
        </p:txBody>
      </p:sp>
      <p:sp>
        <p:nvSpPr>
          <p:cNvPr id="11" name="文本框 10">
            <a:extLst>
              <a:ext uri="{FF2B5EF4-FFF2-40B4-BE49-F238E27FC236}">
                <a16:creationId xmlns:a16="http://schemas.microsoft.com/office/drawing/2014/main" id="{AEA63FCA-B1AE-4766-94C9-4D76CAE92C9E}"/>
              </a:ext>
            </a:extLst>
          </p:cNvPr>
          <p:cNvSpPr txBox="1"/>
          <p:nvPr/>
        </p:nvSpPr>
        <p:spPr>
          <a:xfrm>
            <a:off x="191344" y="1484784"/>
            <a:ext cx="11555845" cy="3354765"/>
          </a:xfrm>
          <a:prstGeom prst="rect">
            <a:avLst/>
          </a:prstGeom>
          <a:noFill/>
        </p:spPr>
        <p:txBody>
          <a:bodyPr wrap="square" rtlCol="0">
            <a:spAutoFit/>
          </a:bodyPr>
          <a:lstStyle/>
          <a:p>
            <a:pPr lvl="0"/>
            <a:r>
              <a:rPr lang="zh-CN" altLang="en-US" sz="3200" b="1" dirty="0">
                <a:solidFill>
                  <a:prstClr val="black"/>
                </a:solidFill>
                <a:latin typeface="微软雅黑" panose="020B0503020204020204" pitchFamily="34" charset="-122"/>
                <a:ea typeface="微软雅黑" panose="020B0503020204020204" pitchFamily="34" charset="-122"/>
              </a:rPr>
              <a:t>总结：</a:t>
            </a:r>
            <a:endParaRPr lang="en-US" altLang="zh-CN" sz="3200" b="1" dirty="0">
              <a:solidFill>
                <a:prstClr val="black"/>
              </a:solidFill>
              <a:latin typeface="微软雅黑" panose="020B0503020204020204" pitchFamily="34" charset="-122"/>
              <a:ea typeface="微软雅黑" panose="020B0503020204020204" pitchFamily="34" charset="-122"/>
            </a:endParaRPr>
          </a:p>
          <a:p>
            <a:pPr lvl="0"/>
            <a:endParaRPr lang="en-US" altLang="zh-CN" sz="2000" b="1" dirty="0">
              <a:solidFill>
                <a:prstClr val="black"/>
              </a:solidFill>
              <a:latin typeface="微软雅黑" panose="020B0503020204020204" pitchFamily="34" charset="-122"/>
              <a:ea typeface="微软雅黑" panose="020B0503020204020204" pitchFamily="34" charset="-122"/>
            </a:endParaRPr>
          </a:p>
          <a:p>
            <a:pPr lvl="0"/>
            <a:r>
              <a:rPr lang="zh-CN" altLang="en-US" sz="2000" dirty="0">
                <a:solidFill>
                  <a:prstClr val="black"/>
                </a:solidFill>
                <a:latin typeface="微软雅黑" panose="020B0503020204020204" pitchFamily="34" charset="-122"/>
                <a:ea typeface="微软雅黑" panose="020B0503020204020204" pitchFamily="34" charset="-122"/>
              </a:rPr>
              <a:t>本项目主要研究内容是实现移动设备上流媒体系统的开发，主要完成的工作如下：</a:t>
            </a:r>
            <a:endParaRPr lang="en-US" altLang="zh-CN" sz="2000" b="1" dirty="0">
              <a:solidFill>
                <a:prstClr val="black"/>
              </a:solidFill>
              <a:latin typeface="微软雅黑" panose="020B0503020204020204" pitchFamily="34" charset="-122"/>
              <a:ea typeface="微软雅黑" panose="020B0503020204020204" pitchFamily="34" charset="-122"/>
            </a:endParaRPr>
          </a:p>
          <a:p>
            <a:pPr lvl="0"/>
            <a:endParaRPr lang="en-US" altLang="zh-CN" sz="2000" b="1" dirty="0">
              <a:solidFill>
                <a:prstClr val="black"/>
              </a:solidFill>
              <a:latin typeface="微软雅黑" panose="020B0503020204020204" pitchFamily="34" charset="-122"/>
              <a:ea typeface="微软雅黑" panose="020B0503020204020204" pitchFamily="34" charset="-122"/>
            </a:endParaRPr>
          </a:p>
          <a:p>
            <a:pPr marL="457200" lvl="0" indent="-457200">
              <a:buAutoNum type="arabicPeriod"/>
            </a:pPr>
            <a:r>
              <a:rPr lang="zh-CN" altLang="en-US" sz="2400" dirty="0">
                <a:solidFill>
                  <a:prstClr val="black"/>
                </a:solidFill>
                <a:latin typeface="微软雅黑" panose="020B0503020204020204" pitchFamily="34" charset="-122"/>
                <a:ea typeface="微软雅黑" panose="020B0503020204020204" pitchFamily="34" charset="-122"/>
              </a:rPr>
              <a:t>了解流媒体发展的背景，对国内外移动流媒体的现状进行分析和研究</a:t>
            </a:r>
            <a:endParaRPr lang="en-US" altLang="zh-CN" sz="2400" dirty="0">
              <a:solidFill>
                <a:prstClr val="black"/>
              </a:solidFill>
              <a:latin typeface="微软雅黑" panose="020B0503020204020204" pitchFamily="34" charset="-122"/>
              <a:ea typeface="微软雅黑" panose="020B0503020204020204" pitchFamily="34" charset="-122"/>
            </a:endParaRPr>
          </a:p>
          <a:p>
            <a:pPr marL="457200" lvl="0" indent="-457200">
              <a:buAutoNum type="arabicPeriod"/>
            </a:pPr>
            <a:r>
              <a:rPr lang="zh-CN" altLang="en-US" sz="2400" dirty="0">
                <a:solidFill>
                  <a:prstClr val="black"/>
                </a:solidFill>
                <a:latin typeface="微软雅黑" panose="020B0503020204020204" pitchFamily="34" charset="-122"/>
                <a:ea typeface="微软雅黑" panose="020B0503020204020204" pitchFamily="34" charset="-122"/>
              </a:rPr>
              <a:t>了解移动流媒体服务体系相关内容和工作原理，分析</a:t>
            </a:r>
            <a:r>
              <a:rPr lang="en-US" altLang="zh-CN" sz="2400" dirty="0">
                <a:solidFill>
                  <a:prstClr val="black"/>
                </a:solidFill>
                <a:latin typeface="微软雅黑" panose="020B0503020204020204" pitchFamily="34" charset="-122"/>
                <a:ea typeface="微软雅黑" panose="020B0503020204020204" pitchFamily="34" charset="-122"/>
              </a:rPr>
              <a:t>Android</a:t>
            </a:r>
            <a:r>
              <a:rPr lang="zh-CN" altLang="en-US" sz="2400" dirty="0">
                <a:solidFill>
                  <a:prstClr val="black"/>
                </a:solidFill>
                <a:latin typeface="微软雅黑" panose="020B0503020204020204" pitchFamily="34" charset="-122"/>
                <a:ea typeface="微软雅黑" panose="020B0503020204020204" pitchFamily="34" charset="-122"/>
              </a:rPr>
              <a:t>系统的特点和功能</a:t>
            </a:r>
            <a:endParaRPr lang="en-US" altLang="zh-CN" sz="2400" dirty="0">
              <a:solidFill>
                <a:prstClr val="black"/>
              </a:solidFill>
              <a:latin typeface="微软雅黑" panose="020B0503020204020204" pitchFamily="34" charset="-122"/>
              <a:ea typeface="微软雅黑" panose="020B0503020204020204" pitchFamily="34" charset="-122"/>
            </a:endParaRPr>
          </a:p>
          <a:p>
            <a:pPr marL="457200" lvl="0" indent="-457200">
              <a:buAutoNum type="arabicPeriod"/>
            </a:pPr>
            <a:r>
              <a:rPr lang="zh-CN" altLang="en-US" sz="2400" dirty="0">
                <a:solidFill>
                  <a:prstClr val="black"/>
                </a:solidFill>
                <a:latin typeface="微软雅黑" panose="020B0503020204020204" pitchFamily="34" charset="-122"/>
                <a:ea typeface="微软雅黑" panose="020B0503020204020204" pitchFamily="34" charset="-122"/>
              </a:rPr>
              <a:t>对系统进行需求分析，根据需求进行总体设计，将实现的功能具体化到各个模块</a:t>
            </a:r>
            <a:endParaRPr lang="en-US" altLang="zh-CN" sz="2400" dirty="0">
              <a:solidFill>
                <a:prstClr val="black"/>
              </a:solidFill>
              <a:latin typeface="微软雅黑" panose="020B0503020204020204" pitchFamily="34" charset="-122"/>
              <a:ea typeface="微软雅黑" panose="020B0503020204020204" pitchFamily="34" charset="-122"/>
            </a:endParaRPr>
          </a:p>
          <a:p>
            <a:pPr marL="457200" lvl="0" indent="-457200">
              <a:buAutoNum type="arabicPeriod"/>
            </a:pPr>
            <a:r>
              <a:rPr lang="zh-CN" altLang="en-US" sz="2400" dirty="0">
                <a:solidFill>
                  <a:prstClr val="black"/>
                </a:solidFill>
                <a:latin typeface="微软雅黑" panose="020B0503020204020204" pitchFamily="34" charset="-122"/>
                <a:ea typeface="微软雅黑" panose="020B0503020204020204" pitchFamily="34" charset="-122"/>
              </a:rPr>
              <a:t>以系统需求和设计为蓝图，集成</a:t>
            </a:r>
            <a:r>
              <a:rPr lang="en-US" altLang="zh-CN" sz="2400" dirty="0" err="1">
                <a:solidFill>
                  <a:prstClr val="black"/>
                </a:solidFill>
                <a:latin typeface="微软雅黑" panose="020B0503020204020204" pitchFamily="34" charset="-122"/>
                <a:ea typeface="微软雅黑" panose="020B0503020204020204" pitchFamily="34" charset="-122"/>
              </a:rPr>
              <a:t>FFmpeg</a:t>
            </a:r>
            <a:r>
              <a:rPr lang="zh-CN" altLang="en-US" sz="2400" dirty="0">
                <a:solidFill>
                  <a:prstClr val="black"/>
                </a:solidFill>
                <a:latin typeface="微软雅黑" panose="020B0503020204020204" pitchFamily="34" charset="-122"/>
                <a:ea typeface="微软雅黑" panose="020B0503020204020204" pitchFamily="34" charset="-122"/>
              </a:rPr>
              <a:t>等框架，完成流媒体系统各模块的实现</a:t>
            </a:r>
            <a:endParaRPr lang="en-US" altLang="zh-CN" sz="2400" dirty="0">
              <a:solidFill>
                <a:prstClr val="black"/>
              </a:solidFill>
              <a:latin typeface="微软雅黑" panose="020B0503020204020204" pitchFamily="34" charset="-122"/>
              <a:ea typeface="微软雅黑" panose="020B0503020204020204" pitchFamily="34" charset="-122"/>
            </a:endParaRPr>
          </a:p>
          <a:p>
            <a:pPr marL="457200" lvl="0" indent="-457200">
              <a:buAutoNum type="arabicPeriod"/>
            </a:pPr>
            <a:r>
              <a:rPr lang="zh-CN" altLang="en-US" sz="2400" dirty="0">
                <a:solidFill>
                  <a:prstClr val="black"/>
                </a:solidFill>
                <a:latin typeface="微软雅黑" panose="020B0503020204020204" pitchFamily="34" charset="-122"/>
                <a:ea typeface="微软雅黑" panose="020B0503020204020204" pitchFamily="34" charset="-122"/>
              </a:rPr>
              <a:t>搭建测试环境，进行测试，验证系统已达到基本功能和性能要求</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059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85" y="5080"/>
            <a:ext cx="12085955" cy="6848475"/>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 name="文本框 3"/>
          <p:cNvSpPr txBox="1"/>
          <p:nvPr/>
        </p:nvSpPr>
        <p:spPr>
          <a:xfrm>
            <a:off x="574827" y="374648"/>
            <a:ext cx="164585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prstClr val="white">
                    <a:lumMod val="85000"/>
                  </a:prstClr>
                </a:solidFill>
                <a:effectLst/>
                <a:uLnTx/>
                <a:uFillTx/>
                <a:latin typeface="微软雅黑" panose="020B0503020204020204" pitchFamily="34" charset="-122"/>
                <a:ea typeface="微软雅黑" panose="020B0503020204020204" pitchFamily="34" charset="-122"/>
                <a:cs typeface="+mn-cs"/>
              </a:rPr>
              <a:t>论文绪论</a:t>
            </a:r>
          </a:p>
        </p:txBody>
      </p:sp>
      <p:sp>
        <p:nvSpPr>
          <p:cNvPr id="5" name="文本框 4"/>
          <p:cNvSpPr txBox="1"/>
          <p:nvPr/>
        </p:nvSpPr>
        <p:spPr>
          <a:xfrm>
            <a:off x="2990550" y="374648"/>
            <a:ext cx="2340191"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lumMod val="75000"/>
                  </a:prstClr>
                </a:solidFill>
                <a:effectLst/>
                <a:uLnTx/>
                <a:uFillTx/>
                <a:latin typeface="微软雅黑" panose="020B0503020204020204" pitchFamily="34" charset="-122"/>
                <a:ea typeface="微软雅黑" panose="020B0503020204020204" pitchFamily="34" charset="-122"/>
                <a:cs typeface="+mn-cs"/>
              </a:rPr>
              <a:t>理论简述</a:t>
            </a:r>
          </a:p>
        </p:txBody>
      </p:sp>
      <p:sp>
        <p:nvSpPr>
          <p:cNvPr id="8" name="文本框 7"/>
          <p:cNvSpPr txBox="1"/>
          <p:nvPr/>
        </p:nvSpPr>
        <p:spPr>
          <a:xfrm>
            <a:off x="8207163" y="388618"/>
            <a:ext cx="2340191"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white">
                    <a:lumMod val="75000"/>
                  </a:prstClr>
                </a:solidFill>
                <a:latin typeface="微软雅黑" panose="020B0503020204020204" pitchFamily="34" charset="-122"/>
                <a:ea typeface="微软雅黑" panose="020B0503020204020204" pitchFamily="34" charset="-122"/>
              </a:rPr>
              <a:t>功能实现</a:t>
            </a:r>
            <a:endParaRPr kumimoji="0" lang="zh-CN" altLang="en-US" sz="2000" b="0" i="0" u="none" strike="noStrike" kern="1200" cap="none" spc="0" normalizeH="0" baseline="0" noProof="0" dirty="0">
              <a:ln>
                <a:noFill/>
              </a:ln>
              <a:solidFill>
                <a:prstClr val="white">
                  <a:lumMod val="75000"/>
                </a:prstClr>
              </a:solidFill>
              <a:effectLst/>
              <a:uLnTx/>
              <a:uFillTx/>
              <a:latin typeface="微软雅黑" panose="020B0503020204020204" pitchFamily="34" charset="-122"/>
              <a:ea typeface="微软雅黑" panose="020B0503020204020204" pitchFamily="34" charset="-122"/>
              <a:cs typeface="+mn-cs"/>
            </a:endParaRPr>
          </a:p>
        </p:txBody>
      </p:sp>
      <p:sp>
        <p:nvSpPr>
          <p:cNvPr id="9" name="等腰三角形 8"/>
          <p:cNvSpPr/>
          <p:nvPr/>
        </p:nvSpPr>
        <p:spPr>
          <a:xfrm rot="10800000">
            <a:off x="10993811" y="1170418"/>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9" name="文本框 18"/>
          <p:cNvSpPr txBox="1"/>
          <p:nvPr/>
        </p:nvSpPr>
        <p:spPr>
          <a:xfrm>
            <a:off x="10530849" y="388618"/>
            <a:ext cx="12163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总结展望</a:t>
            </a:r>
          </a:p>
        </p:txBody>
      </p:sp>
      <p:sp>
        <p:nvSpPr>
          <p:cNvPr id="20" name="文本框 19"/>
          <p:cNvSpPr txBox="1"/>
          <p:nvPr/>
        </p:nvSpPr>
        <p:spPr>
          <a:xfrm>
            <a:off x="5541345" y="388618"/>
            <a:ext cx="2340191"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lumMod val="75000"/>
                  </a:prstClr>
                </a:solidFill>
                <a:effectLst/>
                <a:uLnTx/>
                <a:uFillTx/>
                <a:latin typeface="微软雅黑" panose="020B0503020204020204" pitchFamily="34" charset="-122"/>
                <a:ea typeface="微软雅黑" panose="020B0503020204020204" pitchFamily="34" charset="-122"/>
                <a:cs typeface="+mn-cs"/>
              </a:rPr>
              <a:t>系统设计</a:t>
            </a:r>
          </a:p>
        </p:txBody>
      </p:sp>
      <p:sp>
        <p:nvSpPr>
          <p:cNvPr id="10" name="文本框 9">
            <a:extLst>
              <a:ext uri="{FF2B5EF4-FFF2-40B4-BE49-F238E27FC236}">
                <a16:creationId xmlns:a16="http://schemas.microsoft.com/office/drawing/2014/main" id="{2EFC480C-5FD1-43C5-8599-E08E93E1B6CB}"/>
              </a:ext>
            </a:extLst>
          </p:cNvPr>
          <p:cNvSpPr txBox="1"/>
          <p:nvPr/>
        </p:nvSpPr>
        <p:spPr>
          <a:xfrm>
            <a:off x="191344" y="1484784"/>
            <a:ext cx="11555845" cy="3600986"/>
          </a:xfrm>
          <a:prstGeom prst="rect">
            <a:avLst/>
          </a:prstGeom>
          <a:noFill/>
        </p:spPr>
        <p:txBody>
          <a:bodyPr wrap="square" rtlCol="0">
            <a:spAutoFit/>
          </a:bodyPr>
          <a:lstStyle/>
          <a:p>
            <a:pPr lvl="0"/>
            <a:r>
              <a:rPr lang="zh-CN" altLang="en-US" sz="3200" b="1" dirty="0">
                <a:solidFill>
                  <a:prstClr val="black"/>
                </a:solidFill>
                <a:latin typeface="微软雅黑" panose="020B0503020204020204" pitchFamily="34" charset="-122"/>
                <a:ea typeface="微软雅黑" panose="020B0503020204020204" pitchFamily="34" charset="-122"/>
              </a:rPr>
              <a:t>展望：</a:t>
            </a:r>
            <a:endParaRPr lang="en-US" altLang="zh-CN" sz="3200" b="1" dirty="0">
              <a:solidFill>
                <a:prstClr val="black"/>
              </a:solidFill>
              <a:latin typeface="微软雅黑" panose="020B0503020204020204" pitchFamily="34" charset="-122"/>
              <a:ea typeface="微软雅黑" panose="020B0503020204020204" pitchFamily="34" charset="-122"/>
            </a:endParaRPr>
          </a:p>
          <a:p>
            <a:pPr lvl="0"/>
            <a:endParaRPr lang="en-US" altLang="zh-CN" sz="2000" b="1" dirty="0">
              <a:solidFill>
                <a:prstClr val="black"/>
              </a:solidFill>
              <a:latin typeface="微软雅黑" panose="020B0503020204020204" pitchFamily="34" charset="-122"/>
              <a:ea typeface="微软雅黑" panose="020B0503020204020204" pitchFamily="34" charset="-122"/>
            </a:endParaRPr>
          </a:p>
          <a:p>
            <a:pPr lvl="0"/>
            <a:r>
              <a:rPr lang="zh-CN" altLang="en-US" sz="2000" dirty="0">
                <a:solidFill>
                  <a:prstClr val="black"/>
                </a:solidFill>
                <a:latin typeface="微软雅黑" panose="020B0503020204020204" pitchFamily="34" charset="-122"/>
                <a:ea typeface="微软雅黑" panose="020B0503020204020204" pitchFamily="34" charset="-122"/>
              </a:rPr>
              <a:t>由于研究水平和时间等限制，本系统还有待完善和深入研究的问题，主要有以下几点：</a:t>
            </a:r>
            <a:endParaRPr lang="en-US" altLang="zh-CN" sz="2000" dirty="0">
              <a:solidFill>
                <a:prstClr val="black"/>
              </a:solidFill>
              <a:latin typeface="微软雅黑" panose="020B0503020204020204" pitchFamily="34" charset="-122"/>
              <a:ea typeface="微软雅黑" panose="020B0503020204020204" pitchFamily="34" charset="-122"/>
            </a:endParaRPr>
          </a:p>
          <a:p>
            <a:pPr lvl="0"/>
            <a:endParaRPr lang="en-US" altLang="zh-CN" sz="2000" b="1" dirty="0">
              <a:solidFill>
                <a:prstClr val="black"/>
              </a:solidFill>
              <a:latin typeface="微软雅黑" panose="020B0503020204020204" pitchFamily="34" charset="-122"/>
              <a:ea typeface="微软雅黑" panose="020B0503020204020204" pitchFamily="34" charset="-122"/>
            </a:endParaRPr>
          </a:p>
          <a:p>
            <a:pPr lvl="0"/>
            <a:endParaRPr lang="en-US" altLang="zh-CN" sz="2000" b="1" dirty="0">
              <a:solidFill>
                <a:prstClr val="black"/>
              </a:solidFill>
              <a:latin typeface="微软雅黑" panose="020B0503020204020204" pitchFamily="34" charset="-122"/>
              <a:ea typeface="微软雅黑" panose="020B0503020204020204" pitchFamily="34" charset="-122"/>
            </a:endParaRPr>
          </a:p>
          <a:p>
            <a:pPr marL="457200" lvl="0" indent="-457200">
              <a:buAutoNum type="arabicPeriod"/>
            </a:pPr>
            <a:r>
              <a:rPr lang="zh-CN" altLang="en-US" sz="2400" dirty="0">
                <a:solidFill>
                  <a:prstClr val="black"/>
                </a:solidFill>
                <a:latin typeface="微软雅黑" panose="020B0503020204020204" pitchFamily="34" charset="-122"/>
                <a:ea typeface="微软雅黑" panose="020B0503020204020204" pitchFamily="34" charset="-122"/>
              </a:rPr>
              <a:t>系统的个性化功能需要进一步优化改进，增加用户体验感</a:t>
            </a:r>
            <a:endParaRPr lang="en-US" altLang="zh-CN" sz="2400" dirty="0">
              <a:solidFill>
                <a:prstClr val="black"/>
              </a:solidFill>
              <a:latin typeface="微软雅黑" panose="020B0503020204020204" pitchFamily="34" charset="-122"/>
              <a:ea typeface="微软雅黑" panose="020B0503020204020204" pitchFamily="34" charset="-122"/>
            </a:endParaRPr>
          </a:p>
          <a:p>
            <a:pPr marL="457200" lvl="0" indent="-457200">
              <a:buAutoNum type="arabicPeriod"/>
            </a:pPr>
            <a:r>
              <a:rPr lang="zh-CN" altLang="en-US" sz="2400" dirty="0">
                <a:solidFill>
                  <a:prstClr val="black"/>
                </a:solidFill>
                <a:latin typeface="微软雅黑" panose="020B0503020204020204" pitchFamily="34" charset="-122"/>
                <a:ea typeface="微软雅黑" panose="020B0503020204020204" pitchFamily="34" charset="-122"/>
              </a:rPr>
              <a:t>支持更多的移动操作系统</a:t>
            </a:r>
            <a:endParaRPr lang="en-US" altLang="zh-CN" sz="2400" dirty="0">
              <a:solidFill>
                <a:prstClr val="black"/>
              </a:solidFill>
              <a:latin typeface="微软雅黑" panose="020B0503020204020204" pitchFamily="34" charset="-122"/>
              <a:ea typeface="微软雅黑" panose="020B0503020204020204" pitchFamily="34" charset="-122"/>
            </a:endParaRPr>
          </a:p>
          <a:p>
            <a:pPr marL="457200" lvl="0" indent="-457200">
              <a:buAutoNum type="arabicPeriod"/>
            </a:pPr>
            <a:r>
              <a:rPr lang="zh-CN" altLang="en-US" sz="2400" dirty="0">
                <a:solidFill>
                  <a:prstClr val="black"/>
                </a:solidFill>
                <a:latin typeface="微软雅黑" panose="020B0503020204020204" pitchFamily="34" charset="-122"/>
                <a:ea typeface="微软雅黑" panose="020B0503020204020204" pitchFamily="34" charset="-122"/>
              </a:rPr>
              <a:t>支持更多的视频格式</a:t>
            </a:r>
            <a:endParaRPr lang="en-US" altLang="zh-CN" sz="2400" dirty="0">
              <a:solidFill>
                <a:prstClr val="black"/>
              </a:solidFill>
              <a:latin typeface="微软雅黑" panose="020B0503020204020204" pitchFamily="34" charset="-122"/>
              <a:ea typeface="微软雅黑" panose="020B0503020204020204" pitchFamily="34" charset="-122"/>
            </a:endParaRPr>
          </a:p>
          <a:p>
            <a:pPr marL="457200" lvl="0" indent="-457200">
              <a:buAutoNum type="arabicPeriod"/>
            </a:pPr>
            <a:r>
              <a:rPr lang="zh-CN" altLang="en-US" sz="2400" dirty="0">
                <a:solidFill>
                  <a:prstClr val="black"/>
                </a:solidFill>
                <a:latin typeface="微软雅黑" panose="020B0503020204020204" pitchFamily="34" charset="-122"/>
                <a:ea typeface="微软雅黑" panose="020B0503020204020204" pitchFamily="34" charset="-122"/>
              </a:rPr>
              <a:t>伴随着下一代移动通信技术的应用，需要不断地适应未来无线通信的发展</a:t>
            </a:r>
            <a:endParaRPr lang="en-US" altLang="zh-CN" sz="2400" dirty="0">
              <a:solidFill>
                <a:prstClr val="black"/>
              </a:solidFill>
              <a:latin typeface="微软雅黑" panose="020B0503020204020204" pitchFamily="34" charset="-122"/>
              <a:ea typeface="微软雅黑" panose="020B0503020204020204" pitchFamily="34" charset="-122"/>
            </a:endParaRPr>
          </a:p>
          <a:p>
            <a:pPr marL="457200" lvl="0" indent="-457200">
              <a:buAutoNum type="arabicPeriod"/>
            </a:pPr>
            <a:endParaRPr lang="en-US" altLang="zh-CN" sz="20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4335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04" y="4211"/>
            <a:ext cx="12274379" cy="6848346"/>
          </a:xfrm>
          <a:prstGeom prst="rect">
            <a:avLst/>
          </a:prstGeom>
          <a:solidFill>
            <a:schemeClr val="bg1"/>
          </a:solidFill>
        </p:spPr>
      </p:pic>
      <p:sp>
        <p:nvSpPr>
          <p:cNvPr id="2" name="文本框 1"/>
          <p:cNvSpPr txBox="1"/>
          <p:nvPr/>
        </p:nvSpPr>
        <p:spPr>
          <a:xfrm>
            <a:off x="455253" y="2780928"/>
            <a:ext cx="11736747" cy="2062103"/>
          </a:xfrm>
          <a:prstGeom prst="rect">
            <a:avLst/>
          </a:prstGeom>
          <a:noFill/>
        </p:spPr>
        <p:txBody>
          <a:bodyPr wrap="square" rtlCol="0">
            <a:spAutoFit/>
          </a:bodyPr>
          <a:lstStyle/>
          <a:p>
            <a:pPr algn="ctr"/>
            <a:r>
              <a:rPr lang="zh-CN" altLang="en-US" sz="7200" b="1" noProof="0" dirty="0">
                <a:ln>
                  <a:noFill/>
                </a:ln>
                <a:solidFill>
                  <a:srgbClr val="0553A7"/>
                </a:solidFill>
                <a:effectLst/>
                <a:uLnTx/>
                <a:uFillTx/>
                <a:latin typeface="微软雅黑" panose="020B0503020204020204" pitchFamily="34" charset="-122"/>
                <a:ea typeface="微软雅黑" panose="020B0503020204020204" pitchFamily="34" charset="-122"/>
                <a:sym typeface="+mn-ea"/>
              </a:rPr>
              <a:t>感谢各位评审老师！</a:t>
            </a:r>
            <a:endParaRPr lang="en-US" altLang="zh-CN" sz="72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3856" y="1113066"/>
            <a:ext cx="164585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论文绪论</a:t>
            </a:r>
          </a:p>
        </p:txBody>
      </p:sp>
      <p:sp>
        <p:nvSpPr>
          <p:cNvPr id="5" name="文本框 4"/>
          <p:cNvSpPr txBox="1"/>
          <p:nvPr/>
        </p:nvSpPr>
        <p:spPr>
          <a:xfrm>
            <a:off x="624721" y="2199821"/>
            <a:ext cx="2340191" cy="523220"/>
          </a:xfrm>
          <a:prstGeom prst="rect">
            <a:avLst/>
          </a:prstGeom>
          <a:noFill/>
        </p:spPr>
        <p:txBody>
          <a:bodyPr wrap="square" rtlCol="0">
            <a:spAutoFit/>
          </a:bodyPr>
          <a:lstStyle/>
          <a:p>
            <a:r>
              <a:rPr lang="zh-CN" altLang="en-US" sz="2800" dirty="0">
                <a:solidFill>
                  <a:schemeClr val="bg1">
                    <a:lumMod val="75000"/>
                  </a:schemeClr>
                </a:solidFill>
                <a:latin typeface="微软雅黑" panose="020B0503020204020204" pitchFamily="34" charset="-122"/>
                <a:ea typeface="微软雅黑" panose="020B0503020204020204" pitchFamily="34" charset="-122"/>
              </a:rPr>
              <a:t>研究方法</a:t>
            </a:r>
          </a:p>
        </p:txBody>
      </p:sp>
      <p:sp>
        <p:nvSpPr>
          <p:cNvPr id="6" name="文本框 5"/>
          <p:cNvSpPr txBox="1"/>
          <p:nvPr/>
        </p:nvSpPr>
        <p:spPr>
          <a:xfrm>
            <a:off x="624721" y="3247571"/>
            <a:ext cx="2340191" cy="523220"/>
          </a:xfrm>
          <a:prstGeom prst="rect">
            <a:avLst/>
          </a:prstGeom>
          <a:noFill/>
        </p:spPr>
        <p:txBody>
          <a:bodyPr wrap="square" rtlCol="0">
            <a:spAutoFit/>
          </a:bodyPr>
          <a:lstStyle/>
          <a:p>
            <a:r>
              <a:rPr lang="zh-CN" altLang="en-US" sz="2800">
                <a:solidFill>
                  <a:schemeClr val="bg1">
                    <a:lumMod val="75000"/>
                  </a:schemeClr>
                </a:solidFill>
                <a:latin typeface="微软雅黑" panose="020B0503020204020204" pitchFamily="34" charset="-122"/>
                <a:ea typeface="微软雅黑" panose="020B0503020204020204" pitchFamily="34" charset="-122"/>
              </a:rPr>
              <a:t>内容阐述</a:t>
            </a:r>
          </a:p>
        </p:txBody>
      </p:sp>
      <p:sp>
        <p:nvSpPr>
          <p:cNvPr id="7" name="文本框 6"/>
          <p:cNvSpPr txBox="1"/>
          <p:nvPr/>
        </p:nvSpPr>
        <p:spPr>
          <a:xfrm>
            <a:off x="624721" y="4276271"/>
            <a:ext cx="2340191" cy="523220"/>
          </a:xfrm>
          <a:prstGeom prst="rect">
            <a:avLst/>
          </a:prstGeom>
          <a:noFill/>
        </p:spPr>
        <p:txBody>
          <a:bodyPr wrap="square" rtlCol="0">
            <a:spAutoFit/>
          </a:bodyPr>
          <a:lstStyle/>
          <a:p>
            <a:r>
              <a:rPr lang="zh-CN" altLang="en-US" sz="2800">
                <a:solidFill>
                  <a:schemeClr val="bg1">
                    <a:lumMod val="75000"/>
                  </a:schemeClr>
                </a:solidFill>
                <a:latin typeface="微软雅黑" panose="020B0503020204020204" pitchFamily="34" charset="-122"/>
                <a:ea typeface="微软雅黑" panose="020B0503020204020204" pitchFamily="34" charset="-122"/>
              </a:rPr>
              <a:t>研究成果</a:t>
            </a:r>
          </a:p>
        </p:txBody>
      </p:sp>
      <p:sp>
        <p:nvSpPr>
          <p:cNvPr id="8" name="文本框 7"/>
          <p:cNvSpPr txBox="1"/>
          <p:nvPr/>
        </p:nvSpPr>
        <p:spPr>
          <a:xfrm>
            <a:off x="624721" y="5324021"/>
            <a:ext cx="2340191" cy="523220"/>
          </a:xfrm>
          <a:prstGeom prst="rect">
            <a:avLst/>
          </a:prstGeom>
          <a:noFill/>
        </p:spPr>
        <p:txBody>
          <a:bodyPr wrap="square" rtlCol="0">
            <a:spAutoFit/>
          </a:bodyPr>
          <a:lstStyle/>
          <a:p>
            <a:r>
              <a:rPr lang="zh-CN" altLang="en-US" sz="2800">
                <a:solidFill>
                  <a:schemeClr val="bg1">
                    <a:lumMod val="75000"/>
                  </a:schemeClr>
                </a:solidFill>
                <a:latin typeface="微软雅黑" panose="020B0503020204020204" pitchFamily="34" charset="-122"/>
                <a:ea typeface="微软雅黑" panose="020B0503020204020204" pitchFamily="34" charset="-122"/>
              </a:rPr>
              <a:t>发展建议</a:t>
            </a:r>
          </a:p>
        </p:txBody>
      </p:sp>
      <p:sp>
        <p:nvSpPr>
          <p:cNvPr id="9" name="等腰三角形 8"/>
          <p:cNvSpPr/>
          <p:nvPr/>
        </p:nvSpPr>
        <p:spPr>
          <a:xfrm rot="5400000">
            <a:off x="2758723" y="1242981"/>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文本框 9"/>
          <p:cNvSpPr txBox="1"/>
          <p:nvPr/>
        </p:nvSpPr>
        <p:spPr>
          <a:xfrm>
            <a:off x="3215680" y="692696"/>
            <a:ext cx="856895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随着移动终端普及和</a:t>
            </a:r>
            <a:r>
              <a:rPr lang="en-US" altLang="zh-CN" sz="3200" dirty="0">
                <a:latin typeface="微软雅黑" panose="020B0503020204020204" pitchFamily="34" charset="-122"/>
                <a:ea typeface="微软雅黑" panose="020B0503020204020204" pitchFamily="34" charset="-122"/>
              </a:rPr>
              <a:t>4G</a:t>
            </a:r>
            <a:r>
              <a:rPr lang="zh-CN" altLang="en-US" sz="3200" dirty="0">
                <a:latin typeface="微软雅黑" panose="020B0503020204020204" pitchFamily="34" charset="-122"/>
                <a:ea typeface="微软雅黑" panose="020B0503020204020204" pitchFamily="34" charset="-122"/>
              </a:rPr>
              <a:t>网络的提速，短视频平台高速发展，已成为最强“时间杀手”！</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 y="2256850"/>
            <a:ext cx="6756944" cy="3652973"/>
          </a:xfrm>
          <a:prstGeom prst="rect">
            <a:avLst/>
          </a:prstGeom>
        </p:spPr>
      </p:pic>
      <p:sp>
        <p:nvSpPr>
          <p:cNvPr id="13" name="文本框 12"/>
          <p:cNvSpPr txBox="1"/>
          <p:nvPr/>
        </p:nvSpPr>
        <p:spPr>
          <a:xfrm>
            <a:off x="7032104" y="2722475"/>
            <a:ext cx="5735960" cy="2601546"/>
          </a:xfrm>
          <a:prstGeom prst="rect">
            <a:avLst/>
          </a:prstGeom>
          <a:noFill/>
        </p:spPr>
        <p:txBody>
          <a:bodyPr wrap="square" rtlCol="0">
            <a:spAutoFit/>
          </a:bodyPr>
          <a:lstStyle/>
          <a:p>
            <a:pPr>
              <a:lnSpc>
                <a:spcPct val="150000"/>
              </a:lnSpc>
            </a:pP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5.08</a:t>
            </a:r>
            <a:r>
              <a:rPr lang="zh-CN" altLang="en-US" sz="2800" dirty="0">
                <a:latin typeface="微软雅黑" panose="020B0503020204020204" pitchFamily="34" charset="-122"/>
                <a:ea typeface="微软雅黑" panose="020B0503020204020204" pitchFamily="34" charset="-122"/>
              </a:rPr>
              <a:t>亿短视频独立用户数</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、日均使用时长超过</a:t>
            </a:r>
            <a:r>
              <a:rPr lang="en-US" altLang="zh-CN" sz="2800" dirty="0">
                <a:latin typeface="微软雅黑" panose="020B0503020204020204" pitchFamily="34" charset="-122"/>
                <a:ea typeface="微软雅黑" panose="020B0503020204020204" pitchFamily="34" charset="-122"/>
              </a:rPr>
              <a:t>60</a:t>
            </a:r>
            <a:r>
              <a:rPr lang="zh-CN" altLang="en-US" sz="2800" dirty="0">
                <a:latin typeface="微软雅黑" panose="020B0503020204020204" pitchFamily="34" charset="-122"/>
                <a:ea typeface="微软雅黑" panose="020B0503020204020204" pitchFamily="34" charset="-122"/>
              </a:rPr>
              <a:t>分钟</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、成为第三大移动互联网应用</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en-US" altLang="zh-CN" sz="2800" dirty="0">
                <a:latin typeface="微软雅黑" panose="020B0503020204020204" pitchFamily="34" charset="-122"/>
                <a:ea typeface="微软雅黑" panose="020B0503020204020204" pitchFamily="34" charset="-122"/>
              </a:rPr>
              <a:t>4</a:t>
            </a:r>
            <a:r>
              <a:rPr lang="zh-CN" altLang="en-US" sz="2800" dirty="0">
                <a:latin typeface="微软雅黑" panose="020B0503020204020204" pitchFamily="34" charset="-122"/>
                <a:ea typeface="微软雅黑" panose="020B0503020204020204" pitchFamily="34" charset="-122"/>
              </a:rPr>
              <a:t>、全民创作，贴近生活</a:t>
            </a:r>
            <a:endParaRPr lang="en-US" altLang="zh-CN" sz="28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2893453" y="6276582"/>
            <a:ext cx="9107203"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移动互联网时代的新热点，</a:t>
            </a:r>
            <a:r>
              <a:rPr lang="zh-CN" altLang="en-US" sz="2400" b="1" dirty="0">
                <a:solidFill>
                  <a:srgbClr val="FF0000"/>
                </a:solidFill>
                <a:latin typeface="微软雅黑" panose="020B0503020204020204" pitchFamily="34" charset="-122"/>
                <a:ea typeface="微软雅黑" panose="020B0503020204020204" pitchFamily="34" charset="-122"/>
              </a:rPr>
              <a:t>移动设备流媒体</a:t>
            </a:r>
            <a:r>
              <a:rPr lang="zh-CN" altLang="en-US" sz="2400" dirty="0">
                <a:latin typeface="微软雅黑" panose="020B0503020204020204" pitchFamily="34" charset="-122"/>
                <a:ea typeface="微软雅黑" panose="020B0503020204020204" pitchFamily="34" charset="-122"/>
              </a:rPr>
              <a:t>开发大有可为！</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3" name="文本框 2"/>
          <p:cNvSpPr txBox="1"/>
          <p:nvPr/>
        </p:nvSpPr>
        <p:spPr>
          <a:xfrm>
            <a:off x="603856" y="1113066"/>
            <a:ext cx="164585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论文绪论</a:t>
            </a:r>
          </a:p>
        </p:txBody>
      </p:sp>
      <p:sp>
        <p:nvSpPr>
          <p:cNvPr id="9" name="等腰三角形 8"/>
          <p:cNvSpPr/>
          <p:nvPr/>
        </p:nvSpPr>
        <p:spPr>
          <a:xfrm rot="5400000">
            <a:off x="2125943" y="387198"/>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p:nvSpPr>
        <p:spPr>
          <a:xfrm>
            <a:off x="479376" y="1098062"/>
            <a:ext cx="8568952" cy="255454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为什么选择</a:t>
            </a:r>
            <a:r>
              <a:rPr lang="en-US" altLang="zh-CN" sz="3200" b="1" dirty="0">
                <a:latin typeface="微软雅黑" panose="020B0503020204020204" pitchFamily="34" charset="-122"/>
                <a:ea typeface="微软雅黑" panose="020B0503020204020204" pitchFamily="34" charset="-122"/>
              </a:rPr>
              <a:t>Android</a:t>
            </a:r>
            <a:r>
              <a:rPr lang="zh-CN" altLang="en-US" sz="3200" b="1" dirty="0">
                <a:latin typeface="微软雅黑" panose="020B0503020204020204" pitchFamily="34" charset="-122"/>
                <a:ea typeface="微软雅黑" panose="020B0503020204020204" pitchFamily="34" charset="-122"/>
              </a:rPr>
              <a:t>平台？</a:t>
            </a:r>
            <a:endParaRPr lang="en-US" altLang="zh-CN" sz="3200" b="1" dirty="0">
              <a:latin typeface="微软雅黑" panose="020B0503020204020204" pitchFamily="34" charset="-122"/>
              <a:ea typeface="微软雅黑" panose="020B0503020204020204" pitchFamily="34" charset="-122"/>
            </a:endParaRPr>
          </a:p>
          <a:p>
            <a:endParaRPr lang="en-US" altLang="zh-CN" sz="3200" b="1" dirty="0">
              <a:latin typeface="微软雅黑" panose="020B0503020204020204" pitchFamily="34" charset="-122"/>
              <a:ea typeface="微软雅黑" panose="020B0503020204020204" pitchFamily="34" charset="-122"/>
            </a:endParaRPr>
          </a:p>
          <a:p>
            <a:endParaRPr lang="en-US" altLang="zh-CN" sz="3200" b="1" dirty="0">
              <a:latin typeface="微软雅黑" panose="020B0503020204020204" pitchFamily="34" charset="-122"/>
              <a:ea typeface="微软雅黑" panose="020B0503020204020204" pitchFamily="34" charset="-122"/>
            </a:endParaRPr>
          </a:p>
          <a:p>
            <a:endParaRPr lang="en-US" altLang="zh-CN" sz="3200" b="1" dirty="0">
              <a:latin typeface="微软雅黑" panose="020B0503020204020204" pitchFamily="34" charset="-122"/>
              <a:ea typeface="微软雅黑" panose="020B0503020204020204" pitchFamily="34" charset="-122"/>
            </a:endParaRPr>
          </a:p>
          <a:p>
            <a:endParaRPr lang="zh-CN" altLang="en-US" sz="3200" b="1"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034" y="1879468"/>
            <a:ext cx="4339726" cy="2880000"/>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1749" y="1879462"/>
            <a:ext cx="4260674" cy="2880000"/>
          </a:xfrm>
          <a:prstGeom prst="rect">
            <a:avLst/>
          </a:prstGeom>
        </p:spPr>
      </p:pic>
      <p:sp>
        <p:nvSpPr>
          <p:cNvPr id="15" name="文本框 14"/>
          <p:cNvSpPr txBox="1"/>
          <p:nvPr/>
        </p:nvSpPr>
        <p:spPr>
          <a:xfrm>
            <a:off x="263909" y="250494"/>
            <a:ext cx="1985806" cy="584775"/>
          </a:xfrm>
          <a:prstGeom prst="rect">
            <a:avLst/>
          </a:prstGeom>
          <a:noFill/>
        </p:spPr>
        <p:txBody>
          <a:bodyPr wrap="square" rtlCol="0">
            <a:spAutoFit/>
          </a:bodyPr>
          <a:lstStyle/>
          <a:p>
            <a:r>
              <a:rPr lang="zh-CN" altLang="en-US" sz="3200" b="1" dirty="0">
                <a:solidFill>
                  <a:srgbClr val="0553A7"/>
                </a:solidFill>
                <a:latin typeface="微软雅黑" panose="020B0503020204020204" pitchFamily="34" charset="-122"/>
                <a:ea typeface="微软雅黑" panose="020B0503020204020204" pitchFamily="34" charset="-122"/>
              </a:rPr>
              <a:t>论文绪论</a:t>
            </a:r>
          </a:p>
        </p:txBody>
      </p:sp>
      <p:sp>
        <p:nvSpPr>
          <p:cNvPr id="16" name="文本框 15"/>
          <p:cNvSpPr txBox="1"/>
          <p:nvPr/>
        </p:nvSpPr>
        <p:spPr>
          <a:xfrm>
            <a:off x="598034" y="5230745"/>
            <a:ext cx="2113590"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拥抱开源：</a:t>
            </a:r>
          </a:p>
        </p:txBody>
      </p:sp>
      <p:sp>
        <p:nvSpPr>
          <p:cNvPr id="17" name="文本框 16"/>
          <p:cNvSpPr txBox="1"/>
          <p:nvPr/>
        </p:nvSpPr>
        <p:spPr>
          <a:xfrm>
            <a:off x="2999656" y="5261522"/>
            <a:ext cx="7632848" cy="584775"/>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rPr>
              <a:t>Linux</a:t>
            </a:r>
            <a:r>
              <a:rPr lang="zh-CN" altLang="en-US" sz="3200" dirty="0">
                <a:latin typeface="微软雅黑" panose="020B0503020204020204" pitchFamily="34" charset="-122"/>
                <a:ea typeface="微软雅黑" panose="020B0503020204020204" pitchFamily="34" charset="-122"/>
              </a:rPr>
              <a:t>内核、源代码开源、</a:t>
            </a:r>
            <a:r>
              <a:rPr lang="en-US" altLang="zh-CN" sz="3200" dirty="0">
                <a:latin typeface="微软雅黑" panose="020B0503020204020204" pitchFamily="34" charset="-122"/>
                <a:ea typeface="微软雅黑" panose="020B0503020204020204" pitchFamily="34" charset="-122"/>
              </a:rPr>
              <a:t>Java</a:t>
            </a:r>
            <a:r>
              <a:rPr lang="zh-CN" altLang="en-US" sz="3200" dirty="0">
                <a:latin typeface="微软雅黑" panose="020B0503020204020204" pitchFamily="34" charset="-122"/>
                <a:ea typeface="微软雅黑" panose="020B0503020204020204" pitchFamily="34" charset="-122"/>
              </a:rPr>
              <a:t>编程语言</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90" y="9654"/>
            <a:ext cx="12274379" cy="6848346"/>
          </a:xfrm>
          <a:prstGeom prst="rect">
            <a:avLst/>
          </a:prstGeom>
          <a:solidFill>
            <a:schemeClr val="bg1"/>
          </a:solidFill>
        </p:spPr>
      </p:pic>
      <p:sp>
        <p:nvSpPr>
          <p:cNvPr id="2" name="矩形 1"/>
          <p:cNvSpPr/>
          <p:nvPr/>
        </p:nvSpPr>
        <p:spPr>
          <a:xfrm>
            <a:off x="0" y="12320"/>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574827" y="374648"/>
            <a:ext cx="1645859"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论文绪论</a:t>
            </a:r>
          </a:p>
        </p:txBody>
      </p:sp>
      <p:sp>
        <p:nvSpPr>
          <p:cNvPr id="6" name="文本框 5"/>
          <p:cNvSpPr txBox="1"/>
          <p:nvPr/>
        </p:nvSpPr>
        <p:spPr>
          <a:xfrm>
            <a:off x="5167692" y="374648"/>
            <a:ext cx="2340191"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系统设计</a:t>
            </a:r>
          </a:p>
        </p:txBody>
      </p:sp>
      <p:sp>
        <p:nvSpPr>
          <p:cNvPr id="7" name="文本框 6"/>
          <p:cNvSpPr txBox="1"/>
          <p:nvPr/>
        </p:nvSpPr>
        <p:spPr>
          <a:xfrm>
            <a:off x="7678664" y="374648"/>
            <a:ext cx="2340191"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功能实现</a:t>
            </a:r>
          </a:p>
        </p:txBody>
      </p:sp>
      <p:sp>
        <p:nvSpPr>
          <p:cNvPr id="8" name="文本框 7"/>
          <p:cNvSpPr txBox="1"/>
          <p:nvPr/>
        </p:nvSpPr>
        <p:spPr>
          <a:xfrm>
            <a:off x="10073521" y="374648"/>
            <a:ext cx="2340191"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总结展望</a:t>
            </a:r>
          </a:p>
        </p:txBody>
      </p:sp>
      <p:sp>
        <p:nvSpPr>
          <p:cNvPr id="9" name="等腰三角形 8"/>
          <p:cNvSpPr/>
          <p:nvPr/>
        </p:nvSpPr>
        <p:spPr>
          <a:xfrm rot="10800000">
            <a:off x="3377669" y="1146399"/>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4" name="矩形 13"/>
          <p:cNvSpPr/>
          <p:nvPr/>
        </p:nvSpPr>
        <p:spPr>
          <a:xfrm>
            <a:off x="612102" y="3195380"/>
            <a:ext cx="2099521" cy="5023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zh-CN" altLang="en-US" dirty="0"/>
              <a:t>顺序流式传输</a:t>
            </a:r>
          </a:p>
        </p:txBody>
      </p:sp>
      <p:sp>
        <p:nvSpPr>
          <p:cNvPr id="15" name="矩形 14"/>
          <p:cNvSpPr/>
          <p:nvPr/>
        </p:nvSpPr>
        <p:spPr>
          <a:xfrm>
            <a:off x="623392" y="3584847"/>
            <a:ext cx="10597764" cy="1224219"/>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在下载文件的同时用户可观看在线媒体，在给定时刻，用户只能观看已下载的那部分，而不能跳到还未下载的前头部分。顺序流式文件易于管理，是一种点播技术。</a:t>
            </a:r>
          </a:p>
        </p:txBody>
      </p:sp>
      <p:sp>
        <p:nvSpPr>
          <p:cNvPr id="17" name="矩形 16"/>
          <p:cNvSpPr/>
          <p:nvPr/>
        </p:nvSpPr>
        <p:spPr>
          <a:xfrm>
            <a:off x="623392" y="5244314"/>
            <a:ext cx="10597764" cy="1224219"/>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实时流式传输总是实时传送，需要专用的流媒体服务器与传输协议，特别适合现场事件，可用于直播等的实现。</a:t>
            </a:r>
          </a:p>
        </p:txBody>
      </p:sp>
      <p:sp>
        <p:nvSpPr>
          <p:cNvPr id="10" name="文本框 9"/>
          <p:cNvSpPr txBox="1"/>
          <p:nvPr/>
        </p:nvSpPr>
        <p:spPr>
          <a:xfrm>
            <a:off x="623392" y="2189196"/>
            <a:ext cx="11418104"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特点：流式传输，将完整视频先行数据压缩，再分段发送数据，实现实时浏览。</a:t>
            </a:r>
            <a:endParaRPr lang="en-US" altLang="zh-CN" sz="2000" b="1" dirty="0">
              <a:latin typeface="微软雅黑" panose="020B0503020204020204" pitchFamily="34" charset="-122"/>
              <a:ea typeface="微软雅黑" panose="020B0503020204020204" pitchFamily="34" charset="-122"/>
            </a:endParaRPr>
          </a:p>
        </p:txBody>
      </p:sp>
      <p:sp>
        <p:nvSpPr>
          <p:cNvPr id="19" name="矩形 18"/>
          <p:cNvSpPr/>
          <p:nvPr/>
        </p:nvSpPr>
        <p:spPr>
          <a:xfrm>
            <a:off x="625221" y="4874469"/>
            <a:ext cx="2099521" cy="5023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r>
              <a:rPr lang="zh-CN" altLang="en-US" dirty="0"/>
              <a:t>实时流式传输</a:t>
            </a:r>
          </a:p>
        </p:txBody>
      </p:sp>
      <p:sp>
        <p:nvSpPr>
          <p:cNvPr id="16" name="文本框 15"/>
          <p:cNvSpPr txBox="1"/>
          <p:nvPr/>
        </p:nvSpPr>
        <p:spPr>
          <a:xfrm>
            <a:off x="2871259" y="400093"/>
            <a:ext cx="1645859"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理论简述</a:t>
            </a:r>
          </a:p>
        </p:txBody>
      </p:sp>
      <p:sp>
        <p:nvSpPr>
          <p:cNvPr id="11" name="矩形 10"/>
          <p:cNvSpPr/>
          <p:nvPr/>
        </p:nvSpPr>
        <p:spPr>
          <a:xfrm>
            <a:off x="0" y="1482529"/>
            <a:ext cx="2339102" cy="523220"/>
          </a:xfrm>
          <a:prstGeom prst="rect">
            <a:avLst/>
          </a:prstGeom>
        </p:spPr>
        <p:txBody>
          <a:bodyPr wrap="none">
            <a:spAutoFit/>
          </a:bodyPr>
          <a:lstStyle/>
          <a:p>
            <a:r>
              <a:rPr lang="zh-CN" altLang="en-US" sz="2800" b="1" dirty="0">
                <a:solidFill>
                  <a:prstClr val="black"/>
                </a:solidFill>
                <a:latin typeface="微软雅黑" panose="020B0503020204020204" pitchFamily="34" charset="-122"/>
                <a:ea typeface="微软雅黑" panose="020B0503020204020204" pitchFamily="34" charset="-122"/>
              </a:rPr>
              <a:t>流媒体技术：</a:t>
            </a:r>
            <a:endParaRPr lang="zh-CN"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11" y="30121"/>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574827" y="374648"/>
            <a:ext cx="1645859" cy="400110"/>
          </a:xfrm>
          <a:prstGeom prst="rect">
            <a:avLst/>
          </a:prstGeom>
          <a:noFill/>
        </p:spPr>
        <p:txBody>
          <a:bodyPr wrap="square" rtlCol="0">
            <a:spAutoFit/>
          </a:bodyPr>
          <a:lstStyle/>
          <a:p>
            <a:pPr lvl="0">
              <a:defRPr/>
            </a:pPr>
            <a:r>
              <a:rPr lang="zh-CN" altLang="en-US" sz="2000" dirty="0">
                <a:solidFill>
                  <a:prstClr val="white">
                    <a:lumMod val="75000"/>
                  </a:prstClr>
                </a:solidFill>
                <a:latin typeface="微软雅黑" panose="020B0503020204020204" pitchFamily="34" charset="-122"/>
                <a:ea typeface="微软雅黑" panose="020B0503020204020204" pitchFamily="34" charset="-122"/>
              </a:rPr>
              <a:t>论文绪论</a:t>
            </a:r>
          </a:p>
        </p:txBody>
      </p:sp>
      <p:sp>
        <p:nvSpPr>
          <p:cNvPr id="5" name="文本框 4"/>
          <p:cNvSpPr txBox="1"/>
          <p:nvPr/>
        </p:nvSpPr>
        <p:spPr>
          <a:xfrm>
            <a:off x="2830893" y="374648"/>
            <a:ext cx="2340191" cy="400110"/>
          </a:xfrm>
          <a:prstGeom prst="rect">
            <a:avLst/>
          </a:prstGeom>
          <a:noFill/>
        </p:spPr>
        <p:txBody>
          <a:bodyPr wrap="square" rtlCol="0">
            <a:spAutoFit/>
          </a:bodyPr>
          <a:lstStyle/>
          <a:p>
            <a:pPr lvl="0">
              <a:defRPr/>
            </a:pPr>
            <a:r>
              <a:rPr lang="zh-CN" altLang="en-US" sz="2000" b="1" dirty="0">
                <a:solidFill>
                  <a:prstClr val="white"/>
                </a:solidFill>
                <a:latin typeface="微软雅黑" panose="020B0503020204020204" pitchFamily="34" charset="-122"/>
                <a:ea typeface="微软雅黑" panose="020B0503020204020204" pitchFamily="34" charset="-122"/>
              </a:rPr>
              <a:t>理论简述</a:t>
            </a:r>
          </a:p>
        </p:txBody>
      </p:sp>
      <p:sp>
        <p:nvSpPr>
          <p:cNvPr id="6" name="文本框 5"/>
          <p:cNvSpPr txBox="1"/>
          <p:nvPr/>
        </p:nvSpPr>
        <p:spPr>
          <a:xfrm>
            <a:off x="5167692" y="374648"/>
            <a:ext cx="2340191"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系统设计</a:t>
            </a:r>
          </a:p>
        </p:txBody>
      </p:sp>
      <p:sp>
        <p:nvSpPr>
          <p:cNvPr id="7" name="文本框 6"/>
          <p:cNvSpPr txBox="1"/>
          <p:nvPr/>
        </p:nvSpPr>
        <p:spPr>
          <a:xfrm>
            <a:off x="7678664" y="374648"/>
            <a:ext cx="2340191"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功能实现</a:t>
            </a:r>
          </a:p>
        </p:txBody>
      </p:sp>
      <p:sp>
        <p:nvSpPr>
          <p:cNvPr id="8" name="文本框 7"/>
          <p:cNvSpPr txBox="1"/>
          <p:nvPr/>
        </p:nvSpPr>
        <p:spPr>
          <a:xfrm>
            <a:off x="10073521" y="374648"/>
            <a:ext cx="2340191"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总结展望</a:t>
            </a:r>
          </a:p>
        </p:txBody>
      </p:sp>
      <p:sp>
        <p:nvSpPr>
          <p:cNvPr id="9" name="等腰三角形 8"/>
          <p:cNvSpPr/>
          <p:nvPr/>
        </p:nvSpPr>
        <p:spPr>
          <a:xfrm rot="10800000">
            <a:off x="3293757" y="1187818"/>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31" name="椭圆 30"/>
          <p:cNvSpPr/>
          <p:nvPr/>
        </p:nvSpPr>
        <p:spPr>
          <a:xfrm>
            <a:off x="4578206" y="2448004"/>
            <a:ext cx="3094857" cy="3026337"/>
          </a:xfrm>
          <a:prstGeom prst="ellipse">
            <a:avLst/>
          </a:prstGeom>
          <a:noFill/>
          <a:ln>
            <a:solidFill>
              <a:srgbClr val="354B5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2" name="椭圆 31"/>
          <p:cNvSpPr/>
          <p:nvPr/>
        </p:nvSpPr>
        <p:spPr>
          <a:xfrm>
            <a:off x="1136048" y="2538772"/>
            <a:ext cx="3094857" cy="2935569"/>
          </a:xfrm>
          <a:prstGeom prst="ellipse">
            <a:avLst/>
          </a:prstGeom>
          <a:noFill/>
          <a:ln>
            <a:solidFill>
              <a:srgbClr val="354B5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3" name="矩形 32"/>
          <p:cNvSpPr/>
          <p:nvPr/>
        </p:nvSpPr>
        <p:spPr>
          <a:xfrm>
            <a:off x="2044857" y="3724248"/>
            <a:ext cx="2589265" cy="341184"/>
          </a:xfrm>
          <a:prstGeom prst="rect">
            <a:avLst/>
          </a:prstGeom>
        </p:spPr>
        <p:txBody>
          <a:bodyPr wrap="square">
            <a:spAutoFit/>
          </a:bodyPr>
          <a:lstStyle/>
          <a:p>
            <a:pPr algn="ctr">
              <a:lnSpc>
                <a:spcPct val="150000"/>
              </a:lnSpc>
            </a:pPr>
            <a:endParaRPr lang="zh-CN" altLang="en-US" sz="1200" dirty="0">
              <a:solidFill>
                <a:schemeClr val="tx1">
                  <a:lumMod val="65000"/>
                  <a:lumOff val="35000"/>
                </a:schemeClr>
              </a:solidFill>
              <a:cs typeface="+mn-ea"/>
              <a:sym typeface="+mn-lt"/>
            </a:endParaRPr>
          </a:p>
        </p:txBody>
      </p:sp>
      <p:sp>
        <p:nvSpPr>
          <p:cNvPr id="34" name="矩形 33"/>
          <p:cNvSpPr/>
          <p:nvPr/>
        </p:nvSpPr>
        <p:spPr>
          <a:xfrm>
            <a:off x="3248202" y="2861064"/>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35" name="矩形 34"/>
          <p:cNvSpPr/>
          <p:nvPr/>
        </p:nvSpPr>
        <p:spPr>
          <a:xfrm>
            <a:off x="4871048" y="3597248"/>
            <a:ext cx="2159621" cy="320409"/>
          </a:xfrm>
          <a:prstGeom prst="rect">
            <a:avLst/>
          </a:prstGeom>
        </p:spPr>
        <p:txBody>
          <a:bodyPr wrap="square">
            <a:spAutoFit/>
          </a:bodyPr>
          <a:lstStyle/>
          <a:p>
            <a:pPr algn="ctr">
              <a:lnSpc>
                <a:spcPct val="150000"/>
              </a:lnSpc>
            </a:pPr>
            <a:endParaRPr lang="zh-CN" altLang="en-US" sz="1100" dirty="0">
              <a:solidFill>
                <a:schemeClr val="tx1">
                  <a:lumMod val="65000"/>
                  <a:lumOff val="35000"/>
                </a:schemeClr>
              </a:solidFill>
              <a:cs typeface="+mn-ea"/>
              <a:sym typeface="+mn-lt"/>
            </a:endParaRPr>
          </a:p>
        </p:txBody>
      </p:sp>
      <p:sp>
        <p:nvSpPr>
          <p:cNvPr id="36" name="矩形 35"/>
          <p:cNvSpPr/>
          <p:nvPr/>
        </p:nvSpPr>
        <p:spPr>
          <a:xfrm>
            <a:off x="5858492" y="2835664"/>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37" name="椭圆 36"/>
          <p:cNvSpPr/>
          <p:nvPr/>
        </p:nvSpPr>
        <p:spPr>
          <a:xfrm>
            <a:off x="7986782" y="2448004"/>
            <a:ext cx="3094857" cy="3026337"/>
          </a:xfrm>
          <a:prstGeom prst="ellipse">
            <a:avLst/>
          </a:prstGeom>
          <a:noFill/>
          <a:ln>
            <a:solidFill>
              <a:srgbClr val="354B5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8" name="矩形 37"/>
          <p:cNvSpPr/>
          <p:nvPr/>
        </p:nvSpPr>
        <p:spPr>
          <a:xfrm>
            <a:off x="8309125" y="2817136"/>
            <a:ext cx="184731" cy="338554"/>
          </a:xfrm>
          <a:prstGeom prst="rect">
            <a:avLst/>
          </a:prstGeom>
        </p:spPr>
        <p:txBody>
          <a:bodyPr wrap="none">
            <a:spAutoFit/>
          </a:bodyPr>
          <a:lstStyle/>
          <a:p>
            <a:pPr lvl="0" algn="ctr"/>
            <a:endParaRPr lang="zh-CN" altLang="en-US" sz="1600" b="1" dirty="0">
              <a:solidFill>
                <a:srgbClr val="354B5E"/>
              </a:solidFill>
              <a:cs typeface="+mn-ea"/>
              <a:sym typeface="+mn-lt"/>
            </a:endParaRPr>
          </a:p>
        </p:txBody>
      </p:sp>
      <p:sp>
        <p:nvSpPr>
          <p:cNvPr id="39" name="椭圆 38"/>
          <p:cNvSpPr/>
          <p:nvPr/>
        </p:nvSpPr>
        <p:spPr>
          <a:xfrm>
            <a:off x="1425329" y="2257740"/>
            <a:ext cx="914646" cy="820334"/>
          </a:xfrm>
          <a:prstGeom prst="ellips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cs typeface="+mn-ea"/>
                <a:sym typeface="+mn-lt"/>
              </a:rPr>
              <a:t>3G</a:t>
            </a:r>
            <a:endParaRPr lang="zh-CN" altLang="en-US" sz="2400" b="1" dirty="0">
              <a:latin typeface="微软雅黑" panose="020B0503020204020204" pitchFamily="34" charset="-122"/>
              <a:ea typeface="微软雅黑" panose="020B0503020204020204" pitchFamily="34" charset="-122"/>
              <a:cs typeface="+mn-ea"/>
              <a:sym typeface="+mn-lt"/>
            </a:endParaRPr>
          </a:p>
        </p:txBody>
      </p:sp>
      <p:sp>
        <p:nvSpPr>
          <p:cNvPr id="40" name="椭圆 39"/>
          <p:cNvSpPr/>
          <p:nvPr/>
        </p:nvSpPr>
        <p:spPr>
          <a:xfrm>
            <a:off x="4746820" y="2684126"/>
            <a:ext cx="393948" cy="393948"/>
          </a:xfrm>
          <a:prstGeom prst="ellips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2</a:t>
            </a:r>
            <a:endParaRPr lang="zh-CN" altLang="en-US" dirty="0">
              <a:cs typeface="+mn-ea"/>
              <a:sym typeface="+mn-lt"/>
            </a:endParaRPr>
          </a:p>
        </p:txBody>
      </p:sp>
      <p:sp>
        <p:nvSpPr>
          <p:cNvPr id="41" name="椭圆 40"/>
          <p:cNvSpPr/>
          <p:nvPr/>
        </p:nvSpPr>
        <p:spPr>
          <a:xfrm>
            <a:off x="8184424" y="2684126"/>
            <a:ext cx="393948" cy="393948"/>
          </a:xfrm>
          <a:prstGeom prst="ellips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3</a:t>
            </a:r>
            <a:endParaRPr lang="zh-CN" altLang="en-US">
              <a:cs typeface="+mn-ea"/>
              <a:sym typeface="+mn-lt"/>
            </a:endParaRPr>
          </a:p>
        </p:txBody>
      </p:sp>
      <p:sp>
        <p:nvSpPr>
          <p:cNvPr id="42" name="矩形 41"/>
          <p:cNvSpPr/>
          <p:nvPr/>
        </p:nvSpPr>
        <p:spPr>
          <a:xfrm>
            <a:off x="7461848" y="3686148"/>
            <a:ext cx="2159621" cy="320409"/>
          </a:xfrm>
          <a:prstGeom prst="rect">
            <a:avLst/>
          </a:prstGeom>
        </p:spPr>
        <p:txBody>
          <a:bodyPr wrap="square">
            <a:spAutoFit/>
          </a:bodyPr>
          <a:lstStyle/>
          <a:p>
            <a:pPr algn="ctr">
              <a:lnSpc>
                <a:spcPct val="150000"/>
              </a:lnSpc>
            </a:pPr>
            <a:endParaRPr lang="zh-CN" altLang="en-US" sz="1100" dirty="0">
              <a:solidFill>
                <a:schemeClr val="tx1">
                  <a:lumMod val="65000"/>
                  <a:lumOff val="35000"/>
                </a:schemeClr>
              </a:solidFill>
              <a:cs typeface="+mn-ea"/>
              <a:sym typeface="+mn-lt"/>
            </a:endParaRPr>
          </a:p>
        </p:txBody>
      </p:sp>
      <p:sp>
        <p:nvSpPr>
          <p:cNvPr id="23" name="矩形 22"/>
          <p:cNvSpPr/>
          <p:nvPr/>
        </p:nvSpPr>
        <p:spPr>
          <a:xfrm>
            <a:off x="0" y="1482529"/>
            <a:ext cx="3775393"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移动流媒体服务体系：</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4" name="椭圆 23"/>
          <p:cNvSpPr/>
          <p:nvPr/>
        </p:nvSpPr>
        <p:spPr>
          <a:xfrm>
            <a:off x="4540991" y="2340671"/>
            <a:ext cx="914646" cy="820334"/>
          </a:xfrm>
          <a:prstGeom prst="ellips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cs typeface="+mn-ea"/>
                <a:sym typeface="+mn-lt"/>
              </a:rPr>
              <a:t>4G</a:t>
            </a:r>
            <a:endParaRPr lang="zh-CN" altLang="en-US" sz="2400" b="1" dirty="0">
              <a:latin typeface="微软雅黑" panose="020B0503020204020204" pitchFamily="34" charset="-122"/>
              <a:ea typeface="微软雅黑" panose="020B0503020204020204" pitchFamily="34" charset="-122"/>
              <a:cs typeface="+mn-ea"/>
              <a:sym typeface="+mn-lt"/>
            </a:endParaRPr>
          </a:p>
        </p:txBody>
      </p:sp>
      <p:sp>
        <p:nvSpPr>
          <p:cNvPr id="26" name="椭圆 25"/>
          <p:cNvSpPr/>
          <p:nvPr/>
        </p:nvSpPr>
        <p:spPr>
          <a:xfrm>
            <a:off x="7986782" y="2369110"/>
            <a:ext cx="914646" cy="820334"/>
          </a:xfrm>
          <a:prstGeom prst="ellips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cs typeface="+mn-ea"/>
                <a:sym typeface="+mn-lt"/>
              </a:rPr>
              <a:t>5G</a:t>
            </a:r>
            <a:endParaRPr lang="zh-CN" altLang="en-US" sz="2400" b="1" dirty="0">
              <a:latin typeface="微软雅黑" panose="020B0503020204020204" pitchFamily="34" charset="-122"/>
              <a:ea typeface="微软雅黑" panose="020B0503020204020204" pitchFamily="34" charset="-122"/>
              <a:cs typeface="+mn-ea"/>
              <a:sym typeface="+mn-lt"/>
            </a:endParaRPr>
          </a:p>
        </p:txBody>
      </p:sp>
      <p:sp>
        <p:nvSpPr>
          <p:cNvPr id="10" name="文本框 9"/>
          <p:cNvSpPr txBox="1"/>
          <p:nvPr/>
        </p:nvSpPr>
        <p:spPr>
          <a:xfrm>
            <a:off x="1271463" y="3199618"/>
            <a:ext cx="2875563" cy="1200329"/>
          </a:xfrm>
          <a:prstGeom prst="rect">
            <a:avLst/>
          </a:prstGeom>
          <a:noFill/>
        </p:spPr>
        <p:txBody>
          <a:bodyPr wrap="square" rtlCol="0">
            <a:spAutoFit/>
          </a:bodyPr>
          <a:lstStyle/>
          <a:p>
            <a:pPr algn="ctr"/>
            <a:r>
              <a:rPr lang="en-US" altLang="zh-CN" dirty="0"/>
              <a:t>CDMA</a:t>
            </a:r>
            <a:r>
              <a:rPr lang="zh-CN" altLang="en-US" dirty="0"/>
              <a:t>高频技术</a:t>
            </a:r>
            <a:endParaRPr lang="en-US" altLang="zh-CN" dirty="0"/>
          </a:p>
          <a:p>
            <a:pPr algn="ctr"/>
            <a:r>
              <a:rPr lang="zh-CN" altLang="en-US" dirty="0"/>
              <a:t>几百</a:t>
            </a:r>
            <a:r>
              <a:rPr lang="en-US" altLang="zh-CN" dirty="0"/>
              <a:t>kbps</a:t>
            </a:r>
          </a:p>
          <a:p>
            <a:pPr algn="ctr"/>
            <a:r>
              <a:rPr lang="zh-CN" altLang="en-US" dirty="0"/>
              <a:t>同时传送声音和视频信息</a:t>
            </a:r>
            <a:endParaRPr lang="en-US" altLang="zh-CN" dirty="0"/>
          </a:p>
          <a:p>
            <a:endParaRPr lang="zh-CN" altLang="en-US" dirty="0"/>
          </a:p>
        </p:txBody>
      </p:sp>
      <p:sp>
        <p:nvSpPr>
          <p:cNvPr id="28" name="文本框 27"/>
          <p:cNvSpPr txBox="1"/>
          <p:nvPr/>
        </p:nvSpPr>
        <p:spPr>
          <a:xfrm>
            <a:off x="4746820" y="3185407"/>
            <a:ext cx="2875563" cy="1477328"/>
          </a:xfrm>
          <a:prstGeom prst="rect">
            <a:avLst/>
          </a:prstGeom>
          <a:noFill/>
        </p:spPr>
        <p:txBody>
          <a:bodyPr wrap="square" rtlCol="0">
            <a:spAutoFit/>
          </a:bodyPr>
          <a:lstStyle/>
          <a:p>
            <a:pPr algn="ctr"/>
            <a:r>
              <a:rPr lang="zh-CN" altLang="en-US" dirty="0"/>
              <a:t>超高频技术，</a:t>
            </a:r>
            <a:r>
              <a:rPr lang="en-US" altLang="zh-CN" dirty="0"/>
              <a:t>MIMO</a:t>
            </a:r>
            <a:r>
              <a:rPr lang="zh-CN" altLang="en-US" dirty="0"/>
              <a:t>传输</a:t>
            </a:r>
            <a:endParaRPr lang="en-US" altLang="zh-CN" dirty="0"/>
          </a:p>
          <a:p>
            <a:pPr algn="ctr"/>
            <a:r>
              <a:rPr lang="zh-CN" altLang="en-US" dirty="0"/>
              <a:t>几十</a:t>
            </a:r>
            <a:r>
              <a:rPr lang="en-US" altLang="zh-CN" dirty="0"/>
              <a:t>Mbps</a:t>
            </a:r>
          </a:p>
          <a:p>
            <a:pPr algn="ctr"/>
            <a:r>
              <a:rPr lang="zh-CN" altLang="en-US" dirty="0"/>
              <a:t>快速传输数据、音频、视频、图像</a:t>
            </a:r>
            <a:endParaRPr lang="en-US" altLang="zh-CN" dirty="0"/>
          </a:p>
          <a:p>
            <a:endParaRPr lang="zh-CN" altLang="en-US" dirty="0"/>
          </a:p>
        </p:txBody>
      </p:sp>
      <p:sp>
        <p:nvSpPr>
          <p:cNvPr id="29" name="文本框 28"/>
          <p:cNvSpPr txBox="1"/>
          <p:nvPr/>
        </p:nvSpPr>
        <p:spPr>
          <a:xfrm>
            <a:off x="8153793" y="3227202"/>
            <a:ext cx="2875563" cy="1477328"/>
          </a:xfrm>
          <a:prstGeom prst="rect">
            <a:avLst/>
          </a:prstGeom>
          <a:noFill/>
        </p:spPr>
        <p:txBody>
          <a:bodyPr wrap="square" rtlCol="0">
            <a:spAutoFit/>
          </a:bodyPr>
          <a:lstStyle/>
          <a:p>
            <a:pPr algn="ctr"/>
            <a:r>
              <a:rPr lang="zh-CN" altLang="en-US" dirty="0"/>
              <a:t>毫米波</a:t>
            </a:r>
            <a:endParaRPr lang="en-US" altLang="zh-CN" dirty="0"/>
          </a:p>
          <a:p>
            <a:pPr algn="ctr"/>
            <a:r>
              <a:rPr lang="zh-CN" altLang="en-US" dirty="0"/>
              <a:t>几百</a:t>
            </a:r>
            <a:r>
              <a:rPr lang="en-US" altLang="zh-CN" dirty="0"/>
              <a:t>Mbps</a:t>
            </a:r>
          </a:p>
          <a:p>
            <a:pPr algn="ctr"/>
            <a:r>
              <a:rPr lang="zh-CN" altLang="en-US" dirty="0"/>
              <a:t>快速传输高清视频，智能家居等</a:t>
            </a:r>
            <a:endParaRPr lang="en-US" altLang="zh-CN"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333" y="9654"/>
            <a:ext cx="12274379" cy="6848346"/>
          </a:xfrm>
          <a:prstGeom prst="rect">
            <a:avLst/>
          </a:prstGeom>
          <a:solidFill>
            <a:schemeClr val="bg1"/>
          </a:solidFill>
        </p:spPr>
      </p:pic>
      <p:sp>
        <p:nvSpPr>
          <p:cNvPr id="2" name="矩形 1"/>
          <p:cNvSpPr/>
          <p:nvPr/>
        </p:nvSpPr>
        <p:spPr>
          <a:xfrm>
            <a:off x="0" y="12320"/>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nvSpPr>
        <p:spPr>
          <a:xfrm>
            <a:off x="574827" y="374648"/>
            <a:ext cx="164585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lumMod val="75000"/>
                  </a:prstClr>
                </a:solidFill>
                <a:effectLst/>
                <a:uLnTx/>
                <a:uFillTx/>
                <a:latin typeface="微软雅黑" panose="020B0503020204020204" pitchFamily="34" charset="-122"/>
                <a:ea typeface="微软雅黑" panose="020B0503020204020204" pitchFamily="34" charset="-122"/>
                <a:cs typeface="+mn-cs"/>
              </a:rPr>
              <a:t>论文绪论</a:t>
            </a:r>
          </a:p>
        </p:txBody>
      </p:sp>
      <p:sp>
        <p:nvSpPr>
          <p:cNvPr id="6" name="文本框 5"/>
          <p:cNvSpPr txBox="1"/>
          <p:nvPr/>
        </p:nvSpPr>
        <p:spPr>
          <a:xfrm>
            <a:off x="5167692" y="374648"/>
            <a:ext cx="23401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lumMod val="75000"/>
                  </a:prstClr>
                </a:solidFill>
                <a:effectLst/>
                <a:uLnTx/>
                <a:uFillTx/>
                <a:latin typeface="微软雅黑" panose="020B0503020204020204" pitchFamily="34" charset="-122"/>
                <a:ea typeface="微软雅黑" panose="020B0503020204020204" pitchFamily="34" charset="-122"/>
                <a:cs typeface="+mn-cs"/>
              </a:rPr>
              <a:t>系统设计</a:t>
            </a:r>
          </a:p>
        </p:txBody>
      </p:sp>
      <p:sp>
        <p:nvSpPr>
          <p:cNvPr id="7" name="文本框 6"/>
          <p:cNvSpPr txBox="1"/>
          <p:nvPr/>
        </p:nvSpPr>
        <p:spPr>
          <a:xfrm>
            <a:off x="7678664" y="374648"/>
            <a:ext cx="23401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lumMod val="75000"/>
                  </a:prstClr>
                </a:solidFill>
                <a:effectLst/>
                <a:uLnTx/>
                <a:uFillTx/>
                <a:latin typeface="微软雅黑" panose="020B0503020204020204" pitchFamily="34" charset="-122"/>
                <a:ea typeface="微软雅黑" panose="020B0503020204020204" pitchFamily="34" charset="-122"/>
                <a:cs typeface="+mn-cs"/>
              </a:rPr>
              <a:t>功能实现</a:t>
            </a:r>
          </a:p>
        </p:txBody>
      </p:sp>
      <p:sp>
        <p:nvSpPr>
          <p:cNvPr id="8" name="文本框 7"/>
          <p:cNvSpPr txBox="1"/>
          <p:nvPr/>
        </p:nvSpPr>
        <p:spPr>
          <a:xfrm>
            <a:off x="10073521" y="374648"/>
            <a:ext cx="23401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lumMod val="75000"/>
                  </a:prstClr>
                </a:solidFill>
                <a:effectLst/>
                <a:uLnTx/>
                <a:uFillTx/>
                <a:latin typeface="微软雅黑" panose="020B0503020204020204" pitchFamily="34" charset="-122"/>
                <a:ea typeface="微软雅黑" panose="020B0503020204020204" pitchFamily="34" charset="-122"/>
                <a:cs typeface="+mn-cs"/>
              </a:rPr>
              <a:t>总结展望</a:t>
            </a:r>
          </a:p>
        </p:txBody>
      </p:sp>
      <p:sp>
        <p:nvSpPr>
          <p:cNvPr id="9" name="等腰三角形 8"/>
          <p:cNvSpPr/>
          <p:nvPr/>
        </p:nvSpPr>
        <p:spPr>
          <a:xfrm rot="10800000">
            <a:off x="3377669" y="1146399"/>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文本框 15"/>
          <p:cNvSpPr txBox="1"/>
          <p:nvPr/>
        </p:nvSpPr>
        <p:spPr>
          <a:xfrm>
            <a:off x="2871259" y="400093"/>
            <a:ext cx="164585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理论简述</a:t>
            </a:r>
          </a:p>
        </p:txBody>
      </p:sp>
      <p:sp>
        <p:nvSpPr>
          <p:cNvPr id="11" name="矩形 10"/>
          <p:cNvSpPr/>
          <p:nvPr/>
        </p:nvSpPr>
        <p:spPr>
          <a:xfrm>
            <a:off x="0" y="1482529"/>
            <a:ext cx="4118435"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dirty="0">
                <a:solidFill>
                  <a:prstClr val="black"/>
                </a:solidFill>
                <a:latin typeface="微软雅黑" panose="020B0503020204020204" pitchFamily="34" charset="-122"/>
                <a:ea typeface="微软雅黑" panose="020B0503020204020204" pitchFamily="34" charset="-122"/>
              </a:rPr>
              <a:t>H.264</a:t>
            </a:r>
            <a:r>
              <a:rPr lang="zh-CN" altLang="en-US" sz="2800" b="1" dirty="0">
                <a:solidFill>
                  <a:prstClr val="black"/>
                </a:solidFill>
                <a:latin typeface="微软雅黑" panose="020B0503020204020204" pitchFamily="34" charset="-122"/>
                <a:ea typeface="微软雅黑" panose="020B0503020204020204" pitchFamily="34" charset="-122"/>
              </a:rPr>
              <a:t>视频编解码技术</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5" name="矩形 4"/>
          <p:cNvSpPr/>
          <p:nvPr/>
        </p:nvSpPr>
        <p:spPr>
          <a:xfrm>
            <a:off x="620083" y="2300302"/>
            <a:ext cx="11432583" cy="400110"/>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H.264</a:t>
            </a:r>
            <a:r>
              <a:rPr lang="zh-CN" altLang="en-US" sz="2000" dirty="0">
                <a:latin typeface="微软雅黑" panose="020B0503020204020204" pitchFamily="34" charset="-122"/>
                <a:ea typeface="微软雅黑" panose="020B0503020204020204" pitchFamily="34" charset="-122"/>
              </a:rPr>
              <a:t>以其高压缩比率、易于在传输等特点成为多媒体应用最常用的编解码技术</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35" y="2669634"/>
            <a:ext cx="5990265" cy="3984777"/>
          </a:xfrm>
          <a:prstGeom prst="rect">
            <a:avLst/>
          </a:prstGeom>
        </p:spPr>
      </p:pic>
      <p:sp>
        <p:nvSpPr>
          <p:cNvPr id="13" name="文本框 12"/>
          <p:cNvSpPr txBox="1"/>
          <p:nvPr/>
        </p:nvSpPr>
        <p:spPr>
          <a:xfrm>
            <a:off x="6235333" y="3280426"/>
            <a:ext cx="5990265" cy="175432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视频编码层</a:t>
            </a:r>
            <a:r>
              <a:rPr lang="en-US" altLang="zh-CN" dirty="0">
                <a:latin typeface="微软雅黑" panose="020B0503020204020204" pitchFamily="34" charset="-122"/>
                <a:ea typeface="微软雅黑" panose="020B0503020204020204" pitchFamily="34" charset="-122"/>
              </a:rPr>
              <a:t>(VCL)</a:t>
            </a:r>
            <a:r>
              <a:rPr lang="zh-CN" altLang="en-US" dirty="0">
                <a:latin typeface="微软雅黑" panose="020B0503020204020204" pitchFamily="34" charset="-122"/>
                <a:ea typeface="微软雅黑" panose="020B0503020204020204" pitchFamily="34" charset="-122"/>
              </a:rPr>
              <a:t>中包含编码器和解码器，主要的功能是视频数据压缩编码和解码。</a:t>
            </a:r>
            <a:r>
              <a:rPr lang="en-US" altLang="zh-CN" dirty="0">
                <a:latin typeface="微软雅黑" panose="020B0503020204020204" pitchFamily="34" charset="-122"/>
                <a:ea typeface="微软雅黑" panose="020B0503020204020204" pitchFamily="34" charset="-122"/>
              </a:rPr>
              <a:t>VCL</a:t>
            </a:r>
            <a:r>
              <a:rPr lang="zh-CN" altLang="en-US" dirty="0">
                <a:latin typeface="微软雅黑" panose="020B0503020204020204" pitchFamily="34" charset="-122"/>
                <a:ea typeface="微软雅黑" panose="020B0503020204020204" pitchFamily="34" charset="-122"/>
              </a:rPr>
              <a:t>可以根据当前网络传输情况调整编码参数。</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网络抽象层</a:t>
            </a:r>
            <a:r>
              <a:rPr lang="en-US" altLang="zh-CN" dirty="0">
                <a:latin typeface="微软雅黑" panose="020B0503020204020204" pitchFamily="34" charset="-122"/>
                <a:ea typeface="微软雅黑" panose="020B0503020204020204" pitchFamily="34" charset="-122"/>
              </a:rPr>
              <a:t>(NAL)</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VCL</a:t>
            </a:r>
            <a:r>
              <a:rPr lang="zh-CN" altLang="en-US" dirty="0">
                <a:latin typeface="微软雅黑" panose="020B0503020204020204" pitchFamily="34" charset="-122"/>
                <a:ea typeface="微软雅黑" panose="020B0503020204020204" pitchFamily="34" charset="-122"/>
              </a:rPr>
              <a:t>提供一个与网络无关的统一接口，采用统一的数据格式对视频数据包进行封装、打包后使其在网络中传输。</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333" y="9654"/>
            <a:ext cx="12274379" cy="6848346"/>
          </a:xfrm>
          <a:prstGeom prst="rect">
            <a:avLst/>
          </a:prstGeom>
          <a:solidFill>
            <a:schemeClr val="bg1"/>
          </a:solidFill>
        </p:spPr>
      </p:pic>
      <p:sp>
        <p:nvSpPr>
          <p:cNvPr id="2" name="矩形 1"/>
          <p:cNvSpPr/>
          <p:nvPr/>
        </p:nvSpPr>
        <p:spPr>
          <a:xfrm>
            <a:off x="0" y="12320"/>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nvSpPr>
        <p:spPr>
          <a:xfrm>
            <a:off x="574827" y="374648"/>
            <a:ext cx="164585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lumMod val="75000"/>
                  </a:prstClr>
                </a:solidFill>
                <a:effectLst/>
                <a:uLnTx/>
                <a:uFillTx/>
                <a:latin typeface="微软雅黑" panose="020B0503020204020204" pitchFamily="34" charset="-122"/>
                <a:ea typeface="微软雅黑" panose="020B0503020204020204" pitchFamily="34" charset="-122"/>
                <a:cs typeface="+mn-cs"/>
              </a:rPr>
              <a:t>论文绪论</a:t>
            </a:r>
          </a:p>
        </p:txBody>
      </p:sp>
      <p:sp>
        <p:nvSpPr>
          <p:cNvPr id="6" name="文本框 5"/>
          <p:cNvSpPr txBox="1"/>
          <p:nvPr/>
        </p:nvSpPr>
        <p:spPr>
          <a:xfrm>
            <a:off x="5167692" y="374648"/>
            <a:ext cx="23401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lumMod val="75000"/>
                  </a:prstClr>
                </a:solidFill>
                <a:effectLst/>
                <a:uLnTx/>
                <a:uFillTx/>
                <a:latin typeface="微软雅黑" panose="020B0503020204020204" pitchFamily="34" charset="-122"/>
                <a:ea typeface="微软雅黑" panose="020B0503020204020204" pitchFamily="34" charset="-122"/>
                <a:cs typeface="+mn-cs"/>
              </a:rPr>
              <a:t>系统设计</a:t>
            </a:r>
          </a:p>
        </p:txBody>
      </p:sp>
      <p:sp>
        <p:nvSpPr>
          <p:cNvPr id="7" name="文本框 6"/>
          <p:cNvSpPr txBox="1"/>
          <p:nvPr/>
        </p:nvSpPr>
        <p:spPr>
          <a:xfrm>
            <a:off x="7678664" y="374648"/>
            <a:ext cx="23401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lumMod val="75000"/>
                  </a:prstClr>
                </a:solidFill>
                <a:effectLst/>
                <a:uLnTx/>
                <a:uFillTx/>
                <a:latin typeface="微软雅黑" panose="020B0503020204020204" pitchFamily="34" charset="-122"/>
                <a:ea typeface="微软雅黑" panose="020B0503020204020204" pitchFamily="34" charset="-122"/>
                <a:cs typeface="+mn-cs"/>
              </a:rPr>
              <a:t>功能实现</a:t>
            </a:r>
          </a:p>
        </p:txBody>
      </p:sp>
      <p:sp>
        <p:nvSpPr>
          <p:cNvPr id="8" name="文本框 7"/>
          <p:cNvSpPr txBox="1"/>
          <p:nvPr/>
        </p:nvSpPr>
        <p:spPr>
          <a:xfrm>
            <a:off x="10073521" y="374648"/>
            <a:ext cx="23401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lumMod val="75000"/>
                  </a:prstClr>
                </a:solidFill>
                <a:effectLst/>
                <a:uLnTx/>
                <a:uFillTx/>
                <a:latin typeface="微软雅黑" panose="020B0503020204020204" pitchFamily="34" charset="-122"/>
                <a:ea typeface="微软雅黑" panose="020B0503020204020204" pitchFamily="34" charset="-122"/>
                <a:cs typeface="+mn-cs"/>
              </a:rPr>
              <a:t>总结展望</a:t>
            </a:r>
          </a:p>
        </p:txBody>
      </p:sp>
      <p:sp>
        <p:nvSpPr>
          <p:cNvPr id="9" name="等腰三角形 8"/>
          <p:cNvSpPr/>
          <p:nvPr/>
        </p:nvSpPr>
        <p:spPr>
          <a:xfrm rot="10800000">
            <a:off x="3377669" y="1146399"/>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文本框 15"/>
          <p:cNvSpPr txBox="1"/>
          <p:nvPr/>
        </p:nvSpPr>
        <p:spPr>
          <a:xfrm>
            <a:off x="2871259" y="400093"/>
            <a:ext cx="164585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理论简述</a:t>
            </a:r>
          </a:p>
        </p:txBody>
      </p:sp>
      <p:sp>
        <p:nvSpPr>
          <p:cNvPr id="11" name="矩形 10"/>
          <p:cNvSpPr/>
          <p:nvPr/>
        </p:nvSpPr>
        <p:spPr>
          <a:xfrm>
            <a:off x="0" y="1482529"/>
            <a:ext cx="304121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H.264</a:t>
            </a:r>
            <a:r>
              <a:rPr lang="zh-CN" altLang="en-US" sz="2800" b="1" dirty="0">
                <a:solidFill>
                  <a:prstClr val="black"/>
                </a:solidFill>
                <a:latin typeface="微软雅黑" panose="020B0503020204020204" pitchFamily="34" charset="-122"/>
                <a:ea typeface="微软雅黑" panose="020B0503020204020204" pitchFamily="34" charset="-122"/>
              </a:rPr>
              <a:t>码流</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结构：</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3" name="文本框 12"/>
          <p:cNvSpPr txBox="1"/>
          <p:nvPr/>
        </p:nvSpPr>
        <p:spPr>
          <a:xfrm>
            <a:off x="81360" y="2153850"/>
            <a:ext cx="5990265" cy="369332"/>
          </a:xfrm>
          <a:prstGeom prst="rect">
            <a:avLst/>
          </a:prstGeom>
          <a:noFill/>
        </p:spPr>
        <p:txBody>
          <a:bodyPr wrap="square" rtlCol="0">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H.264 </a:t>
            </a:r>
            <a:r>
              <a:rPr lang="zh-CN" altLang="en-US" dirty="0">
                <a:solidFill>
                  <a:prstClr val="black"/>
                </a:solidFill>
                <a:latin typeface="微软雅黑" panose="020B0503020204020204" pitchFamily="34" charset="-122"/>
                <a:ea typeface="微软雅黑" panose="020B0503020204020204" pitchFamily="34" charset="-122"/>
              </a:rPr>
              <a:t>原始码流，是由一个接一个的 </a:t>
            </a:r>
            <a:r>
              <a:rPr lang="en-US" altLang="zh-CN" dirty="0">
                <a:solidFill>
                  <a:prstClr val="black"/>
                </a:solidFill>
                <a:latin typeface="微软雅黑" panose="020B0503020204020204" pitchFamily="34" charset="-122"/>
                <a:ea typeface="微软雅黑" panose="020B0503020204020204" pitchFamily="34" charset="-122"/>
              </a:rPr>
              <a:t>NALU </a:t>
            </a:r>
            <a:r>
              <a:rPr lang="zh-CN" altLang="en-US" dirty="0">
                <a:solidFill>
                  <a:prstClr val="black"/>
                </a:solidFill>
                <a:latin typeface="微软雅黑" panose="020B0503020204020204" pitchFamily="34" charset="-122"/>
                <a:ea typeface="微软雅黑" panose="020B0503020204020204" pitchFamily="34" charset="-122"/>
              </a:rPr>
              <a:t>组成的</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0" name="图片 9">
            <a:extLst>
              <a:ext uri="{FF2B5EF4-FFF2-40B4-BE49-F238E27FC236}">
                <a16:creationId xmlns:a16="http://schemas.microsoft.com/office/drawing/2014/main" id="{F3643BFB-49AE-4BF5-AA6C-521ED6FFB165}"/>
              </a:ext>
            </a:extLst>
          </p:cNvPr>
          <p:cNvPicPr>
            <a:picLocks noChangeAspect="1"/>
          </p:cNvPicPr>
          <p:nvPr/>
        </p:nvPicPr>
        <p:blipFill>
          <a:blip r:embed="rId3"/>
          <a:stretch>
            <a:fillRect/>
          </a:stretch>
        </p:blipFill>
        <p:spPr>
          <a:xfrm>
            <a:off x="-168695" y="2533733"/>
            <a:ext cx="4685814" cy="3216457"/>
          </a:xfrm>
          <a:prstGeom prst="rect">
            <a:avLst/>
          </a:prstGeom>
        </p:spPr>
      </p:pic>
      <p:pic>
        <p:nvPicPr>
          <p:cNvPr id="14" name="图片 13">
            <a:extLst>
              <a:ext uri="{FF2B5EF4-FFF2-40B4-BE49-F238E27FC236}">
                <a16:creationId xmlns:a16="http://schemas.microsoft.com/office/drawing/2014/main" id="{4317B771-F814-4407-9DCF-25C800C18E17}"/>
              </a:ext>
            </a:extLst>
          </p:cNvPr>
          <p:cNvPicPr>
            <a:picLocks noChangeAspect="1"/>
          </p:cNvPicPr>
          <p:nvPr/>
        </p:nvPicPr>
        <p:blipFill>
          <a:blip r:embed="rId4"/>
          <a:stretch>
            <a:fillRect/>
          </a:stretch>
        </p:blipFill>
        <p:spPr>
          <a:xfrm>
            <a:off x="129214" y="5733464"/>
            <a:ext cx="4295775" cy="1104900"/>
          </a:xfrm>
          <a:prstGeom prst="rect">
            <a:avLst/>
          </a:prstGeom>
        </p:spPr>
      </p:pic>
      <p:pic>
        <p:nvPicPr>
          <p:cNvPr id="15" name="图片 14">
            <a:extLst>
              <a:ext uri="{FF2B5EF4-FFF2-40B4-BE49-F238E27FC236}">
                <a16:creationId xmlns:a16="http://schemas.microsoft.com/office/drawing/2014/main" id="{5557B2FC-6802-46D6-A36F-2D09F45312D0}"/>
              </a:ext>
            </a:extLst>
          </p:cNvPr>
          <p:cNvPicPr>
            <a:picLocks noChangeAspect="1"/>
          </p:cNvPicPr>
          <p:nvPr/>
        </p:nvPicPr>
        <p:blipFill>
          <a:blip r:embed="rId5"/>
          <a:stretch>
            <a:fillRect/>
          </a:stretch>
        </p:blipFill>
        <p:spPr>
          <a:xfrm>
            <a:off x="5480011" y="1328634"/>
            <a:ext cx="5572125" cy="2857500"/>
          </a:xfrm>
          <a:prstGeom prst="rect">
            <a:avLst/>
          </a:prstGeom>
        </p:spPr>
      </p:pic>
      <p:sp>
        <p:nvSpPr>
          <p:cNvPr id="17" name="矩形 16">
            <a:extLst>
              <a:ext uri="{FF2B5EF4-FFF2-40B4-BE49-F238E27FC236}">
                <a16:creationId xmlns:a16="http://schemas.microsoft.com/office/drawing/2014/main" id="{851E08A7-B816-4F8A-B11A-B07FB7CBBF25}"/>
              </a:ext>
            </a:extLst>
          </p:cNvPr>
          <p:cNvSpPr/>
          <p:nvPr/>
        </p:nvSpPr>
        <p:spPr>
          <a:xfrm>
            <a:off x="5417415" y="4732482"/>
            <a:ext cx="6096000" cy="646331"/>
          </a:xfrm>
          <a:prstGeom prst="rect">
            <a:avLst/>
          </a:prstGeom>
        </p:spPr>
        <p:txBody>
          <a:bodyPr>
            <a:spAutoFit/>
          </a:bodyPr>
          <a:lstStyle/>
          <a:p>
            <a:r>
              <a:rPr lang="zh-CN" altLang="en-US" dirty="0"/>
              <a:t>宏块是视频信息的主要承载者，因为它包含着每一个像素的亮度和色度信息。</a:t>
            </a:r>
          </a:p>
        </p:txBody>
      </p:sp>
    </p:spTree>
    <p:extLst>
      <p:ext uri="{BB962C8B-B14F-4D97-AF65-F5344CB8AC3E}">
        <p14:creationId xmlns:p14="http://schemas.microsoft.com/office/powerpoint/2010/main" val="3970104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等腰三角形 8"/>
          <p:cNvSpPr/>
          <p:nvPr/>
        </p:nvSpPr>
        <p:spPr>
          <a:xfrm rot="5400000">
            <a:off x="2125943" y="387198"/>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263909" y="251129"/>
            <a:ext cx="198580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0553A7"/>
                </a:solidFill>
                <a:effectLst/>
                <a:uLnTx/>
                <a:uFillTx/>
                <a:latin typeface="微软雅黑" panose="020B0503020204020204" pitchFamily="34" charset="-122"/>
                <a:ea typeface="微软雅黑" panose="020B0503020204020204" pitchFamily="34" charset="-122"/>
                <a:cs typeface="+mn-cs"/>
              </a:rPr>
              <a:t>系统设计</a:t>
            </a:r>
          </a:p>
        </p:txBody>
      </p:sp>
      <p:sp>
        <p:nvSpPr>
          <p:cNvPr id="2" name="文本框 1"/>
          <p:cNvSpPr txBox="1"/>
          <p:nvPr/>
        </p:nvSpPr>
        <p:spPr>
          <a:xfrm>
            <a:off x="263909" y="1268760"/>
            <a:ext cx="11736747" cy="1384995"/>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功能需求：</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endParaRPr>
          </a:p>
        </p:txBody>
      </p:sp>
      <p:sp>
        <p:nvSpPr>
          <p:cNvPr id="8" name="矩形 7"/>
          <p:cNvSpPr/>
          <p:nvPr/>
        </p:nvSpPr>
        <p:spPr>
          <a:xfrm>
            <a:off x="1247140" y="1937385"/>
            <a:ext cx="1410335" cy="1894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基本功能</a:t>
            </a:r>
          </a:p>
        </p:txBody>
      </p:sp>
      <p:sp>
        <p:nvSpPr>
          <p:cNvPr id="12" name="箭头: 右 11"/>
          <p:cNvSpPr/>
          <p:nvPr/>
        </p:nvSpPr>
        <p:spPr>
          <a:xfrm>
            <a:off x="2664496" y="2017564"/>
            <a:ext cx="720080" cy="377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84586" y="1913241"/>
            <a:ext cx="1855004"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采集功能</a:t>
            </a:r>
          </a:p>
        </p:txBody>
      </p:sp>
      <p:sp>
        <p:nvSpPr>
          <p:cNvPr id="3" name="矩形 2"/>
          <p:cNvSpPr/>
          <p:nvPr/>
        </p:nvSpPr>
        <p:spPr>
          <a:xfrm>
            <a:off x="3384550" y="3247390"/>
            <a:ext cx="1909445" cy="584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播放功能</a:t>
            </a:r>
          </a:p>
        </p:txBody>
      </p:sp>
      <p:sp>
        <p:nvSpPr>
          <p:cNvPr id="5" name="箭头: 右 11"/>
          <p:cNvSpPr/>
          <p:nvPr/>
        </p:nvSpPr>
        <p:spPr>
          <a:xfrm>
            <a:off x="2664496" y="3351699"/>
            <a:ext cx="720080" cy="377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989481" y="2708261"/>
            <a:ext cx="1855004"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视频点播</a:t>
            </a:r>
          </a:p>
        </p:txBody>
      </p:sp>
      <p:sp>
        <p:nvSpPr>
          <p:cNvPr id="10" name="矩形 9"/>
          <p:cNvSpPr/>
          <p:nvPr/>
        </p:nvSpPr>
        <p:spPr>
          <a:xfrm>
            <a:off x="6989481" y="3959211"/>
            <a:ext cx="1855004"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视频直播</a:t>
            </a:r>
          </a:p>
        </p:txBody>
      </p:sp>
      <p:sp>
        <p:nvSpPr>
          <p:cNvPr id="14" name="圆角右箭头 13"/>
          <p:cNvSpPr/>
          <p:nvPr/>
        </p:nvSpPr>
        <p:spPr>
          <a:xfrm>
            <a:off x="5293995" y="2785110"/>
            <a:ext cx="1696085" cy="64833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右箭头 18"/>
          <p:cNvSpPr/>
          <p:nvPr/>
        </p:nvSpPr>
        <p:spPr>
          <a:xfrm>
            <a:off x="5293995" y="4050030"/>
            <a:ext cx="1695450" cy="314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293995" y="3433445"/>
            <a:ext cx="149860" cy="690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990116" y="1912606"/>
            <a:ext cx="1855004"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视频录制</a:t>
            </a:r>
          </a:p>
        </p:txBody>
      </p:sp>
      <p:sp>
        <p:nvSpPr>
          <p:cNvPr id="24" name="箭头: 右 11"/>
          <p:cNvSpPr/>
          <p:nvPr/>
        </p:nvSpPr>
        <p:spPr>
          <a:xfrm>
            <a:off x="5241290" y="2016760"/>
            <a:ext cx="1748155" cy="37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47140" y="4544060"/>
            <a:ext cx="1368425" cy="648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拓展功能</a:t>
            </a:r>
          </a:p>
        </p:txBody>
      </p:sp>
      <p:sp>
        <p:nvSpPr>
          <p:cNvPr id="26" name="箭头: 右 11"/>
          <p:cNvSpPr/>
          <p:nvPr/>
        </p:nvSpPr>
        <p:spPr>
          <a:xfrm>
            <a:off x="2615601" y="4680119"/>
            <a:ext cx="720080" cy="377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335655" y="4575810"/>
            <a:ext cx="1909445" cy="584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裁剪功能</a:t>
            </a:r>
          </a:p>
        </p:txBody>
      </p:sp>
      <p:sp>
        <p:nvSpPr>
          <p:cNvPr id="28" name="文本框 27"/>
          <p:cNvSpPr txBox="1"/>
          <p:nvPr/>
        </p:nvSpPr>
        <p:spPr>
          <a:xfrm>
            <a:off x="5293995" y="2559050"/>
            <a:ext cx="1554480" cy="368300"/>
          </a:xfrm>
          <a:prstGeom prst="rect">
            <a:avLst/>
          </a:prstGeom>
          <a:noFill/>
        </p:spPr>
        <p:txBody>
          <a:bodyPr wrap="none" rtlCol="0" anchor="t">
            <a:spAutoFit/>
          </a:bodyPr>
          <a:lstStyle/>
          <a:p>
            <a:pPr algn="ctr"/>
            <a:r>
              <a:rPr lang="zh-CN" altLang="en-US" dirty="0">
                <a:sym typeface="+mn-ea"/>
              </a:rPr>
              <a:t>顺序流式传输</a:t>
            </a:r>
            <a:endParaRPr lang="zh-CN" altLang="en-US" dirty="0"/>
          </a:p>
        </p:txBody>
      </p:sp>
      <p:sp>
        <p:nvSpPr>
          <p:cNvPr id="29" name="文本框 28"/>
          <p:cNvSpPr txBox="1"/>
          <p:nvPr/>
        </p:nvSpPr>
        <p:spPr>
          <a:xfrm>
            <a:off x="5337810" y="3832225"/>
            <a:ext cx="1554480" cy="368300"/>
          </a:xfrm>
          <a:prstGeom prst="rect">
            <a:avLst/>
          </a:prstGeom>
          <a:noFill/>
        </p:spPr>
        <p:txBody>
          <a:bodyPr wrap="none" rtlCol="0" anchor="t">
            <a:spAutoFit/>
          </a:bodyPr>
          <a:lstStyle/>
          <a:p>
            <a:r>
              <a:rPr lang="zh-CN" altLang="en-US" dirty="0">
                <a:sym typeface="+mn-ea"/>
              </a:rPr>
              <a:t>实时流式传输</a:t>
            </a:r>
            <a:endParaRPr lang="zh-CN" altLang="en-US" dirty="0"/>
          </a:p>
        </p:txBody>
      </p:sp>
      <p:sp>
        <p:nvSpPr>
          <p:cNvPr id="30" name="矩形 29"/>
          <p:cNvSpPr/>
          <p:nvPr/>
        </p:nvSpPr>
        <p:spPr>
          <a:xfrm>
            <a:off x="6990116" y="4607546"/>
            <a:ext cx="1855004"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视频裁剪</a:t>
            </a:r>
          </a:p>
        </p:txBody>
      </p:sp>
      <p:sp>
        <p:nvSpPr>
          <p:cNvPr id="31" name="箭头: 右 11"/>
          <p:cNvSpPr/>
          <p:nvPr/>
        </p:nvSpPr>
        <p:spPr>
          <a:xfrm>
            <a:off x="5258435" y="4711065"/>
            <a:ext cx="1748155" cy="37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BCD78347-9F38-48F2-9828-09271AEB2CB2}"/>
              </a:ext>
            </a:extLst>
          </p:cNvPr>
          <p:cNvSpPr txBox="1"/>
          <p:nvPr/>
        </p:nvSpPr>
        <p:spPr>
          <a:xfrm>
            <a:off x="5426588" y="1741221"/>
            <a:ext cx="1338828" cy="369332"/>
          </a:xfrm>
          <a:prstGeom prst="rect">
            <a:avLst/>
          </a:prstGeom>
          <a:noFill/>
        </p:spPr>
        <p:txBody>
          <a:bodyPr wrap="none" rtlCol="0" anchor="t">
            <a:spAutoFit/>
          </a:bodyPr>
          <a:lstStyle/>
          <a:p>
            <a:pPr algn="ctr"/>
            <a:r>
              <a:rPr lang="zh-CN" altLang="en-US" dirty="0">
                <a:sym typeface="+mn-ea"/>
              </a:rPr>
              <a:t>调用摄像头</a:t>
            </a:r>
            <a:endParaRPr lang="zh-CN" altLang="en-US" dirty="0"/>
          </a:p>
        </p:txBody>
      </p:sp>
      <p:sp>
        <p:nvSpPr>
          <p:cNvPr id="33" name="文本框 32">
            <a:extLst>
              <a:ext uri="{FF2B5EF4-FFF2-40B4-BE49-F238E27FC236}">
                <a16:creationId xmlns:a16="http://schemas.microsoft.com/office/drawing/2014/main" id="{58DCA39A-8324-4F94-82B1-C10252EFABAB}"/>
              </a:ext>
            </a:extLst>
          </p:cNvPr>
          <p:cNvSpPr txBox="1"/>
          <p:nvPr/>
        </p:nvSpPr>
        <p:spPr>
          <a:xfrm>
            <a:off x="5311762" y="4526915"/>
            <a:ext cx="1446229" cy="369332"/>
          </a:xfrm>
          <a:prstGeom prst="rect">
            <a:avLst/>
          </a:prstGeom>
          <a:noFill/>
        </p:spPr>
        <p:txBody>
          <a:bodyPr wrap="none" rtlCol="0" anchor="t">
            <a:spAutoFit/>
          </a:bodyPr>
          <a:lstStyle/>
          <a:p>
            <a:pPr algn="ctr"/>
            <a:r>
              <a:rPr lang="en-US" altLang="zh-CN" dirty="0" err="1">
                <a:sym typeface="+mn-ea"/>
              </a:rPr>
              <a:t>FFmpeg</a:t>
            </a:r>
            <a:r>
              <a:rPr lang="zh-CN" altLang="en-US" dirty="0">
                <a:sym typeface="+mn-ea"/>
              </a:rPr>
              <a:t>调用</a:t>
            </a:r>
            <a:endParaRPr lang="zh-CN" altLang="en-US" dirty="0"/>
          </a:p>
        </p:txBody>
      </p:sp>
      <p:cxnSp>
        <p:nvCxnSpPr>
          <p:cNvPr id="6" name="直接箭头连接符 5">
            <a:extLst>
              <a:ext uri="{FF2B5EF4-FFF2-40B4-BE49-F238E27FC236}">
                <a16:creationId xmlns:a16="http://schemas.microsoft.com/office/drawing/2014/main" id="{89C1EEEC-5483-427B-8830-9FA3C4EB8943}"/>
              </a:ext>
            </a:extLst>
          </p:cNvPr>
          <p:cNvCxnSpPr/>
          <p:nvPr/>
        </p:nvCxnSpPr>
        <p:spPr>
          <a:xfrm>
            <a:off x="6096000" y="4711065"/>
            <a:ext cx="432048" cy="10221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609EA742-CA20-4A17-BA3B-5F87A27DFA5A}"/>
              </a:ext>
            </a:extLst>
          </p:cNvPr>
          <p:cNvSpPr txBox="1"/>
          <p:nvPr/>
        </p:nvSpPr>
        <p:spPr>
          <a:xfrm>
            <a:off x="6096000" y="5733256"/>
            <a:ext cx="3744416"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利用命令集来实现录制、转换和流式传输音频和视频的开源库</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732</TotalTime>
  <Words>1318</Words>
  <Application>Microsoft Office PowerPoint</Application>
  <PresentationFormat>宽屏</PresentationFormat>
  <Paragraphs>223</Paragraphs>
  <Slides>25</Slides>
  <Notes>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25</vt:i4>
      </vt:variant>
    </vt:vector>
  </HeadingPairs>
  <TitlesOfParts>
    <vt:vector size="32" baseType="lpstr">
      <vt:lpstr>等线</vt:lpstr>
      <vt:lpstr>等线 Light</vt:lpstr>
      <vt:lpstr>微软雅黑</vt:lpstr>
      <vt:lpstr>Arial</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优 葛</cp:lastModifiedBy>
  <cp:revision>182</cp:revision>
  <dcterms:created xsi:type="dcterms:W3CDTF">2017-03-29T13:55:00Z</dcterms:created>
  <dcterms:modified xsi:type="dcterms:W3CDTF">2019-06-11T15:20:21Z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