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8" r:id="rId5"/>
    <p:sldId id="259" r:id="rId6"/>
    <p:sldId id="260" r:id="rId7"/>
    <p:sldId id="269" r:id="rId8"/>
    <p:sldId id="270" r:id="rId9"/>
    <p:sldId id="261" r:id="rId10"/>
    <p:sldId id="262" r:id="rId11"/>
    <p:sldId id="263" r:id="rId12"/>
    <p:sldId id="264" r:id="rId13"/>
    <p:sldId id="265" r:id="rId14"/>
    <p:sldId id="271" r:id="rId15"/>
    <p:sldId id="266" r:id="rId16"/>
    <p:sldId id="267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Uvnhbo/x8C2MWEuyONt/gGczh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79AD06-8BC9-421D-85A4-ACA44D1F15AB}">
  <a:tblStyle styleId="{C979AD06-8BC9-421D-85A4-ACA44D1F15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74d04fa543bbdb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674d04fa543bbdb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2209800" y="1269884"/>
            <a:ext cx="7772400" cy="172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700" b="1">
                <a:latin typeface="Times New Roman"/>
                <a:ea typeface="Times New Roman"/>
                <a:cs typeface="Times New Roman"/>
                <a:sym typeface="Times New Roman"/>
              </a:rPr>
              <a:t>Creativity and Entrepreneurship </a:t>
            </a:r>
            <a:br>
              <a:rPr lang="en-US" sz="27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700" b="1">
                <a:latin typeface="Times New Roman"/>
                <a:ea typeface="Times New Roman"/>
                <a:cs typeface="Times New Roman"/>
                <a:sym typeface="Times New Roman"/>
              </a:rPr>
              <a:t>Course Code:  0156</a:t>
            </a:r>
            <a:br>
              <a:rPr lang="en-US" sz="2700" b="1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7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700" b="1">
                <a:latin typeface="Times New Roman"/>
                <a:ea typeface="Times New Roman"/>
                <a:cs typeface="Times New Roman"/>
                <a:sym typeface="Times New Roman"/>
              </a:rPr>
              <a:t>Project Title:  </a:t>
            </a:r>
            <a:endParaRPr sz="27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918137" y="3098038"/>
            <a:ext cx="863424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logo/Slogan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Key Activities</a:t>
            </a:r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114300" indent="0">
              <a:buNone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Production</a:t>
            </a: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Symbol" pitchFamily="2" charset="2"/>
              </a:rPr>
              <a:t>• 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 Manufacturing:</a:t>
            </a:r>
          </a:p>
          <a:p>
            <a:pPr marL="114300" indent="0">
              <a:buNone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 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Sensor calibration &amp; mat assembly</a:t>
            </a:r>
          </a:p>
          <a:p>
            <a:pPr marL="114300" indent="0">
              <a:buNone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Symbol" pitchFamily="2" charset="2"/>
              </a:rPr>
              <a:t>• 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Development:</a:t>
            </a:r>
          </a:p>
          <a:p>
            <a:pPr marL="114300" indent="0">
              <a:buNone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 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App/firmware updates</a:t>
            </a:r>
          </a:p>
          <a:p>
            <a:pPr marL="114300" indent="0">
              <a:buNone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Problem Solving</a:t>
            </a: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Symbol" pitchFamily="2" charset="2"/>
              </a:rPr>
              <a:t>• 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Support:</a:t>
            </a:r>
          </a:p>
          <a:p>
            <a:pPr marL="114300" indent="0">
              <a:buNone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 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Fixing hardware issues</a:t>
            </a:r>
            <a:endParaRPr lang="en-GB" b="1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Symbol" pitchFamily="2" charset="2"/>
              </a:rPr>
              <a:t>• 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 Adaptation:</a:t>
            </a:r>
          </a:p>
          <a:p>
            <a:pPr marL="114300" indent="0">
              <a:buNone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 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Customizing workouts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Channels</a:t>
            </a:r>
            <a:endParaRPr/>
          </a:p>
        </p:txBody>
      </p:sp>
      <p:sp>
        <p:nvSpPr>
          <p:cNvPr id="131" name="Google Shape;1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Direct-to-Consumer (Home Users)</a:t>
            </a:r>
          </a:p>
          <a:p>
            <a:pPr marL="114300" indent="0">
              <a:buNone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Symbol" pitchFamily="2" charset="2"/>
              </a:rPr>
              <a:t>• 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E-commerce:</a:t>
            </a:r>
          </a:p>
          <a:p>
            <a:pPr marL="114300" indent="0">
              <a:buNone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 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Own website </a:t>
            </a:r>
          </a:p>
          <a:p>
            <a:pPr marL="114300" indent="0">
              <a:buNone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Symbol" pitchFamily="2" charset="2"/>
              </a:rPr>
              <a:t>• 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Social Media:</a:t>
            </a:r>
          </a:p>
          <a:p>
            <a:pPr marL="114300" indent="0">
              <a:buNone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 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Instagram/Facebook ads</a:t>
            </a:r>
          </a:p>
          <a:p>
            <a:pPr marL="114300" indent="0">
              <a:buNone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Business-to-Business (Gyms/Clinics/Schools)</a:t>
            </a:r>
          </a:p>
          <a:p>
            <a:pPr marL="114300" indent="0">
              <a:buNone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Symbol" pitchFamily="2" charset="2"/>
              </a:rPr>
              <a:t>• 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 Sales: Partnerships with gym equipment distributors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Competitors</a:t>
            </a:r>
            <a:endParaRPr/>
          </a:p>
        </p:txBody>
      </p:sp>
      <p:sp>
        <p:nvSpPr>
          <p:cNvPr id="137" name="Google Shape;13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Cost Structure</a:t>
            </a:r>
            <a:endParaRPr dirty="0"/>
          </a:p>
        </p:txBody>
      </p:sp>
      <p:sp>
        <p:nvSpPr>
          <p:cNvPr id="143" name="Google Shape;143;p10"/>
          <p:cNvSpPr txBox="1">
            <a:spLocks noGrp="1"/>
          </p:cNvSpPr>
          <p:nvPr>
            <p:ph type="body" idx="1"/>
          </p:nvPr>
        </p:nvSpPr>
        <p:spPr>
          <a:xfrm>
            <a:off x="838200" y="1304324"/>
            <a:ext cx="10515600" cy="4872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114300" indent="0">
              <a:buNone/>
            </a:pPr>
            <a:r>
              <a:rPr lang="en-GB" b="1" u="sng" dirty="0">
                <a:solidFill>
                  <a:schemeClr val="tx1"/>
                </a:solidFill>
                <a:latin typeface="Arial" panose="020B0604020202020204" pitchFamily="34" charset="0"/>
              </a:rPr>
              <a:t>A</a:t>
            </a:r>
            <a:r>
              <a:rPr lang="en-US" b="1" i="0" u="sng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Fixed Costs: </a:t>
            </a:r>
            <a:endParaRPr lang="en-GB" b="1" i="0" u="sng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Salaries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Engineers, content creators, support staff , Electrician</a:t>
            </a:r>
          </a:p>
          <a:p>
            <a:pPr marL="114300" indent="0">
              <a:buNone/>
            </a:pPr>
            <a:endParaRPr lang="en-GB" b="1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b="1" i="0" u="sng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B) Variable Costs</a:t>
            </a:r>
            <a:r>
              <a:rPr lang="en-US" b="0" i="0" u="sng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Software/Content</a:t>
            </a:r>
            <a:endParaRPr lang="en-GB" b="0" i="0" u="sng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 LEDs ( 20 LE)</a:t>
            </a:r>
            <a:endParaRPr lang="en-GB" b="1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 sensors ( 150L.E)</a:t>
            </a:r>
            <a:endParaRPr lang="en-GB" b="1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</a:t>
            </a:r>
            <a:r>
              <a:rPr lang="en-GB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troller (200L.E)</a:t>
            </a:r>
            <a:endParaRPr lang="en-GB" b="1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PCB (300 L.E)</a:t>
            </a:r>
            <a:endParaRPr lang="en-GB" b="1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Memory card (200L.E)</a:t>
            </a:r>
            <a:endParaRPr lang="en-GB" b="1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 phone (50L.E)</a:t>
            </a:r>
            <a:endParaRPr lang="en-GB" b="1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Yoga Mat (200 L.E )</a:t>
            </a:r>
            <a:endParaRPr lang="en-GB" b="1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Wires (300 L.E )</a:t>
            </a:r>
            <a:endParaRPr lang="en-GB" b="1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OLED 1.3’ 4pin LCD (screen) (265 L.E )</a:t>
            </a:r>
            <a:endParaRPr lang="en-GB" b="1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Battery Holder (25 L.E )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1ADA-2487-5CFC-4298-3DFB87A7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400" b="1">
                <a:latin typeface="Times New Roman"/>
                <a:ea typeface="Times New Roman"/>
                <a:cs typeface="Times New Roman"/>
                <a:sym typeface="Times New Roman"/>
              </a:rPr>
              <a:t>Revenue Stream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5A96F-44F8-35A4-DA87-CEFAE212E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72973"/>
            <a:ext cx="10515600" cy="4803990"/>
          </a:xfrm>
        </p:spPr>
        <p:txBody>
          <a:bodyPr>
            <a:normAutofit fontScale="47500" lnSpcReduction="20000"/>
          </a:bodyPr>
          <a:lstStyle/>
          <a:p>
            <a:pPr marL="114300" indent="0" rtl="1">
              <a:buNone/>
            </a:pP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</a:rPr>
              <a:t>What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Customers Pay For</a:t>
            </a:r>
            <a:r>
              <a:rPr lang="en-GB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114300" indent="0">
              <a:buNone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 purchase</a:t>
            </a:r>
          </a:p>
          <a:p>
            <a:pPr marL="114300" indent="0">
              <a:buNone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Premium workout programs (subscription)</a:t>
            </a: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Customized yoga mats (colors , size , LED colors )</a:t>
            </a:r>
            <a:endParaRPr lang="en-GB" b="1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14300" indent="0">
              <a:buNone/>
            </a:pP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14300" indent="0" rtl="1">
              <a:buNone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 price. = 2000 L.E</a:t>
            </a: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Customized Mat = 2250 L.E</a:t>
            </a: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 price </a:t>
            </a: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 mats/month </a:t>
            </a: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 profits </a:t>
            </a: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2000 × 10 = 20000 L.E</a:t>
            </a:r>
            <a:endParaRPr lang="en-GB" b="1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14300" indent="0">
              <a:buNone/>
            </a:pP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Customized Mat price </a:t>
            </a: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 mats / month </a:t>
            </a: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14300" indent="0" rtl="1">
              <a:buNone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2250 x 5 = 11250 L.E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114300" indent="0">
              <a:buNone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= 20000 + 11250</a:t>
            </a: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       = 31250 L.E</a:t>
            </a: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14300" indent="0">
              <a:buNone/>
            </a:pPr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828408813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74d04fa543bbdb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Team Members </a:t>
            </a:r>
            <a:endParaRPr/>
          </a:p>
        </p:txBody>
      </p:sp>
      <p:graphicFrame>
        <p:nvGraphicFramePr>
          <p:cNvPr id="149" name="Google Shape;149;g674d04fa543bbdb_0"/>
          <p:cNvGraphicFramePr/>
          <p:nvPr>
            <p:extLst>
              <p:ext uri="{D42A27DB-BD31-4B8C-83A1-F6EECF244321}">
                <p14:modId xmlns:p14="http://schemas.microsoft.com/office/powerpoint/2010/main" val="1533561846"/>
              </p:ext>
            </p:extLst>
          </p:nvPr>
        </p:nvGraphicFramePr>
        <p:xfrm>
          <a:off x="952500" y="1690820"/>
          <a:ext cx="10287000" cy="3629449"/>
        </p:xfrm>
        <a:graphic>
          <a:graphicData uri="http://schemas.openxmlformats.org/drawingml/2006/table">
            <a:tbl>
              <a:tblPr>
                <a:noFill/>
                <a:tableStyleId>{C979AD06-8BC9-421D-85A4-ACA44D1F15AB}</a:tableStyleId>
              </a:tblPr>
              <a:tblGrid>
                <a:gridCol w="364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05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</a:t>
                      </a:r>
                      <a:endParaRPr sz="2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48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Mahmoud Ashraf</a:t>
                      </a: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211397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Omar Emad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201702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48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Mostafa Hisham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211410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Shrouk Yahya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210114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48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Salma Mohamed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210963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Abdallah Aly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211427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48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Salsabil Mahmoud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211387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Engy Ibrahim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211384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48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Mohamed Tarek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210103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Aisha Mohamed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211418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48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Mariam Tamer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201794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Nadeen </a:t>
                      </a:r>
                      <a:r>
                        <a:rPr lang="en-GB" dirty="0" err="1"/>
                        <a:t>Hossam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210894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>
            <a:spLocks noGrp="1"/>
          </p:cNvSpPr>
          <p:nvPr>
            <p:ph type="subTitle" idx="1"/>
          </p:nvPr>
        </p:nvSpPr>
        <p:spPr>
          <a:xfrm>
            <a:off x="2033750" y="2793238"/>
            <a:ext cx="863424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 b="1">
                <a:latin typeface="Times New Roman"/>
                <a:ea typeface="Times New Roman"/>
                <a:cs typeface="Times New Roman"/>
                <a:sym typeface="Times New Roman"/>
              </a:rPr>
              <a:t>Thanks &amp; Questions </a:t>
            </a:r>
            <a:endParaRPr sz="4400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Pain &amp; Problem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1078470" y="1690688"/>
            <a:ext cx="10515600" cy="414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14300" indent="0">
              <a:buNone/>
            </a:pPr>
            <a:r>
              <a:rPr lang="en-US" b="1" i="0" u="sng" dirty="0">
                <a:solidFill>
                  <a:srgbClr val="000000"/>
                </a:solidFill>
                <a:effectLst/>
                <a:latin typeface="TimesNewRomanPS-BoldMT"/>
              </a:rPr>
              <a:t>Smart Yoga Mat</a:t>
            </a:r>
            <a:endParaRPr lang="en-GB" b="1" i="0" u="sng" dirty="0">
              <a:solidFill>
                <a:srgbClr val="000000"/>
              </a:solidFill>
              <a:effectLst/>
              <a:latin typeface="TimesNewRomanPS-BoldMT"/>
            </a:endParaRPr>
          </a:p>
          <a:p>
            <a:pPr marL="114300" indent="0">
              <a:buNone/>
            </a:pPr>
            <a:endParaRPr lang="en-US" u="sng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We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introduce the Smart Yoga Mat :-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 AI-powered, sensor-equipped mat that provides real-time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feedback and personalized exercise programs. Designed to cater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 users of all levels, this innovative mat detects posture, tracks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progress, and offers guided routines for specific goals, such as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flexibility, relief backpain , stress relief, or injury recovery. 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1C0516-94B9-7A91-C9ED-83CA4B1BBC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Project Idea</a:t>
            </a:r>
            <a:endParaRPr lang="en-EG" b="1" dirty="0"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D0076-085D-BF27-E4A9-2BF233EE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>
                <a:latin typeface="Times New Roman"/>
                <a:ea typeface="Times New Roman"/>
                <a:cs typeface="Times New Roman"/>
                <a:sym typeface="Times New Roman"/>
              </a:rPr>
              <a:t>Project Idea</a:t>
            </a:r>
            <a:endParaRPr lang="en-EG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2C989-7399-FD9F-050F-1DF7FCA90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114300" indent="0">
              <a:buNone/>
            </a:pPr>
            <a:endParaRPr lang="en-GB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Smart Yoga Mat ensures that users receive expert-like guidance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the comfort of their homes.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By combining technology with wellness, this project aims to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enhance yoga practice, reduce the risk of injuries, and promote a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personalized and interactive experience.</a:t>
            </a:r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3395122408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 Customer Segmentation 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Symbol" pitchFamily="2" charset="2"/>
              </a:rPr>
              <a:t>• 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 Fitness Users</a:t>
            </a: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Symbol" pitchFamily="2" charset="2"/>
              </a:rPr>
              <a:t>• 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Rehabilitation Patients</a:t>
            </a: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Symbol" pitchFamily="2" charset="2"/>
              </a:rPr>
              <a:t>• 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Gyms &amp; Studios</a:t>
            </a: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 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Yoga/Pilates studios</a:t>
            </a:r>
          </a:p>
          <a:p>
            <a:pPr marL="114300" indent="0">
              <a:buNone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Symbol" pitchFamily="2" charset="2"/>
              </a:rPr>
              <a:t>• 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Athletes</a:t>
            </a: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 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Sport-specific training (e.g., martial arts, dance)</a:t>
            </a:r>
          </a:p>
          <a:p>
            <a:pPr marL="114300" indent="0">
              <a:buNone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Symbol" pitchFamily="2" charset="2"/>
              </a:rPr>
              <a:t>• 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Schools</a:t>
            </a: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 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 classes, youth fitness programs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Key Resources</a:t>
            </a:r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0" i="0" u="none" strike="noStrike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our project, which focuses on developing an electronic yoga mat for exercise and therapeutic purposes, the key resources are those essential to building a reliable, effective, and health-focused product. As medical professionals, our approach integrates technology with clinical insight, making our resources particularly specialized.</a:t>
            </a:r>
            <a:endParaRPr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B0FAE-F7CE-33AA-F609-52BE2FB1E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rtl="1"/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key resources include:</a:t>
            </a:r>
            <a:endParaRPr lang="en-GB" b="1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rtl="1"/>
            <a:endParaRPr lang="en-GB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rtl="1"/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1.Human Resources: Our medical background is a major asset. We rely on doctors, physiotherapists, and biomedical engineers to ensure that the mat supports safe and effective physical activity, especially for patients with specific needs.</a:t>
            </a:r>
            <a:endParaRPr lang="en-GB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rtl="1"/>
            <a:endParaRPr lang="en-GB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rtl="1"/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2.Physical Resources: These include the hardware components of the mat—sensors, smart textiles, circuit boards, and testing equipment—as well as the facilities needed for prototyping and production.</a:t>
            </a:r>
          </a:p>
          <a:p>
            <a:pPr rtl="1"/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112;p5">
            <a:extLst>
              <a:ext uri="{FF2B5EF4-FFF2-40B4-BE49-F238E27FC236}">
                <a16:creationId xmlns:a16="http://schemas.microsoft.com/office/drawing/2014/main" id="{2F2B8D74-C649-448B-6127-D0B7718D03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3600"/>
              <a:buFont typeface="Times New Roman"/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Key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18967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A2A83-0CCB-384D-537B-89E4338466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Intellectual Resources: This covers our clinical knowledge, the algorithms that interpret body movement and posture, any proprietary software developed for the mat, and future patents for the product design or therapeutic methodology.</a:t>
            </a:r>
            <a:endParaRPr lang="en-GB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GB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4.Financial Resources: Investment capital and potential research grants are vital to support development, testing, and eventual scaling of the product.</a:t>
            </a:r>
          </a:p>
          <a:p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112;p5">
            <a:extLst>
              <a:ext uri="{FF2B5EF4-FFF2-40B4-BE49-F238E27FC236}">
                <a16:creationId xmlns:a16="http://schemas.microsoft.com/office/drawing/2014/main" id="{CC4B768A-22BB-C4F9-C759-E94779A26B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3600"/>
              <a:buFont typeface="Times New Roman"/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Key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70366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Value Proposition (Gain)</a:t>
            </a:r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body" idx="1"/>
          </p:nvPr>
        </p:nvSpPr>
        <p:spPr>
          <a:xfrm>
            <a:off x="838200" y="1441622"/>
            <a:ext cx="10515600" cy="473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r>
              <a:rPr lang="en-US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Value Delivered</a:t>
            </a:r>
            <a:endParaRPr lang="en-GB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Guided Training: LED cues replace a personal trainer for real-time form correction.</a:t>
            </a:r>
          </a:p>
          <a:p>
            <a:r>
              <a:rPr lang="en-US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Gamified Exercise: Step-by-step challenges with visual feedback (blinking/solid LEDs).</a:t>
            </a:r>
          </a:p>
          <a:p>
            <a:r>
              <a:rPr lang="en-US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Accessible Fitness: No screens/subscriptions—just unroll and start.</a:t>
            </a:r>
          </a:p>
          <a:p>
            <a:r>
              <a:rPr lang="en-US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Newness: First tactile LED training mat.</a:t>
            </a:r>
          </a:p>
          <a:p>
            <a:r>
              <a:rPr lang="en-US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Design: Ultra-thin, portable, and washable</a:t>
            </a:r>
            <a:endParaRPr lang="en-GB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Price: 70% cheaper than smart mirrors.</a:t>
            </a:r>
            <a:endParaRPr lang="en-GB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Simplicity: No app required (optional for advanced users).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Creativity and Entrepreneurship  Course Code:  0156  Project Title:  </vt:lpstr>
      <vt:lpstr>Pain &amp; Problem</vt:lpstr>
      <vt:lpstr>Project Idea</vt:lpstr>
      <vt:lpstr>Project Idea</vt:lpstr>
      <vt:lpstr> Customer Segmentation </vt:lpstr>
      <vt:lpstr>Key Resources</vt:lpstr>
      <vt:lpstr>Key Resources</vt:lpstr>
      <vt:lpstr>Key Resources</vt:lpstr>
      <vt:lpstr>Value Proposition (Gain)</vt:lpstr>
      <vt:lpstr>Key Activities</vt:lpstr>
      <vt:lpstr>Channels</vt:lpstr>
      <vt:lpstr>Competitors</vt:lpstr>
      <vt:lpstr>Cost Structure</vt:lpstr>
      <vt:lpstr>Revenue Stream</vt:lpstr>
      <vt:lpstr>Team Members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and Entrepreneurship  Course Code:  0156  Project Title:  </dc:title>
  <dc:creator>Omar Eldahan</dc:creator>
  <cp:lastModifiedBy>shrouk yahya</cp:lastModifiedBy>
  <cp:revision>1</cp:revision>
  <dcterms:created xsi:type="dcterms:W3CDTF">2017-01-05T12:26:10Z</dcterms:created>
  <dcterms:modified xsi:type="dcterms:W3CDTF">2025-05-20T10:46:06Z</dcterms:modified>
</cp:coreProperties>
</file>