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Fira Sans Extra Condensed Medium"/>
      <p:regular r:id="rId7"/>
      <p:bold r:id="rId8"/>
      <p:italic r:id="rId9"/>
      <p:boldItalic r:id="rId10"/>
    </p:embeddedFont>
    <p:embeddedFont>
      <p:font typeface="Fira Sans Extra Condensed"/>
      <p:regular r:id="rId11"/>
      <p:bold r:id="rId12"/>
      <p:italic r:id="rId13"/>
      <p:boldItalic r:id="rId14"/>
    </p:embeddedFont>
    <p:embeddedFont>
      <p:font typeface="Fira Sans Extra Condensed SemiBol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SansExtraCondensed-regular.fntdata"/><Relationship Id="rId10" Type="http://schemas.openxmlformats.org/officeDocument/2006/relationships/font" Target="fonts/FiraSansExtraCondensedMedium-boldItalic.fntdata"/><Relationship Id="rId13" Type="http://schemas.openxmlformats.org/officeDocument/2006/relationships/font" Target="fonts/FiraSansExtraCondensed-italic.fntdata"/><Relationship Id="rId12" Type="http://schemas.openxmlformats.org/officeDocument/2006/relationships/font" Target="fonts/FiraSansExtra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FiraSansExtraCondensedMedium-italic.fntdata"/><Relationship Id="rId15" Type="http://schemas.openxmlformats.org/officeDocument/2006/relationships/font" Target="fonts/FiraSansExtraCondensedSemiBold-regular.fntdata"/><Relationship Id="rId14" Type="http://schemas.openxmlformats.org/officeDocument/2006/relationships/font" Target="fonts/FiraSansExtraCondensed-boldItalic.fntdata"/><Relationship Id="rId17" Type="http://schemas.openxmlformats.org/officeDocument/2006/relationships/font" Target="fonts/FiraSansExtraCondensedSemiBold-italic.fntdata"/><Relationship Id="rId16" Type="http://schemas.openxmlformats.org/officeDocument/2006/relationships/font" Target="fonts/FiraSansExtraCondensed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FiraSansExtraCondensedSemiBold-boldItalic.fntdata"/><Relationship Id="rId7" Type="http://schemas.openxmlformats.org/officeDocument/2006/relationships/font" Target="fonts/FiraSansExtraCondensedMedium-regular.fntdata"/><Relationship Id="rId8" Type="http://schemas.openxmlformats.org/officeDocument/2006/relationships/font" Target="fonts/FiraSansExtra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48b98f950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948b98f950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48b98f950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948b98f950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0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792650" y="788700"/>
            <a:ext cx="2982600" cy="4061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581150" y="788675"/>
            <a:ext cx="3043500" cy="4061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668750" y="231500"/>
            <a:ext cx="580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“ Analyzing Financial Complaints in the USA ”  </a:t>
            </a:r>
            <a:endParaRPr sz="2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76300" y="788700"/>
            <a:ext cx="2036700" cy="4061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1000" y="2928000"/>
            <a:ext cx="20367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KR"/>
              <a:buNone/>
            </a:pP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TEAM 1</a:t>
            </a:r>
            <a:endParaRPr b="1"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KR"/>
              <a:buNone/>
            </a:pPr>
            <a:r>
              <a:t/>
            </a:r>
            <a:endParaRPr b="1" sz="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KR"/>
              <a:buNone/>
            </a:pP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21800272 박상범</a:t>
            </a:r>
            <a:endParaRPr b="1"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KR"/>
              <a:buNone/>
            </a:pPr>
            <a:r>
              <a:rPr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Pre-processing</a:t>
            </a:r>
            <a:endParaRPr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KR"/>
              <a:buNone/>
            </a:pPr>
            <a:r>
              <a:t/>
            </a:r>
            <a:endParaRPr sz="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KR"/>
              <a:buNone/>
            </a:pP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21800697 조은성</a:t>
            </a:r>
            <a:endParaRPr b="1"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KR"/>
              <a:buNone/>
            </a:pPr>
            <a:r>
              <a:rPr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Background Information</a:t>
            </a:r>
            <a:endParaRPr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KR"/>
              <a:buNone/>
            </a:pPr>
            <a:r>
              <a:t/>
            </a:r>
            <a:endParaRPr sz="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KR"/>
              <a:buNone/>
            </a:pP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22000282 박예은</a:t>
            </a:r>
            <a:endParaRPr b="1"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KR"/>
              <a:buNone/>
            </a:pPr>
            <a:r>
              <a:rPr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Analyzing</a:t>
            </a:r>
            <a:endParaRPr sz="11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03298" y="894050"/>
            <a:ext cx="138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KR"/>
              <a:buNone/>
            </a:pPr>
            <a:r>
              <a:rPr b="1" lang="ko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&lt;Team &amp; Roles&gt;</a:t>
            </a:r>
            <a:endParaRPr b="1" i="0" sz="12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8775285" y="155301"/>
            <a:ext cx="84300" cy="8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919768" y="155301"/>
            <a:ext cx="84300" cy="843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338275" y="894050"/>
            <a:ext cx="1529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KR"/>
              <a:buNone/>
            </a:pP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&lt;</a:t>
            </a:r>
            <a:r>
              <a:rPr b="1" lang="ko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Project Background&gt;</a:t>
            </a:r>
            <a:endParaRPr b="1" i="0" sz="12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592598" y="894050"/>
            <a:ext cx="138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KR"/>
              <a:buNone/>
            </a:pPr>
            <a:r>
              <a:rPr b="1" lang="ko" sz="1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&lt;</a:t>
            </a:r>
            <a:r>
              <a:rPr b="1" lang="ko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Project Goal&gt;</a:t>
            </a:r>
            <a:endParaRPr b="1" i="0" sz="12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590800" y="3306900"/>
            <a:ext cx="3048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Corporate Perspective</a:t>
            </a:r>
            <a:endParaRPr sz="1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U.S. financial companies face </a:t>
            </a:r>
            <a:r>
              <a:rPr lang="ko" sz="1000">
                <a:highlight>
                  <a:srgbClr val="FFE599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daily challenges in addressing a high volume of customer complaints</a:t>
            </a:r>
            <a:r>
              <a:rPr lang="ko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due to limited resources.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Government Perspective</a:t>
            </a:r>
            <a:endParaRPr sz="10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rgbClr val="FFE599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Customized state-specific financial policies are needed</a:t>
            </a:r>
            <a:r>
              <a:rPr lang="ko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but government requires information on citizen preferences and acknowledges regional policy variations.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653" y="1192181"/>
            <a:ext cx="2964495" cy="4655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0649" y="1699375"/>
            <a:ext cx="2964501" cy="4661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0652" y="2206570"/>
            <a:ext cx="2964495" cy="46043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8" name="Google Shape;68;p13"/>
          <p:cNvSpPr txBox="1"/>
          <p:nvPr/>
        </p:nvSpPr>
        <p:spPr>
          <a:xfrm>
            <a:off x="2590800" y="2690100"/>
            <a:ext cx="304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“</a:t>
            </a:r>
            <a:r>
              <a:rPr lang="ko" sz="900">
                <a:highlight>
                  <a:srgbClr val="FFE599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complaints are unverified and often mislabeled</a:t>
            </a:r>
            <a:r>
              <a:rPr lang="ko" sz="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and financial institutions have no effective opportunity to respond with the other side of the story,” said Nessa Feddis, a senior vice president at the American Bankers Association.</a:t>
            </a:r>
            <a:endParaRPr sz="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225" y="1211150"/>
            <a:ext cx="1716850" cy="1716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13"/>
          <p:cNvSpPr txBox="1"/>
          <p:nvPr/>
        </p:nvSpPr>
        <p:spPr>
          <a:xfrm>
            <a:off x="5811900" y="2321700"/>
            <a:ext cx="2982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Corporate Perspective</a:t>
            </a:r>
            <a:endParaRPr sz="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149225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Fira Sans Extra Condensed"/>
              <a:buChar char="●"/>
            </a:pPr>
            <a:r>
              <a:rPr lang="ko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Identify complaint-prone areas through Text Quantification, TF-IDF, Topic Modeling, and Sentiment Analysis to </a:t>
            </a:r>
            <a:r>
              <a:rPr lang="ko" sz="1000">
                <a:highlight>
                  <a:srgbClr val="FFE599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improve the bank's services and assess complaint severity</a:t>
            </a:r>
            <a:r>
              <a:rPr lang="ko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149225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Fira Sans Extra Condensed"/>
              <a:buChar char="●"/>
            </a:pPr>
            <a:r>
              <a:rPr lang="ko" sz="1000">
                <a:solidFill>
                  <a:schemeClr val="dk1"/>
                </a:solidFill>
                <a:highlight>
                  <a:srgbClr val="FFE599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Automate complaint resolution</a:t>
            </a:r>
            <a:r>
              <a:rPr lang="ko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using SVM classification.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Government Perspective</a:t>
            </a:r>
            <a:endParaRPr sz="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149225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Fira Sans Extra Condensed"/>
              <a:buChar char="●"/>
            </a:pPr>
            <a:r>
              <a:rPr lang="ko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Analyze data by grouping it on a </a:t>
            </a:r>
            <a:r>
              <a:rPr lang="ko" sz="1000">
                <a:highlight>
                  <a:srgbClr val="FFE599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state-by-state basis</a:t>
            </a:r>
            <a:r>
              <a:rPr lang="ko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using TF-IDF, Topic Modeling, and Sentiment Analysis to identify key financial issues and sentiments.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149225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 Extra Condensed"/>
              <a:buChar char="●"/>
            </a:pPr>
            <a:r>
              <a:rPr lang="ko" sz="1000">
                <a:solidFill>
                  <a:schemeClr val="dk1"/>
                </a:solidFill>
                <a:highlight>
                  <a:srgbClr val="FFE599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Provide policy insights</a:t>
            </a:r>
            <a:r>
              <a:rPr lang="ko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with reports, and visualizing high-frequency words or services for each state.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6375" y="1272211"/>
            <a:ext cx="925125" cy="92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45150" y="1394036"/>
            <a:ext cx="803325" cy="8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3226500" y="788675"/>
            <a:ext cx="2691000" cy="4061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668750" y="231500"/>
            <a:ext cx="580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“ Analyzing Financial Complaints in the USA ”  </a:t>
            </a:r>
            <a:endParaRPr sz="21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76300" y="788700"/>
            <a:ext cx="2691000" cy="4061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076700" y="788675"/>
            <a:ext cx="2691000" cy="4061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030448" y="894050"/>
            <a:ext cx="138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KR"/>
              <a:buNone/>
            </a:pPr>
            <a:r>
              <a:rPr b="1" lang="ko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&lt;Data Plan&gt;</a:t>
            </a:r>
            <a:endParaRPr b="1" i="0" sz="12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8775285" y="155301"/>
            <a:ext cx="84300" cy="843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8919768" y="155301"/>
            <a:ext cx="84300" cy="8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880650" y="894050"/>
            <a:ext cx="138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KR"/>
              <a:buNone/>
            </a:pPr>
            <a:r>
              <a:rPr b="1" lang="ko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&lt;Analysis Plan&gt;</a:t>
            </a:r>
            <a:endParaRPr b="1" i="0" sz="12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730848" y="894050"/>
            <a:ext cx="138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KR"/>
              <a:buNone/>
            </a:pPr>
            <a:r>
              <a:rPr b="1" lang="ko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&lt;Expected Results&gt;</a:t>
            </a:r>
            <a:endParaRPr b="1" i="0" sz="12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38" y="1433950"/>
            <a:ext cx="2308925" cy="5961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50" y="2140000"/>
            <a:ext cx="1074275" cy="14723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8" name="Google Shape;88;p14"/>
          <p:cNvPicPr preferRelativeResize="0"/>
          <p:nvPr/>
        </p:nvPicPr>
        <p:blipFill rotWithShape="1">
          <a:blip r:embed="rId5">
            <a:alphaModFix/>
          </a:blip>
          <a:srcRect b="28607" l="0" r="0" t="0"/>
          <a:stretch/>
        </p:blipFill>
        <p:spPr>
          <a:xfrm>
            <a:off x="1801975" y="2140000"/>
            <a:ext cx="1074276" cy="1472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9" name="Google Shape;89;p14"/>
          <p:cNvPicPr preferRelativeResize="0"/>
          <p:nvPr/>
        </p:nvPicPr>
        <p:blipFill rotWithShape="1">
          <a:blip r:embed="rId6">
            <a:alphaModFix/>
          </a:blip>
          <a:srcRect b="9507" l="0" r="0" t="11528"/>
          <a:stretch/>
        </p:blipFill>
        <p:spPr>
          <a:xfrm>
            <a:off x="888650" y="4088650"/>
            <a:ext cx="1666275" cy="532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Google Shape;90;p14"/>
          <p:cNvSpPr txBox="1"/>
          <p:nvPr/>
        </p:nvSpPr>
        <p:spPr>
          <a:xfrm>
            <a:off x="573248" y="1180150"/>
            <a:ext cx="138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KR"/>
              <a:buNone/>
            </a:pPr>
            <a:r>
              <a:rPr lang="ko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Collection</a:t>
            </a:r>
            <a:endParaRPr i="0" sz="1200" u="none" cap="none" strike="noStrik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573248" y="3784800"/>
            <a:ext cx="138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KR"/>
              <a:buNone/>
            </a:pPr>
            <a:r>
              <a:rPr lang="ko" sz="1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Management</a:t>
            </a:r>
            <a:endParaRPr i="0" sz="1200" u="none" cap="none" strike="noStrike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3658800" y="1371600"/>
            <a:ext cx="18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Collection</a:t>
            </a:r>
            <a:endParaRPr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3619500" y="2647275"/>
            <a:ext cx="1905000" cy="558638"/>
            <a:chOff x="3581400" y="2717963"/>
            <a:chExt cx="1905000" cy="558638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3620700" y="2717963"/>
              <a:ext cx="182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Analyzing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3581400" y="2937900"/>
              <a:ext cx="1905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 - stringr, RWeka, tm, etc,. </a:t>
              </a:r>
              <a:endParaRPr sz="1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3619500" y="3370641"/>
            <a:ext cx="1905000" cy="528956"/>
            <a:chOff x="3581400" y="3357244"/>
            <a:chExt cx="1905000" cy="528956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3620700" y="3357244"/>
              <a:ext cx="182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Classification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3581400" y="3547500"/>
              <a:ext cx="1905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Python</a:t>
              </a:r>
              <a:r>
                <a:rPr lang="ko" sz="1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- SVM</a:t>
              </a:r>
              <a:endParaRPr sz="1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9" name="Google Shape;99;p14"/>
          <p:cNvGrpSpPr/>
          <p:nvPr/>
        </p:nvGrpSpPr>
        <p:grpSpPr>
          <a:xfrm>
            <a:off x="3619500" y="4064325"/>
            <a:ext cx="1905000" cy="541575"/>
            <a:chOff x="3657600" y="4064325"/>
            <a:chExt cx="1905000" cy="541575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696900" y="4064325"/>
              <a:ext cx="182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Visualization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3657600" y="4267200"/>
              <a:ext cx="1905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Mapping, Bar Graph, etc,.</a:t>
              </a:r>
              <a:endParaRPr sz="1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3619500" y="1936528"/>
            <a:ext cx="1905000" cy="546019"/>
            <a:chOff x="3657600" y="2044781"/>
            <a:chExt cx="1905000" cy="546019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3696900" y="2044781"/>
              <a:ext cx="182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Pre-processing</a:t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3657600" y="2252100"/>
              <a:ext cx="1905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 - dplyr, stringr, textstem, etc,. </a:t>
              </a:r>
              <a:endParaRPr sz="10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05" name="Google Shape;105;p14"/>
          <p:cNvCxnSpPr>
            <a:stCxn id="92" idx="2"/>
            <a:endCxn id="103" idx="0"/>
          </p:cNvCxnSpPr>
          <p:nvPr/>
        </p:nvCxnSpPr>
        <p:spPr>
          <a:xfrm>
            <a:off x="4572000" y="1771800"/>
            <a:ext cx="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>
            <a:stCxn id="104" idx="2"/>
            <a:endCxn id="94" idx="0"/>
          </p:cNvCxnSpPr>
          <p:nvPr/>
        </p:nvCxnSpPr>
        <p:spPr>
          <a:xfrm>
            <a:off x="4572000" y="2482547"/>
            <a:ext cx="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4"/>
          <p:cNvCxnSpPr>
            <a:stCxn id="95" idx="2"/>
            <a:endCxn id="97" idx="0"/>
          </p:cNvCxnSpPr>
          <p:nvPr/>
        </p:nvCxnSpPr>
        <p:spPr>
          <a:xfrm>
            <a:off x="4572000" y="3205913"/>
            <a:ext cx="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>
            <a:stCxn id="98" idx="2"/>
            <a:endCxn id="100" idx="0"/>
          </p:cNvCxnSpPr>
          <p:nvPr/>
        </p:nvCxnSpPr>
        <p:spPr>
          <a:xfrm>
            <a:off x="4572000" y="3899597"/>
            <a:ext cx="0" cy="1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14"/>
          <p:cNvPicPr preferRelativeResize="0"/>
          <p:nvPr/>
        </p:nvPicPr>
        <p:blipFill rotWithShape="1">
          <a:blip r:embed="rId7">
            <a:alphaModFix/>
          </a:blip>
          <a:srcRect b="12501" l="0" r="0" t="12501"/>
          <a:stretch/>
        </p:blipFill>
        <p:spPr>
          <a:xfrm>
            <a:off x="7117400" y="1219200"/>
            <a:ext cx="609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4600" y="1905000"/>
            <a:ext cx="882868" cy="80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22476" y="2025978"/>
            <a:ext cx="735724" cy="65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13179" y="2829351"/>
            <a:ext cx="1103585" cy="80337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6076700" y="3733800"/>
            <a:ext cx="269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8550" wrap="square" tIns="91425">
            <a:spAutoFit/>
          </a:bodyPr>
          <a:lstStyle/>
          <a:p>
            <a:pPr indent="-153499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Fira Sans Extra Condensed"/>
              <a:buChar char="●"/>
            </a:pPr>
            <a:r>
              <a:rPr lang="ko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Automated complaint handling </a:t>
            </a:r>
            <a:r>
              <a:rPr lang="ko" sz="1000">
                <a:highlight>
                  <a:srgbClr val="FFE599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boosts consumer trust and loyalty</a:t>
            </a:r>
            <a:r>
              <a:rPr lang="ko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153499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Fira Sans Extra Condensed"/>
              <a:buChar char="●"/>
            </a:pPr>
            <a:r>
              <a:rPr lang="ko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Enhanced bank reliability prevents consumer withdrawals and </a:t>
            </a:r>
            <a:r>
              <a:rPr lang="ko" sz="1000">
                <a:solidFill>
                  <a:schemeClr val="dk1"/>
                </a:solidFill>
                <a:highlight>
                  <a:srgbClr val="FFE599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decreases bankruptcy risk</a:t>
            </a:r>
            <a:r>
              <a:rPr lang="ko" sz="1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153499" lvl="0" marL="179999" rtl="0" algn="l">
              <a:spcBef>
                <a:spcPts val="0"/>
              </a:spcBef>
              <a:spcAft>
                <a:spcPts val="0"/>
              </a:spcAft>
              <a:buSzPts val="1000"/>
              <a:buFont typeface="Fira Sans Extra Condensed"/>
              <a:buChar char="●"/>
            </a:pPr>
            <a:r>
              <a:rPr lang="ko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Weekly financial complaint analysis </a:t>
            </a:r>
            <a:r>
              <a:rPr lang="ko" sz="1000">
                <a:highlight>
                  <a:srgbClr val="FFE599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supports policy updates</a:t>
            </a:r>
            <a:r>
              <a:rPr lang="ko" sz="1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 sz="1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7315200" y="1752600"/>
            <a:ext cx="2286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