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8" r:id="rId1"/>
  </p:sldMasterIdLst>
  <p:notesMasterIdLst>
    <p:notesMasterId r:id="rId51"/>
  </p:notesMasterIdLst>
  <p:sldIdLst>
    <p:sldId id="312" r:id="rId2"/>
    <p:sldId id="313" r:id="rId3"/>
    <p:sldId id="314" r:id="rId4"/>
    <p:sldId id="315" r:id="rId5"/>
    <p:sldId id="316" r:id="rId6"/>
    <p:sldId id="319" r:id="rId7"/>
    <p:sldId id="317" r:id="rId8"/>
    <p:sldId id="261" r:id="rId9"/>
    <p:sldId id="308" r:id="rId10"/>
    <p:sldId id="309" r:id="rId11"/>
    <p:sldId id="262" r:id="rId12"/>
    <p:sldId id="264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7" r:id="rId22"/>
    <p:sldId id="274" r:id="rId23"/>
    <p:sldId id="275" r:id="rId24"/>
    <p:sldId id="276" r:id="rId25"/>
    <p:sldId id="283" r:id="rId26"/>
    <p:sldId id="285" r:id="rId27"/>
    <p:sldId id="289" r:id="rId28"/>
    <p:sldId id="288" r:id="rId29"/>
    <p:sldId id="290" r:id="rId30"/>
    <p:sldId id="291" r:id="rId31"/>
    <p:sldId id="292" r:id="rId32"/>
    <p:sldId id="294" r:id="rId33"/>
    <p:sldId id="293" r:id="rId34"/>
    <p:sldId id="296" r:id="rId35"/>
    <p:sldId id="295" r:id="rId36"/>
    <p:sldId id="320" r:id="rId37"/>
    <p:sldId id="297" r:id="rId38"/>
    <p:sldId id="298" r:id="rId39"/>
    <p:sldId id="299" r:id="rId40"/>
    <p:sldId id="300" r:id="rId41"/>
    <p:sldId id="302" r:id="rId42"/>
    <p:sldId id="303" r:id="rId43"/>
    <p:sldId id="304" r:id="rId44"/>
    <p:sldId id="305" r:id="rId45"/>
    <p:sldId id="306" r:id="rId46"/>
    <p:sldId id="307" r:id="rId47"/>
    <p:sldId id="311" r:id="rId48"/>
    <p:sldId id="310" r:id="rId49"/>
    <p:sldId id="318" r:id="rId50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6042" autoAdjust="0"/>
  </p:normalViewPr>
  <p:slideViewPr>
    <p:cSldViewPr snapToGrid="0" snapToObjects="1">
      <p:cViewPr varScale="1">
        <p:scale>
          <a:sx n="36" d="100"/>
          <a:sy n="36" d="100"/>
        </p:scale>
        <p:origin x="-148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9363A7-E401-4333-8535-C7DC78151DE3}" type="datetimeFigureOut">
              <a:rPr lang="ko-KR" altLang="en-US" smtClean="0"/>
              <a:t>2013-06-15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D37F94-7C2F-4A4E-80A6-32B277EADE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95011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D37F94-7C2F-4A4E-80A6-32B277EADEB3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70943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D37F94-7C2F-4A4E-80A6-32B277EADEB3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59488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D37F94-7C2F-4A4E-80A6-32B277EADEB3}" type="slidenum">
              <a:rPr lang="ko-KR" altLang="en-US" smtClean="0"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59488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D37F94-7C2F-4A4E-80A6-32B277EADEB3}" type="slidenum">
              <a:rPr lang="ko-KR" altLang="en-US" smtClean="0"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59488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D37F94-7C2F-4A4E-80A6-32B277EADEB3}" type="slidenum">
              <a:rPr lang="ko-KR" altLang="en-US" smtClean="0"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59488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Title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492375"/>
            <a:ext cx="6762749" cy="1470025"/>
          </a:xfrm>
        </p:spPr>
        <p:txBody>
          <a:bodyPr/>
          <a:lstStyle>
            <a:lvl1pPr algn="r">
              <a:defRPr sz="4400"/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1" y="3966882"/>
            <a:ext cx="6762749" cy="1752600"/>
          </a:xfrm>
        </p:spPr>
        <p:txBody>
          <a:bodyPr>
            <a:normAutofit/>
          </a:bodyPr>
          <a:lstStyle>
            <a:lvl1pPr marL="0" indent="0" algn="r">
              <a:spcBef>
                <a:spcPts val="6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30D1E-884E-8148-9721-E25B29F86654}" type="datetimeFigureOut">
              <a:rPr lang="fr-FR" smtClean="0"/>
              <a:t>15/06/2013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30D1E-884E-8148-9721-E25B29F86654}" type="datetimeFigureOut">
              <a:rPr lang="fr-FR" smtClean="0"/>
              <a:t>15/06/2013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0F451-D83D-6C4C-BA2E-524F123ADC93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Cap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4" y="590550"/>
            <a:ext cx="365760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3023" y="739588"/>
            <a:ext cx="3657600" cy="53087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464" y="1816100"/>
            <a:ext cx="3657600" cy="3822700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30D1E-884E-8148-9721-E25B29F86654}" type="datetimeFigureOut">
              <a:rPr lang="fr-FR" smtClean="0"/>
              <a:t>15/06/2013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0F451-D83D-6C4C-BA2E-524F123ADC93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PictureCap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977" y="187452"/>
            <a:ext cx="853665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0" y="533400"/>
            <a:ext cx="4476750" cy="125253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86124" y="1828800"/>
            <a:ext cx="4474539" cy="38100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6124" y="6288741"/>
            <a:ext cx="1887537" cy="365125"/>
          </a:xfrm>
        </p:spPr>
        <p:txBody>
          <a:bodyPr/>
          <a:lstStyle/>
          <a:p>
            <a:fld id="{D9F30D1E-884E-8148-9721-E25B29F86654}" type="datetimeFigureOut">
              <a:rPr lang="fr-FR" smtClean="0"/>
              <a:t>15/06/2013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67399" y="6288741"/>
            <a:ext cx="2675965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0F451-D83D-6C4C-BA2E-524F123ADC93}" type="slidenum">
              <a:rPr lang="fr-FR" smtClean="0"/>
              <a:t>‹#›</a:t>
            </a:fld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188253" y="179292"/>
            <a:ext cx="3281087" cy="6483096"/>
          </a:xfrm>
          <a:prstGeom prst="round1Rect">
            <a:avLst>
              <a:gd name="adj" fmla="val 17325"/>
            </a:avLst>
          </a:prstGeom>
          <a:blipFill dpi="0" rotWithShape="0">
            <a:blip r:embed="rId3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Faire glisser l'image vers l'espace réservé ou cliquer sur l'icône pour l'ajouter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Overlay-PictureCaption-Extra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0953" y="533400"/>
            <a:ext cx="3657600" cy="125253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596153" y="1600199"/>
            <a:ext cx="3657600" cy="3657601"/>
          </a:xfrm>
          <a:prstGeom prst="ellipse">
            <a:avLst/>
          </a:prstGeom>
          <a:blipFill dpi="0" rotWithShape="0">
            <a:blip r:embed="rId3" cstate="print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Faire glisser l'image vers l'espace réservé ou cliquer sur l'icône pour l'ajouter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10412" y="1828800"/>
            <a:ext cx="3657600" cy="38100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1000" y="6288741"/>
            <a:ext cx="1865125" cy="365125"/>
          </a:xfrm>
        </p:spPr>
        <p:txBody>
          <a:bodyPr/>
          <a:lstStyle/>
          <a:p>
            <a:fld id="{D9F30D1E-884E-8148-9721-E25B29F86654}" type="datetimeFigureOut">
              <a:rPr lang="fr-FR" smtClean="0"/>
              <a:t>15/06/2013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25813" y="6288741"/>
            <a:ext cx="5217551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0F451-D83D-6C4C-BA2E-524F123ADC93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u-dessus de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Overlay-PictureCaption-Extra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038" y="3778624"/>
            <a:ext cx="7560515" cy="110265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871584" y="762000"/>
            <a:ext cx="7427726" cy="2989730"/>
          </a:xfrm>
          <a:prstGeom prst="roundRect">
            <a:avLst>
              <a:gd name="adj" fmla="val 7476"/>
            </a:avLst>
          </a:prstGeom>
          <a:blipFill dpi="0" rotWithShape="0">
            <a:blip r:embed="rId3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Faire glisser l'image vers l'espace réservé ou cliquer sur l'icône pour l'ajouter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8034" y="4827493"/>
            <a:ext cx="7559977" cy="1220881"/>
          </a:xfrm>
        </p:spPr>
        <p:txBody>
          <a:bodyPr>
            <a:normAutofit/>
          </a:bodyPr>
          <a:lstStyle>
            <a:lvl1pPr marL="0" indent="0">
              <a:spcBef>
                <a:spcPts val="3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1000" y="6288741"/>
            <a:ext cx="1865125" cy="365125"/>
          </a:xfrm>
        </p:spPr>
        <p:txBody>
          <a:bodyPr/>
          <a:lstStyle/>
          <a:p>
            <a:fld id="{D9F30D1E-884E-8148-9721-E25B29F86654}" type="datetimeFigureOut">
              <a:rPr lang="fr-FR" smtClean="0"/>
              <a:t>15/06/2013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25813" y="6288741"/>
            <a:ext cx="5217551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0F451-D83D-6C4C-BA2E-524F123ADC93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30D1E-884E-8148-9721-E25B29F86654}" type="datetimeFigureOut">
              <a:rPr lang="fr-FR" smtClean="0"/>
              <a:t>15/06/2013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0F451-D83D-6C4C-BA2E-524F123ADC93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28646" y="779463"/>
            <a:ext cx="1358153" cy="5268912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9462" y="779464"/>
            <a:ext cx="6170613" cy="5268911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30D1E-884E-8148-9721-E25B29F86654}" type="datetimeFigureOut">
              <a:rPr lang="fr-FR" smtClean="0"/>
              <a:t>15/06/2013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0F451-D83D-6C4C-BA2E-524F123ADC93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30D1E-884E-8148-9721-E25B29F86654}" type="datetimeFigureOut">
              <a:rPr lang="fr-FR" smtClean="0"/>
              <a:t>15/06/2013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0F451-D83D-6C4C-BA2E-524F123ADC93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SectionHead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2591360"/>
            <a:ext cx="7583487" cy="1362075"/>
          </a:xfrm>
        </p:spPr>
        <p:txBody>
          <a:bodyPr anchor="b" anchorCtr="0">
            <a:noAutofit/>
          </a:bodyPr>
          <a:lstStyle>
            <a:lvl1pPr algn="l">
              <a:defRPr sz="4400" b="1" cap="none" baseline="0"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3950354"/>
            <a:ext cx="7583487" cy="1500187"/>
          </a:xfrm>
        </p:spPr>
        <p:txBody>
          <a:bodyPr anchor="t" anchorCtr="0"/>
          <a:lstStyle>
            <a:lvl1pPr marL="0" indent="0" algn="l">
              <a:spcBef>
                <a:spcPts val="600"/>
              </a:spcBef>
              <a:buNone/>
              <a:defRPr sz="20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30D1E-884E-8148-9721-E25B29F86654}" type="datetimeFigureOut">
              <a:rPr lang="fr-FR" smtClean="0"/>
              <a:t>15/06/2013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8541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30D1E-884E-8148-9721-E25B29F86654}" type="datetimeFigureOut">
              <a:rPr lang="fr-FR" smtClean="0"/>
              <a:t>15/06/2013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0F451-D83D-6C4C-BA2E-524F123ADC93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381000"/>
            <a:ext cx="7583487" cy="1044388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438835"/>
            <a:ext cx="3657600" cy="789828"/>
          </a:xfr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9463" y="2362199"/>
            <a:ext cx="3657600" cy="36861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5350" y="1438835"/>
            <a:ext cx="3657600" cy="789828"/>
          </a:xfr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5350" y="2362199"/>
            <a:ext cx="3657600" cy="36861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30D1E-884E-8148-9721-E25B29F86654}" type="datetimeFigureOut">
              <a:rPr lang="fr-FR" smtClean="0"/>
              <a:t>15/06/2013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0F451-D83D-6C4C-BA2E-524F123ADC93}" type="slidenum">
              <a:rPr lang="fr-FR" smtClean="0"/>
              <a:t>‹#›</a:t>
            </a:fld>
            <a:endParaRPr lang="fr-FR"/>
          </a:p>
        </p:txBody>
      </p:sp>
      <p:cxnSp>
        <p:nvCxnSpPr>
          <p:cNvPr id="12" name="Straight Connector 11"/>
          <p:cNvCxnSpPr/>
          <p:nvPr/>
        </p:nvCxnSpPr>
        <p:spPr>
          <a:xfrm>
            <a:off x="874059" y="2286000"/>
            <a:ext cx="3563003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815840" y="2286000"/>
            <a:ext cx="356616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874059" y="2286000"/>
            <a:ext cx="3563003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815840" y="2286000"/>
            <a:ext cx="356616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us, Haut et b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28801"/>
            <a:ext cx="7585076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30D1E-884E-8148-9721-E25B29F86654}" type="datetimeFigureOut">
              <a:rPr lang="fr-FR" smtClean="0"/>
              <a:t>15/06/2013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0F451-D83D-6C4C-BA2E-524F123ADC93}" type="slidenum">
              <a:rPr lang="fr-FR" smtClean="0"/>
              <a:t>‹#›</a:t>
            </a:fld>
            <a:endParaRPr lang="fr-FR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779462" y="3991816"/>
            <a:ext cx="7585076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095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30D1E-884E-8148-9721-E25B29F86654}" type="datetimeFigureOut">
              <a:rPr lang="fr-FR" smtClean="0"/>
              <a:t>15/06/2013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0F451-D83D-6C4C-BA2E-524F123ADC93}" type="slidenum">
              <a:rPr lang="fr-FR" smtClean="0"/>
              <a:t>‹#›</a:t>
            </a:fld>
            <a:endParaRPr lang="fr-FR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471095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779462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30D1E-884E-8148-9721-E25B29F86654}" type="datetimeFigureOut">
              <a:rPr lang="fr-FR" smtClean="0"/>
              <a:t>15/06/2013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0F451-D83D-6C4C-BA2E-524F123ADC93}" type="slidenum">
              <a:rPr lang="fr-FR" smtClean="0"/>
              <a:t>‹#›</a:t>
            </a:fld>
            <a:endParaRPr lang="fr-FR"/>
          </a:p>
        </p:txBody>
      </p:sp>
      <p:sp>
        <p:nvSpPr>
          <p:cNvPr id="12" name="Content Placeholder 2"/>
          <p:cNvSpPr>
            <a:spLocks noGrp="1"/>
          </p:cNvSpPr>
          <p:nvPr>
            <p:ph sz="half" idx="14"/>
          </p:nvPr>
        </p:nvSpPr>
        <p:spPr>
          <a:xfrm>
            <a:off x="77946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5"/>
          </p:nvPr>
        </p:nvSpPr>
        <p:spPr>
          <a:xfrm>
            <a:off x="77946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"/>
          </p:nvPr>
        </p:nvSpPr>
        <p:spPr>
          <a:xfrm>
            <a:off x="471095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3"/>
          </p:nvPr>
        </p:nvSpPr>
        <p:spPr>
          <a:xfrm>
            <a:off x="471095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30D1E-884E-8148-9721-E25B29F86654}" type="datetimeFigureOut">
              <a:rPr lang="fr-FR" smtClean="0"/>
              <a:t>15/06/2013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0F451-D83D-6C4C-BA2E-524F123ADC93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Diagonal Corner Rectangle 7"/>
          <p:cNvSpPr/>
          <p:nvPr/>
        </p:nvSpPr>
        <p:spPr>
          <a:xfrm>
            <a:off x="189707" y="189707"/>
            <a:ext cx="8764587" cy="6478587"/>
          </a:xfrm>
          <a:prstGeom prst="round2DiagRect">
            <a:avLst>
              <a:gd name="adj1" fmla="val 9416"/>
              <a:gd name="adj2" fmla="val 0"/>
            </a:avLst>
          </a:prstGeom>
          <a:gradFill>
            <a:gsLst>
              <a:gs pos="17000">
                <a:schemeClr val="bg2"/>
              </a:gs>
              <a:gs pos="100000">
                <a:schemeClr val="tx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9463" y="381000"/>
            <a:ext cx="7583487" cy="104438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828800"/>
            <a:ext cx="7583487" cy="42089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1000" y="6288741"/>
            <a:ext cx="18875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D9F30D1E-884E-8148-9721-E25B29F86654}" type="datetimeFigureOut">
              <a:rPr lang="fr-FR" smtClean="0"/>
              <a:t>15/06/2013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04615" y="6288741"/>
            <a:ext cx="52387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4411" y="219635"/>
            <a:ext cx="493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53B0F451-D83D-6C4C-BA2E-524F123ADC93}" type="slidenum">
              <a:rPr lang="fr-FR" smtClean="0"/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  <p:sldLayoutId id="2147483740" r:id="rId12"/>
    <p:sldLayoutId id="2147483741" r:id="rId13"/>
    <p:sldLayoutId id="2147483742" r:id="rId14"/>
    <p:sldLayoutId id="2147483743" r:id="rId15"/>
    <p:sldLayoutId id="2147483744" r:id="rId16"/>
  </p:sldLayoutIdLst>
  <p:txStyles>
    <p:titleStyle>
      <a:lvl1pPr algn="l" defTabSz="914400" rtl="0" eaLnBrk="1" latinLnBrk="0" hangingPunct="1">
        <a:spcBef>
          <a:spcPct val="0"/>
        </a:spcBef>
        <a:buNone/>
        <a:defRPr sz="38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82575" indent="-282575" algn="l" defTabSz="914400" rtl="0" eaLnBrk="1" latinLnBrk="0" hangingPunct="1">
        <a:spcBef>
          <a:spcPts val="2000"/>
        </a:spcBef>
        <a:buFont typeface="Wingdings 2" pitchFamily="18" charset="2"/>
        <a:buChar char=""/>
        <a:defRPr sz="2200" kern="1200">
          <a:solidFill>
            <a:schemeClr val="bg1"/>
          </a:solidFill>
          <a:latin typeface="+mn-lt"/>
          <a:ea typeface="+mn-ea"/>
          <a:cs typeface="+mn-cs"/>
        </a:defRPr>
      </a:lvl1pPr>
      <a:lvl2pPr marL="577850" indent="-295275" algn="l" defTabSz="914400" rtl="0" eaLnBrk="1" latinLnBrk="0" hangingPunct="1">
        <a:spcBef>
          <a:spcPts val="600"/>
        </a:spcBef>
        <a:buFont typeface="Wingdings 2" pitchFamily="18" charset="2"/>
        <a:buChar char="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860425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143000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1425575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1711325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6pPr>
      <a:lvl7pPr marL="2000250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7pPr>
      <a:lvl8pPr marL="2290763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8pPr>
      <a:lvl9pPr marL="2571750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>
          <a:solidFill>
            <a:schemeClr val="bg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Project: Charge of electric vehicles in a company</a:t>
            </a:r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6240584" y="3505136"/>
            <a:ext cx="2122365" cy="914528"/>
          </a:xfrm>
        </p:spPr>
        <p:txBody>
          <a:bodyPr>
            <a:normAutofit/>
          </a:bodyPr>
          <a:lstStyle/>
          <a:p>
            <a:r>
              <a:rPr lang="en-GB" dirty="0" smtClean="0"/>
              <a:t>Hyun</a:t>
            </a:r>
            <a:r>
              <a:rPr lang="fr-FR" dirty="0" smtClean="0"/>
              <a:t> </a:t>
            </a:r>
            <a:r>
              <a:rPr lang="fr-FR" dirty="0" err="1" smtClean="0"/>
              <a:t>Gyu</a:t>
            </a:r>
            <a:r>
              <a:rPr lang="fr-FR" dirty="0" smtClean="0"/>
              <a:t> Shin</a:t>
            </a:r>
          </a:p>
          <a:p>
            <a:r>
              <a:rPr lang="fr-FR" dirty="0" smtClean="0"/>
              <a:t>Vincent </a:t>
            </a:r>
            <a:r>
              <a:rPr lang="fr-FR" dirty="0" err="1" smtClean="0"/>
              <a:t>meng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8211117" y="219635"/>
            <a:ext cx="686354" cy="667513"/>
          </a:xfrm>
        </p:spPr>
        <p:txBody>
          <a:bodyPr/>
          <a:lstStyle/>
          <a:p>
            <a:fld id="{93E4AAA4-6363-4581-962D-1ACCC2D600C5}" type="slidenum">
              <a:rPr lang="en-US" sz="1800" smtClean="0">
                <a:solidFill>
                  <a:schemeClr val="bg1"/>
                </a:solidFill>
              </a:rPr>
              <a:t>1</a:t>
            </a:fld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57826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NP-</a:t>
            </a:r>
            <a:r>
              <a:rPr lang="en-US" dirty="0" err="1" smtClean="0"/>
              <a:t>Complemteness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Our problem is NP-Complete</a:t>
            </a:r>
          </a:p>
          <a:p>
            <a:r>
              <a:rPr lang="fr-FR" dirty="0" smtClean="0">
                <a:solidFill>
                  <a:srgbClr val="FFFF00"/>
                </a:solidFill>
              </a:rPr>
              <a:t>NOT Easy Problem</a:t>
            </a:r>
          </a:p>
          <a:p>
            <a:pPr lvl="1"/>
            <a:r>
              <a:rPr lang="fr-FR" dirty="0" smtClean="0"/>
              <a:t>There is no polynomial time algorithm</a:t>
            </a:r>
          </a:p>
          <a:p>
            <a:pPr lvl="1"/>
            <a:r>
              <a:rPr lang="fr-FR" dirty="0" smtClean="0"/>
              <a:t>We need </a:t>
            </a:r>
            <a:r>
              <a:rPr lang="fr-FR" dirty="0" smtClean="0">
                <a:solidFill>
                  <a:srgbClr val="FFFF00"/>
                </a:solidFill>
              </a:rPr>
              <a:t>approximation technique </a:t>
            </a:r>
            <a:r>
              <a:rPr lang="fr-FR" dirty="0" smtClean="0"/>
              <a:t>such as SA, GA, etc.</a:t>
            </a:r>
          </a:p>
          <a:p>
            <a:pPr lvl="1"/>
            <a:r>
              <a:rPr lang="fr-FR" dirty="0" smtClean="0">
                <a:solidFill>
                  <a:srgbClr val="FFFF00"/>
                </a:solidFill>
              </a:rPr>
              <a:t>Dynamic Programming </a:t>
            </a:r>
            <a:r>
              <a:rPr lang="fr-FR" dirty="0" smtClean="0"/>
              <a:t>can be used to solve this problem for small number of jobs and bins</a:t>
            </a:r>
            <a:r>
              <a:rPr lang="fr-FR" dirty="0"/>
              <a:t/>
            </a:r>
            <a:br>
              <a:rPr lang="fr-FR" dirty="0"/>
            </a:br>
            <a:r>
              <a:rPr lang="fr-FR" sz="1800" dirty="0" smtClean="0"/>
              <a:t>( But we </a:t>
            </a:r>
            <a:r>
              <a:rPr lang="en-US" sz="1800" dirty="0" smtClean="0"/>
              <a:t>didn’t implement it. It is just one way to approach )</a:t>
            </a:r>
            <a:endParaRPr lang="fr-FR" sz="1800" dirty="0" smtClean="0"/>
          </a:p>
        </p:txBody>
      </p:sp>
    </p:spTree>
    <p:extLst>
      <p:ext uri="{BB962C8B-B14F-4D97-AF65-F5344CB8AC3E}">
        <p14:creationId xmlns:p14="http://schemas.microsoft.com/office/powerpoint/2010/main" val="18123613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Solving Technique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Approximation Algorithm</a:t>
            </a:r>
          </a:p>
          <a:p>
            <a:pPr lvl="1"/>
            <a:r>
              <a:rPr lang="fr-FR" dirty="0" smtClean="0"/>
              <a:t>Simulated Annealing</a:t>
            </a:r>
          </a:p>
          <a:p>
            <a:pPr lvl="2"/>
            <a:r>
              <a:rPr lang="fr-FR" dirty="0" smtClean="0"/>
              <a:t>Sequence Modeling</a:t>
            </a:r>
          </a:p>
          <a:p>
            <a:pPr lvl="2"/>
            <a:r>
              <a:rPr lang="fr-FR" dirty="0" smtClean="0"/>
              <a:t>Parameters</a:t>
            </a:r>
          </a:p>
          <a:p>
            <a:pPr lvl="1"/>
            <a:r>
              <a:rPr lang="fr-FR" dirty="0" smtClean="0"/>
              <a:t>Genetic Algorithm</a:t>
            </a:r>
          </a:p>
          <a:p>
            <a:pPr lvl="2"/>
            <a:r>
              <a:rPr lang="fr-FR" dirty="0" smtClean="0"/>
              <a:t>Genetic Information Encoding</a:t>
            </a:r>
          </a:p>
          <a:p>
            <a:pPr lvl="2"/>
            <a:r>
              <a:rPr lang="fr-FR" dirty="0" smtClean="0"/>
              <a:t>Crossover</a:t>
            </a:r>
          </a:p>
          <a:p>
            <a:pPr lvl="2"/>
            <a:r>
              <a:rPr lang="fr-FR" dirty="0" smtClean="0"/>
              <a:t>Mutation</a:t>
            </a:r>
          </a:p>
          <a:p>
            <a:pPr lvl="1"/>
            <a:r>
              <a:rPr lang="fr-FR" dirty="0" smtClean="0"/>
              <a:t>Heuristic</a:t>
            </a:r>
          </a:p>
          <a:p>
            <a:pPr lvl="2"/>
            <a:r>
              <a:rPr lang="fr-FR" dirty="0" smtClean="0"/>
              <a:t>Best-Fit Decreasing</a:t>
            </a:r>
          </a:p>
        </p:txBody>
      </p:sp>
    </p:spTree>
    <p:extLst>
      <p:ext uri="{BB962C8B-B14F-4D97-AF65-F5344CB8AC3E}">
        <p14:creationId xmlns:p14="http://schemas.microsoft.com/office/powerpoint/2010/main" val="17700523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Simulated Annealing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Sequence Modeling</a:t>
            </a:r>
          </a:p>
          <a:p>
            <a:pPr lvl="1"/>
            <a:r>
              <a:rPr lang="en-US" dirty="0" smtClean="0"/>
              <a:t>In the TSP, we need sequence to perform simulated annealing</a:t>
            </a:r>
          </a:p>
          <a:p>
            <a:pPr lvl="1"/>
            <a:endParaRPr lang="fr-FR" dirty="0" smtClean="0"/>
          </a:p>
          <a:p>
            <a:endParaRPr lang="fr-FR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2211978" y="3108960"/>
            <a:ext cx="644434" cy="64443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856412" y="3108960"/>
            <a:ext cx="644434" cy="64443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500846" y="3108960"/>
            <a:ext cx="644434" cy="644434"/>
          </a:xfrm>
          <a:prstGeom prst="rect">
            <a:avLst/>
          </a:prstGeom>
          <a:solidFill>
            <a:srgbClr val="FFFF00"/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145280" y="3108960"/>
            <a:ext cx="644434" cy="64443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789714" y="3108960"/>
            <a:ext cx="644434" cy="644434"/>
          </a:xfrm>
          <a:prstGeom prst="rect">
            <a:avLst/>
          </a:prstGeom>
          <a:solidFill>
            <a:srgbClr val="FFFF00"/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434148" y="3108960"/>
            <a:ext cx="644434" cy="64443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078582" y="3108960"/>
            <a:ext cx="644434" cy="64443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4319451" y="4119154"/>
            <a:ext cx="0" cy="740229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211978" y="5037909"/>
            <a:ext cx="644434" cy="64443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856412" y="5037909"/>
            <a:ext cx="644434" cy="64443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500846" y="5037909"/>
            <a:ext cx="644434" cy="644434"/>
          </a:xfrm>
          <a:prstGeom prst="rect">
            <a:avLst/>
          </a:prstGeom>
          <a:solidFill>
            <a:srgbClr val="FFFF00"/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145280" y="5037909"/>
            <a:ext cx="644434" cy="64443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789714" y="5037909"/>
            <a:ext cx="644434" cy="644434"/>
          </a:xfrm>
          <a:prstGeom prst="rect">
            <a:avLst/>
          </a:prstGeom>
          <a:solidFill>
            <a:srgbClr val="FFFF00"/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434148" y="5037909"/>
            <a:ext cx="644434" cy="64443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078582" y="5037909"/>
            <a:ext cx="644434" cy="64443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576251" y="3246511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S</a:t>
            </a:r>
            <a:r>
              <a:rPr lang="en-US" altLang="ko-KR" sz="1000" dirty="0" smtClean="0">
                <a:solidFill>
                  <a:schemeClr val="bg1"/>
                </a:solidFill>
              </a:rPr>
              <a:t>0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576251" y="5175460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S</a:t>
            </a:r>
            <a:r>
              <a:rPr lang="en-US" altLang="ko-KR" sz="1000" dirty="0" smtClean="0">
                <a:solidFill>
                  <a:schemeClr val="bg1"/>
                </a:solidFill>
              </a:rPr>
              <a:t>1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18100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Simulated Annealing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Sequence Modeling</a:t>
            </a:r>
          </a:p>
          <a:p>
            <a:pPr lvl="1"/>
            <a:r>
              <a:rPr lang="en-US" dirty="0" smtClean="0"/>
              <a:t>Like this, we need to make sequence for our problem</a:t>
            </a:r>
          </a:p>
          <a:p>
            <a:pPr lvl="1"/>
            <a:endParaRPr lang="fr-FR" dirty="0" smtClean="0"/>
          </a:p>
          <a:p>
            <a:endParaRPr lang="fr-FR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2211978" y="2725783"/>
            <a:ext cx="644434" cy="64443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856412" y="2725783"/>
            <a:ext cx="644434" cy="64443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500846" y="2725783"/>
            <a:ext cx="644434" cy="64443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145280" y="2725783"/>
            <a:ext cx="644434" cy="64443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789714" y="2725783"/>
            <a:ext cx="644434" cy="64443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434148" y="2725783"/>
            <a:ext cx="644434" cy="64443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078582" y="2725783"/>
            <a:ext cx="644434" cy="64443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576251" y="2863334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S</a:t>
            </a:r>
            <a:r>
              <a:rPr lang="en-US" altLang="ko-KR" sz="1000" dirty="0" smtClean="0">
                <a:solidFill>
                  <a:schemeClr val="bg1"/>
                </a:solidFill>
              </a:rPr>
              <a:t>0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211978" y="3640183"/>
            <a:ext cx="435428" cy="2490652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647406" y="3640183"/>
            <a:ext cx="435428" cy="2490652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082834" y="3640183"/>
            <a:ext cx="435428" cy="2490652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518262" y="3640183"/>
            <a:ext cx="435428" cy="2490652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953690" y="3640183"/>
            <a:ext cx="435428" cy="2490652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789714" y="3910150"/>
            <a:ext cx="435428" cy="975361"/>
          </a:xfrm>
          <a:prstGeom prst="rect">
            <a:avLst/>
          </a:prstGeom>
          <a:solidFill>
            <a:srgbClr val="FFFF00"/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V</a:t>
            </a:r>
            <a:r>
              <a:rPr lang="en-US" altLang="ko-KR" sz="1000" dirty="0" smtClean="0">
                <a:solidFill>
                  <a:schemeClr val="tx1"/>
                </a:solidFill>
              </a:rPr>
              <a:t>1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434148" y="3910149"/>
            <a:ext cx="435428" cy="115824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V</a:t>
            </a:r>
            <a:r>
              <a:rPr lang="en-US" altLang="ko-KR" sz="1000" dirty="0" smtClean="0">
                <a:solidFill>
                  <a:schemeClr val="tx1"/>
                </a:solidFill>
              </a:rPr>
              <a:t>2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6078582" y="3910148"/>
            <a:ext cx="435428" cy="1645921"/>
          </a:xfrm>
          <a:prstGeom prst="rect">
            <a:avLst/>
          </a:prstGeom>
          <a:solidFill>
            <a:srgbClr val="FFC000"/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V</a:t>
            </a:r>
            <a:r>
              <a:rPr lang="en-US" altLang="ko-KR" sz="1000" dirty="0">
                <a:solidFill>
                  <a:schemeClr val="tx1"/>
                </a:solidFill>
              </a:rPr>
              <a:t>3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789714" y="5268686"/>
            <a:ext cx="435428" cy="86214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V</a:t>
            </a:r>
            <a:r>
              <a:rPr lang="en-US" altLang="ko-KR" sz="1000" dirty="0" smtClean="0">
                <a:solidFill>
                  <a:schemeClr val="tx1"/>
                </a:solidFill>
              </a:rPr>
              <a:t>4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434148" y="5556069"/>
            <a:ext cx="435428" cy="574761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V</a:t>
            </a:r>
            <a:r>
              <a:rPr lang="en-US" altLang="ko-KR" sz="1000" dirty="0" smtClean="0">
                <a:solidFill>
                  <a:schemeClr val="tx1"/>
                </a:solidFill>
              </a:rPr>
              <a:t>5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905896" y="4885510"/>
            <a:ext cx="435428" cy="12453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V</a:t>
            </a:r>
            <a:r>
              <a:rPr lang="en-US" altLang="ko-KR" sz="1000" dirty="0" smtClean="0">
                <a:solidFill>
                  <a:schemeClr val="tx1"/>
                </a:solidFill>
              </a:rPr>
              <a:t>6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7576456" y="4136571"/>
            <a:ext cx="435428" cy="199425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V</a:t>
            </a:r>
            <a:r>
              <a:rPr lang="en-US" altLang="ko-KR" sz="1000" dirty="0" smtClean="0">
                <a:solidFill>
                  <a:schemeClr val="tx1"/>
                </a:solidFill>
              </a:rPr>
              <a:t>7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246789" y="6155174"/>
            <a:ext cx="36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c</a:t>
            </a:r>
            <a:r>
              <a:rPr lang="en-US" altLang="ko-KR" sz="1000" dirty="0" smtClean="0">
                <a:solidFill>
                  <a:schemeClr val="bg1"/>
                </a:solidFill>
              </a:rPr>
              <a:t>1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682194" y="6155174"/>
            <a:ext cx="36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c</a:t>
            </a:r>
            <a:r>
              <a:rPr lang="en-US" altLang="ko-KR" sz="1000" dirty="0" smtClean="0">
                <a:solidFill>
                  <a:schemeClr val="bg1"/>
                </a:solidFill>
              </a:rPr>
              <a:t>2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117599" y="6155174"/>
            <a:ext cx="36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c</a:t>
            </a:r>
            <a:r>
              <a:rPr lang="en-US" altLang="ko-KR" sz="1000" dirty="0" smtClean="0">
                <a:solidFill>
                  <a:schemeClr val="bg1"/>
                </a:solidFill>
              </a:rPr>
              <a:t>3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553004" y="6155174"/>
            <a:ext cx="36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c</a:t>
            </a:r>
            <a:r>
              <a:rPr lang="en-US" altLang="ko-KR" sz="1000" dirty="0" smtClean="0">
                <a:solidFill>
                  <a:schemeClr val="bg1"/>
                </a:solidFill>
              </a:rPr>
              <a:t>4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988409" y="6155174"/>
            <a:ext cx="36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c</a:t>
            </a:r>
            <a:r>
              <a:rPr lang="en-US" altLang="ko-KR" sz="1000" dirty="0" smtClean="0">
                <a:solidFill>
                  <a:schemeClr val="bg1"/>
                </a:solidFill>
              </a:rPr>
              <a:t>5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57434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Simulated Annealing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Sequence Modeling</a:t>
            </a:r>
          </a:p>
          <a:p>
            <a:pPr lvl="1"/>
            <a:r>
              <a:rPr lang="en-US" dirty="0" smtClean="0"/>
              <a:t>Like this, we need to make sequence for our problem</a:t>
            </a:r>
          </a:p>
          <a:p>
            <a:pPr lvl="1"/>
            <a:endParaRPr lang="fr-FR" dirty="0" smtClean="0"/>
          </a:p>
          <a:p>
            <a:endParaRPr lang="fr-FR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2211978" y="2725783"/>
            <a:ext cx="644434" cy="64443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856412" y="2725783"/>
            <a:ext cx="644434" cy="64443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500846" y="2725783"/>
            <a:ext cx="644434" cy="64443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145280" y="2725783"/>
            <a:ext cx="644434" cy="64443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789714" y="2725783"/>
            <a:ext cx="644434" cy="64443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434148" y="2725783"/>
            <a:ext cx="644434" cy="64443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078582" y="2725783"/>
            <a:ext cx="644434" cy="64443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576251" y="2863334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S</a:t>
            </a:r>
            <a:r>
              <a:rPr lang="en-US" altLang="ko-KR" sz="1000" dirty="0" smtClean="0">
                <a:solidFill>
                  <a:schemeClr val="bg1"/>
                </a:solidFill>
              </a:rPr>
              <a:t>0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211978" y="3640183"/>
            <a:ext cx="435428" cy="2490652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647406" y="3640183"/>
            <a:ext cx="435428" cy="2490652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082834" y="3640183"/>
            <a:ext cx="435428" cy="2490652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518262" y="3640183"/>
            <a:ext cx="435428" cy="2490652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953690" y="3640183"/>
            <a:ext cx="435428" cy="2490652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203223" y="5153689"/>
            <a:ext cx="435428" cy="975361"/>
          </a:xfrm>
          <a:prstGeom prst="rect">
            <a:avLst/>
          </a:prstGeom>
          <a:solidFill>
            <a:srgbClr val="FFFF00"/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V</a:t>
            </a:r>
            <a:r>
              <a:rPr lang="en-US" altLang="ko-KR" sz="1000" dirty="0" smtClean="0">
                <a:solidFill>
                  <a:schemeClr val="tx1"/>
                </a:solidFill>
              </a:rPr>
              <a:t>1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434148" y="3910149"/>
            <a:ext cx="435428" cy="115824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V</a:t>
            </a:r>
            <a:r>
              <a:rPr lang="en-US" altLang="ko-KR" sz="1000" dirty="0" smtClean="0">
                <a:solidFill>
                  <a:schemeClr val="tx1"/>
                </a:solidFill>
              </a:rPr>
              <a:t>2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6078582" y="3910148"/>
            <a:ext cx="435428" cy="1645921"/>
          </a:xfrm>
          <a:prstGeom prst="rect">
            <a:avLst/>
          </a:prstGeom>
          <a:solidFill>
            <a:srgbClr val="FFC000"/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V</a:t>
            </a:r>
            <a:r>
              <a:rPr lang="en-US" altLang="ko-KR" sz="1000" dirty="0">
                <a:solidFill>
                  <a:schemeClr val="tx1"/>
                </a:solidFill>
              </a:rPr>
              <a:t>3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789714" y="5268686"/>
            <a:ext cx="435428" cy="86214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V</a:t>
            </a:r>
            <a:r>
              <a:rPr lang="en-US" altLang="ko-KR" sz="1000" dirty="0" smtClean="0">
                <a:solidFill>
                  <a:schemeClr val="tx1"/>
                </a:solidFill>
              </a:rPr>
              <a:t>4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434148" y="5556069"/>
            <a:ext cx="435428" cy="574761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V</a:t>
            </a:r>
            <a:r>
              <a:rPr lang="en-US" altLang="ko-KR" sz="1000" dirty="0" smtClean="0">
                <a:solidFill>
                  <a:schemeClr val="tx1"/>
                </a:solidFill>
              </a:rPr>
              <a:t>5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905896" y="4885510"/>
            <a:ext cx="435428" cy="12453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V</a:t>
            </a:r>
            <a:r>
              <a:rPr lang="en-US" altLang="ko-KR" sz="1000" dirty="0" smtClean="0">
                <a:solidFill>
                  <a:schemeClr val="tx1"/>
                </a:solidFill>
              </a:rPr>
              <a:t>6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7576456" y="4136571"/>
            <a:ext cx="435428" cy="199425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V</a:t>
            </a:r>
            <a:r>
              <a:rPr lang="en-US" altLang="ko-KR" sz="1000" dirty="0" smtClean="0">
                <a:solidFill>
                  <a:schemeClr val="tx1"/>
                </a:solidFill>
              </a:rPr>
              <a:t>7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246789" y="6155174"/>
            <a:ext cx="36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c</a:t>
            </a:r>
            <a:r>
              <a:rPr lang="en-US" altLang="ko-KR" sz="1000" dirty="0" smtClean="0">
                <a:solidFill>
                  <a:schemeClr val="bg1"/>
                </a:solidFill>
              </a:rPr>
              <a:t>1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682194" y="6155174"/>
            <a:ext cx="36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c</a:t>
            </a:r>
            <a:r>
              <a:rPr lang="en-US" altLang="ko-KR" sz="1000" dirty="0" smtClean="0">
                <a:solidFill>
                  <a:schemeClr val="bg1"/>
                </a:solidFill>
              </a:rPr>
              <a:t>2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117599" y="6155174"/>
            <a:ext cx="36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c</a:t>
            </a:r>
            <a:r>
              <a:rPr lang="en-US" altLang="ko-KR" sz="1000" dirty="0" smtClean="0">
                <a:solidFill>
                  <a:schemeClr val="bg1"/>
                </a:solidFill>
              </a:rPr>
              <a:t>3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553004" y="6155174"/>
            <a:ext cx="36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c</a:t>
            </a:r>
            <a:r>
              <a:rPr lang="en-US" altLang="ko-KR" sz="1000" dirty="0" smtClean="0">
                <a:solidFill>
                  <a:schemeClr val="bg1"/>
                </a:solidFill>
              </a:rPr>
              <a:t>4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988409" y="6155174"/>
            <a:ext cx="36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c</a:t>
            </a:r>
            <a:r>
              <a:rPr lang="en-US" altLang="ko-KR" sz="1000" dirty="0" smtClean="0">
                <a:solidFill>
                  <a:schemeClr val="bg1"/>
                </a:solidFill>
              </a:rPr>
              <a:t>5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83507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Simulated Annealing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Sequence Modeling</a:t>
            </a:r>
          </a:p>
          <a:p>
            <a:pPr lvl="1"/>
            <a:r>
              <a:rPr lang="en-US" dirty="0" smtClean="0"/>
              <a:t>Like this, we need to make sequence for our problem</a:t>
            </a:r>
          </a:p>
          <a:p>
            <a:pPr lvl="1"/>
            <a:endParaRPr lang="fr-FR" dirty="0" smtClean="0"/>
          </a:p>
          <a:p>
            <a:endParaRPr lang="fr-FR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2211978" y="2725783"/>
            <a:ext cx="644434" cy="64443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856412" y="2725783"/>
            <a:ext cx="644434" cy="64443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500846" y="2725783"/>
            <a:ext cx="644434" cy="64443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145280" y="2725783"/>
            <a:ext cx="644434" cy="64443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789714" y="2725783"/>
            <a:ext cx="644434" cy="64443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434148" y="2725783"/>
            <a:ext cx="644434" cy="64443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078582" y="2725783"/>
            <a:ext cx="644434" cy="64443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576251" y="2863334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S</a:t>
            </a:r>
            <a:r>
              <a:rPr lang="en-US" altLang="ko-KR" sz="1000" dirty="0" smtClean="0">
                <a:solidFill>
                  <a:schemeClr val="bg1"/>
                </a:solidFill>
              </a:rPr>
              <a:t>0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211978" y="3640183"/>
            <a:ext cx="435428" cy="2490652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647406" y="3640183"/>
            <a:ext cx="435428" cy="2490652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082834" y="3640183"/>
            <a:ext cx="435428" cy="2490652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518262" y="3640183"/>
            <a:ext cx="435428" cy="2490652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953690" y="3640183"/>
            <a:ext cx="435428" cy="2490652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203223" y="5153689"/>
            <a:ext cx="435428" cy="975361"/>
          </a:xfrm>
          <a:prstGeom prst="rect">
            <a:avLst/>
          </a:prstGeom>
          <a:solidFill>
            <a:srgbClr val="FFFF00"/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V</a:t>
            </a:r>
            <a:r>
              <a:rPr lang="en-US" altLang="ko-KR" sz="1000" dirty="0" smtClean="0">
                <a:solidFill>
                  <a:schemeClr val="tx1"/>
                </a:solidFill>
              </a:rPr>
              <a:t>1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434148" y="3910149"/>
            <a:ext cx="435428" cy="115824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V</a:t>
            </a:r>
            <a:r>
              <a:rPr lang="en-US" altLang="ko-KR" sz="1000" dirty="0" smtClean="0">
                <a:solidFill>
                  <a:schemeClr val="tx1"/>
                </a:solidFill>
              </a:rPr>
              <a:t>2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638698" y="4484914"/>
            <a:ext cx="435428" cy="1645921"/>
          </a:xfrm>
          <a:prstGeom prst="rect">
            <a:avLst/>
          </a:prstGeom>
          <a:solidFill>
            <a:srgbClr val="FFC000"/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V</a:t>
            </a:r>
            <a:r>
              <a:rPr lang="en-US" altLang="ko-KR" sz="1000" dirty="0">
                <a:solidFill>
                  <a:schemeClr val="tx1"/>
                </a:solidFill>
              </a:rPr>
              <a:t>3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789714" y="5268686"/>
            <a:ext cx="435428" cy="86214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V</a:t>
            </a:r>
            <a:r>
              <a:rPr lang="en-US" altLang="ko-KR" sz="1000" dirty="0" smtClean="0">
                <a:solidFill>
                  <a:schemeClr val="tx1"/>
                </a:solidFill>
              </a:rPr>
              <a:t>4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434148" y="5556069"/>
            <a:ext cx="435428" cy="574761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V</a:t>
            </a:r>
            <a:r>
              <a:rPr lang="en-US" altLang="ko-KR" sz="1000" dirty="0" smtClean="0">
                <a:solidFill>
                  <a:schemeClr val="tx1"/>
                </a:solidFill>
              </a:rPr>
              <a:t>5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905896" y="4885510"/>
            <a:ext cx="435428" cy="12453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V</a:t>
            </a:r>
            <a:r>
              <a:rPr lang="en-US" altLang="ko-KR" sz="1000" dirty="0" smtClean="0">
                <a:solidFill>
                  <a:schemeClr val="tx1"/>
                </a:solidFill>
              </a:rPr>
              <a:t>6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7576456" y="4136571"/>
            <a:ext cx="435428" cy="199425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V</a:t>
            </a:r>
            <a:r>
              <a:rPr lang="en-US" altLang="ko-KR" sz="1000" dirty="0" smtClean="0">
                <a:solidFill>
                  <a:schemeClr val="tx1"/>
                </a:solidFill>
              </a:rPr>
              <a:t>7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246789" y="6155174"/>
            <a:ext cx="36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c</a:t>
            </a:r>
            <a:r>
              <a:rPr lang="en-US" altLang="ko-KR" sz="1000" dirty="0" smtClean="0">
                <a:solidFill>
                  <a:schemeClr val="bg1"/>
                </a:solidFill>
              </a:rPr>
              <a:t>1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682194" y="6155174"/>
            <a:ext cx="36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c</a:t>
            </a:r>
            <a:r>
              <a:rPr lang="en-US" altLang="ko-KR" sz="1000" dirty="0" smtClean="0">
                <a:solidFill>
                  <a:schemeClr val="bg1"/>
                </a:solidFill>
              </a:rPr>
              <a:t>2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117599" y="6155174"/>
            <a:ext cx="36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c</a:t>
            </a:r>
            <a:r>
              <a:rPr lang="en-US" altLang="ko-KR" sz="1000" dirty="0" smtClean="0">
                <a:solidFill>
                  <a:schemeClr val="bg1"/>
                </a:solidFill>
              </a:rPr>
              <a:t>3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553004" y="6155174"/>
            <a:ext cx="36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c</a:t>
            </a:r>
            <a:r>
              <a:rPr lang="en-US" altLang="ko-KR" sz="1000" dirty="0" smtClean="0">
                <a:solidFill>
                  <a:schemeClr val="bg1"/>
                </a:solidFill>
              </a:rPr>
              <a:t>4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988409" y="6155174"/>
            <a:ext cx="36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c</a:t>
            </a:r>
            <a:r>
              <a:rPr lang="en-US" altLang="ko-KR" sz="1000" dirty="0" smtClean="0">
                <a:solidFill>
                  <a:schemeClr val="bg1"/>
                </a:solidFill>
              </a:rPr>
              <a:t>5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52155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Simulated Annealing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Sequence Modeling</a:t>
            </a:r>
          </a:p>
          <a:p>
            <a:pPr lvl="1"/>
            <a:r>
              <a:rPr lang="en-US" dirty="0" smtClean="0"/>
              <a:t>Like this, we need to make sequence for our problem</a:t>
            </a:r>
          </a:p>
          <a:p>
            <a:pPr lvl="1"/>
            <a:endParaRPr lang="fr-FR" dirty="0" smtClean="0"/>
          </a:p>
          <a:p>
            <a:endParaRPr lang="fr-FR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2211978" y="2725783"/>
            <a:ext cx="644434" cy="64443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856412" y="2725783"/>
            <a:ext cx="644434" cy="64443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500846" y="2725783"/>
            <a:ext cx="644434" cy="64443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145280" y="2725783"/>
            <a:ext cx="644434" cy="64443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789714" y="2725783"/>
            <a:ext cx="644434" cy="64443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434148" y="2725783"/>
            <a:ext cx="644434" cy="64443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078582" y="2725783"/>
            <a:ext cx="644434" cy="64443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576251" y="2863334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S</a:t>
            </a:r>
            <a:r>
              <a:rPr lang="en-US" altLang="ko-KR" sz="1000" dirty="0" smtClean="0">
                <a:solidFill>
                  <a:schemeClr val="bg1"/>
                </a:solidFill>
              </a:rPr>
              <a:t>0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211978" y="3640183"/>
            <a:ext cx="435428" cy="2490652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647406" y="3640183"/>
            <a:ext cx="435428" cy="2490652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082834" y="3640183"/>
            <a:ext cx="435428" cy="2490652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518262" y="3640183"/>
            <a:ext cx="435428" cy="2490652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953690" y="3640183"/>
            <a:ext cx="435428" cy="2490652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203223" y="5153689"/>
            <a:ext cx="435428" cy="975361"/>
          </a:xfrm>
          <a:prstGeom prst="rect">
            <a:avLst/>
          </a:prstGeom>
          <a:solidFill>
            <a:srgbClr val="FFFF00"/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V</a:t>
            </a:r>
            <a:r>
              <a:rPr lang="en-US" altLang="ko-KR" sz="1000" dirty="0" smtClean="0">
                <a:solidFill>
                  <a:schemeClr val="tx1"/>
                </a:solidFill>
              </a:rPr>
              <a:t>1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203270" y="3995449"/>
            <a:ext cx="435428" cy="115824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V</a:t>
            </a:r>
            <a:r>
              <a:rPr lang="en-US" altLang="ko-KR" sz="1000" dirty="0" smtClean="0">
                <a:solidFill>
                  <a:schemeClr val="tx1"/>
                </a:solidFill>
              </a:rPr>
              <a:t>2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638698" y="4484914"/>
            <a:ext cx="435428" cy="1645921"/>
          </a:xfrm>
          <a:prstGeom prst="rect">
            <a:avLst/>
          </a:prstGeom>
          <a:solidFill>
            <a:srgbClr val="FFC000"/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V</a:t>
            </a:r>
            <a:r>
              <a:rPr lang="en-US" altLang="ko-KR" sz="1000" dirty="0">
                <a:solidFill>
                  <a:schemeClr val="tx1"/>
                </a:solidFill>
              </a:rPr>
              <a:t>3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789714" y="5268686"/>
            <a:ext cx="435428" cy="86214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V</a:t>
            </a:r>
            <a:r>
              <a:rPr lang="en-US" altLang="ko-KR" sz="1000" dirty="0" smtClean="0">
                <a:solidFill>
                  <a:schemeClr val="tx1"/>
                </a:solidFill>
              </a:rPr>
              <a:t>4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434148" y="5556069"/>
            <a:ext cx="435428" cy="574761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V</a:t>
            </a:r>
            <a:r>
              <a:rPr lang="en-US" altLang="ko-KR" sz="1000" dirty="0" smtClean="0">
                <a:solidFill>
                  <a:schemeClr val="tx1"/>
                </a:solidFill>
              </a:rPr>
              <a:t>5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905896" y="4885510"/>
            <a:ext cx="435428" cy="12453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V</a:t>
            </a:r>
            <a:r>
              <a:rPr lang="en-US" altLang="ko-KR" sz="1000" dirty="0" smtClean="0">
                <a:solidFill>
                  <a:schemeClr val="tx1"/>
                </a:solidFill>
              </a:rPr>
              <a:t>6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7576456" y="4136571"/>
            <a:ext cx="435428" cy="199425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V</a:t>
            </a:r>
            <a:r>
              <a:rPr lang="en-US" altLang="ko-KR" sz="1000" dirty="0" smtClean="0">
                <a:solidFill>
                  <a:schemeClr val="tx1"/>
                </a:solidFill>
              </a:rPr>
              <a:t>7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246789" y="6155174"/>
            <a:ext cx="36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c</a:t>
            </a:r>
            <a:r>
              <a:rPr lang="en-US" altLang="ko-KR" sz="1000" dirty="0" smtClean="0">
                <a:solidFill>
                  <a:schemeClr val="bg1"/>
                </a:solidFill>
              </a:rPr>
              <a:t>1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682194" y="6155174"/>
            <a:ext cx="36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c</a:t>
            </a:r>
            <a:r>
              <a:rPr lang="en-US" altLang="ko-KR" sz="1000" dirty="0" smtClean="0">
                <a:solidFill>
                  <a:schemeClr val="bg1"/>
                </a:solidFill>
              </a:rPr>
              <a:t>2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117599" y="6155174"/>
            <a:ext cx="36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c</a:t>
            </a:r>
            <a:r>
              <a:rPr lang="en-US" altLang="ko-KR" sz="1000" dirty="0" smtClean="0">
                <a:solidFill>
                  <a:schemeClr val="bg1"/>
                </a:solidFill>
              </a:rPr>
              <a:t>3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553004" y="6155174"/>
            <a:ext cx="36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c</a:t>
            </a:r>
            <a:r>
              <a:rPr lang="en-US" altLang="ko-KR" sz="1000" dirty="0" smtClean="0">
                <a:solidFill>
                  <a:schemeClr val="bg1"/>
                </a:solidFill>
              </a:rPr>
              <a:t>4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988409" y="6155174"/>
            <a:ext cx="36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c</a:t>
            </a:r>
            <a:r>
              <a:rPr lang="en-US" altLang="ko-KR" sz="1000" dirty="0" smtClean="0">
                <a:solidFill>
                  <a:schemeClr val="bg1"/>
                </a:solidFill>
              </a:rPr>
              <a:t>5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84370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Simulated Annealing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Sequence Modeling</a:t>
            </a:r>
          </a:p>
          <a:p>
            <a:pPr lvl="1"/>
            <a:r>
              <a:rPr lang="en-US" dirty="0" smtClean="0"/>
              <a:t>Like this, we need to make sequence for our problem</a:t>
            </a:r>
          </a:p>
          <a:p>
            <a:pPr lvl="1"/>
            <a:endParaRPr lang="fr-FR" dirty="0" smtClean="0"/>
          </a:p>
          <a:p>
            <a:endParaRPr lang="fr-FR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2211978" y="2725783"/>
            <a:ext cx="644434" cy="64443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856412" y="2725783"/>
            <a:ext cx="644434" cy="64443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500846" y="2725783"/>
            <a:ext cx="644434" cy="64443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145280" y="2725783"/>
            <a:ext cx="644434" cy="64443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789714" y="2725783"/>
            <a:ext cx="644434" cy="64443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434148" y="2725783"/>
            <a:ext cx="644434" cy="64443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078582" y="2725783"/>
            <a:ext cx="644434" cy="64443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576251" y="2863334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S</a:t>
            </a:r>
            <a:r>
              <a:rPr lang="en-US" altLang="ko-KR" sz="1000" dirty="0" smtClean="0">
                <a:solidFill>
                  <a:schemeClr val="bg1"/>
                </a:solidFill>
              </a:rPr>
              <a:t>0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211978" y="3640183"/>
            <a:ext cx="435428" cy="2490652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647406" y="3640183"/>
            <a:ext cx="435428" cy="2490652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082834" y="3640183"/>
            <a:ext cx="435428" cy="2490652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518262" y="3640183"/>
            <a:ext cx="435428" cy="2490652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953690" y="3640183"/>
            <a:ext cx="435428" cy="2490652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203223" y="5153689"/>
            <a:ext cx="435428" cy="975361"/>
          </a:xfrm>
          <a:prstGeom prst="rect">
            <a:avLst/>
          </a:prstGeom>
          <a:solidFill>
            <a:srgbClr val="FFFF00"/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V</a:t>
            </a:r>
            <a:r>
              <a:rPr lang="en-US" altLang="ko-KR" sz="1000" dirty="0" smtClean="0">
                <a:solidFill>
                  <a:schemeClr val="tx1"/>
                </a:solidFill>
              </a:rPr>
              <a:t>1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203270" y="3995449"/>
            <a:ext cx="435428" cy="115824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V</a:t>
            </a:r>
            <a:r>
              <a:rPr lang="en-US" altLang="ko-KR" sz="1000" dirty="0" smtClean="0">
                <a:solidFill>
                  <a:schemeClr val="tx1"/>
                </a:solidFill>
              </a:rPr>
              <a:t>2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638698" y="4484914"/>
            <a:ext cx="435428" cy="1645921"/>
          </a:xfrm>
          <a:prstGeom prst="rect">
            <a:avLst/>
          </a:prstGeom>
          <a:solidFill>
            <a:srgbClr val="FFC000"/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V</a:t>
            </a:r>
            <a:r>
              <a:rPr lang="en-US" altLang="ko-KR" sz="1000" dirty="0">
                <a:solidFill>
                  <a:schemeClr val="tx1"/>
                </a:solidFill>
              </a:rPr>
              <a:t>3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789714" y="5268686"/>
            <a:ext cx="435428" cy="86214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V</a:t>
            </a:r>
            <a:r>
              <a:rPr lang="en-US" altLang="ko-KR" sz="1000" dirty="0" smtClean="0">
                <a:solidFill>
                  <a:schemeClr val="tx1"/>
                </a:solidFill>
              </a:rPr>
              <a:t>4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638698" y="3910153"/>
            <a:ext cx="435428" cy="574761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V</a:t>
            </a:r>
            <a:r>
              <a:rPr lang="en-US" altLang="ko-KR" sz="1000" dirty="0" smtClean="0">
                <a:solidFill>
                  <a:schemeClr val="tx1"/>
                </a:solidFill>
              </a:rPr>
              <a:t>5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905896" y="4885510"/>
            <a:ext cx="435428" cy="12453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V</a:t>
            </a:r>
            <a:r>
              <a:rPr lang="en-US" altLang="ko-KR" sz="1000" dirty="0" smtClean="0">
                <a:solidFill>
                  <a:schemeClr val="tx1"/>
                </a:solidFill>
              </a:rPr>
              <a:t>6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7576456" y="4136571"/>
            <a:ext cx="435428" cy="199425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V</a:t>
            </a:r>
            <a:r>
              <a:rPr lang="en-US" altLang="ko-KR" sz="1000" dirty="0" smtClean="0">
                <a:solidFill>
                  <a:schemeClr val="tx1"/>
                </a:solidFill>
              </a:rPr>
              <a:t>7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246789" y="6155174"/>
            <a:ext cx="36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c</a:t>
            </a:r>
            <a:r>
              <a:rPr lang="en-US" altLang="ko-KR" sz="1000" dirty="0" smtClean="0">
                <a:solidFill>
                  <a:schemeClr val="bg1"/>
                </a:solidFill>
              </a:rPr>
              <a:t>1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682194" y="6155174"/>
            <a:ext cx="36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c</a:t>
            </a:r>
            <a:r>
              <a:rPr lang="en-US" altLang="ko-KR" sz="1000" dirty="0" smtClean="0">
                <a:solidFill>
                  <a:schemeClr val="bg1"/>
                </a:solidFill>
              </a:rPr>
              <a:t>2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117599" y="6155174"/>
            <a:ext cx="36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c</a:t>
            </a:r>
            <a:r>
              <a:rPr lang="en-US" altLang="ko-KR" sz="1000" dirty="0" smtClean="0">
                <a:solidFill>
                  <a:schemeClr val="bg1"/>
                </a:solidFill>
              </a:rPr>
              <a:t>3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553004" y="6155174"/>
            <a:ext cx="36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c</a:t>
            </a:r>
            <a:r>
              <a:rPr lang="en-US" altLang="ko-KR" sz="1000" dirty="0" smtClean="0">
                <a:solidFill>
                  <a:schemeClr val="bg1"/>
                </a:solidFill>
              </a:rPr>
              <a:t>4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988409" y="6155174"/>
            <a:ext cx="36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c</a:t>
            </a:r>
            <a:r>
              <a:rPr lang="en-US" altLang="ko-KR" sz="1000" dirty="0" smtClean="0">
                <a:solidFill>
                  <a:schemeClr val="bg1"/>
                </a:solidFill>
              </a:rPr>
              <a:t>5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52389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Simulated Annealing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Sequence Modeling</a:t>
            </a:r>
          </a:p>
          <a:p>
            <a:pPr lvl="1"/>
            <a:r>
              <a:rPr lang="en-US" dirty="0" smtClean="0"/>
              <a:t>Like this, we need to make sequence for our problem</a:t>
            </a:r>
          </a:p>
          <a:p>
            <a:pPr lvl="1"/>
            <a:endParaRPr lang="fr-FR" dirty="0" smtClean="0"/>
          </a:p>
          <a:p>
            <a:endParaRPr lang="fr-FR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2211978" y="2725783"/>
            <a:ext cx="644434" cy="64443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856412" y="2725783"/>
            <a:ext cx="644434" cy="64443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500846" y="2725783"/>
            <a:ext cx="644434" cy="64443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145280" y="2725783"/>
            <a:ext cx="644434" cy="64443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789714" y="2725783"/>
            <a:ext cx="644434" cy="64443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434148" y="2725783"/>
            <a:ext cx="644434" cy="64443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078582" y="2725783"/>
            <a:ext cx="644434" cy="64443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576251" y="2863334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S</a:t>
            </a:r>
            <a:r>
              <a:rPr lang="en-US" altLang="ko-KR" sz="1000" dirty="0" smtClean="0">
                <a:solidFill>
                  <a:schemeClr val="bg1"/>
                </a:solidFill>
              </a:rPr>
              <a:t>0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211978" y="3640183"/>
            <a:ext cx="435428" cy="2490652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647406" y="3640183"/>
            <a:ext cx="435428" cy="2490652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082834" y="3640183"/>
            <a:ext cx="435428" cy="2490652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518262" y="3640183"/>
            <a:ext cx="435428" cy="2490652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953690" y="3640183"/>
            <a:ext cx="435428" cy="2490652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203223" y="5153689"/>
            <a:ext cx="435428" cy="975361"/>
          </a:xfrm>
          <a:prstGeom prst="rect">
            <a:avLst/>
          </a:prstGeom>
          <a:solidFill>
            <a:srgbClr val="FFFF00"/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V</a:t>
            </a:r>
            <a:r>
              <a:rPr lang="en-US" altLang="ko-KR" sz="1000" dirty="0" smtClean="0">
                <a:solidFill>
                  <a:schemeClr val="tx1"/>
                </a:solidFill>
              </a:rPr>
              <a:t>1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203270" y="3995449"/>
            <a:ext cx="435428" cy="115824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V</a:t>
            </a:r>
            <a:r>
              <a:rPr lang="en-US" altLang="ko-KR" sz="1000" dirty="0" smtClean="0">
                <a:solidFill>
                  <a:schemeClr val="tx1"/>
                </a:solidFill>
              </a:rPr>
              <a:t>2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638698" y="4484914"/>
            <a:ext cx="435428" cy="1645921"/>
          </a:xfrm>
          <a:prstGeom prst="rect">
            <a:avLst/>
          </a:prstGeom>
          <a:solidFill>
            <a:srgbClr val="FFC000"/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V</a:t>
            </a:r>
            <a:r>
              <a:rPr lang="en-US" altLang="ko-KR" sz="1000" dirty="0">
                <a:solidFill>
                  <a:schemeClr val="tx1"/>
                </a:solidFill>
              </a:rPr>
              <a:t>3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074126" y="5268686"/>
            <a:ext cx="435428" cy="86214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V</a:t>
            </a:r>
            <a:r>
              <a:rPr lang="en-US" altLang="ko-KR" sz="1000" dirty="0" smtClean="0">
                <a:solidFill>
                  <a:schemeClr val="tx1"/>
                </a:solidFill>
              </a:rPr>
              <a:t>4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638698" y="3910153"/>
            <a:ext cx="435428" cy="574761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V</a:t>
            </a:r>
            <a:r>
              <a:rPr lang="en-US" altLang="ko-KR" sz="1000" dirty="0" smtClean="0">
                <a:solidFill>
                  <a:schemeClr val="tx1"/>
                </a:solidFill>
              </a:rPr>
              <a:t>5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905896" y="4885510"/>
            <a:ext cx="435428" cy="12453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V</a:t>
            </a:r>
            <a:r>
              <a:rPr lang="en-US" altLang="ko-KR" sz="1000" dirty="0" smtClean="0">
                <a:solidFill>
                  <a:schemeClr val="tx1"/>
                </a:solidFill>
              </a:rPr>
              <a:t>6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7576456" y="4136571"/>
            <a:ext cx="435428" cy="199425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V</a:t>
            </a:r>
            <a:r>
              <a:rPr lang="en-US" altLang="ko-KR" sz="1000" dirty="0" smtClean="0">
                <a:solidFill>
                  <a:schemeClr val="tx1"/>
                </a:solidFill>
              </a:rPr>
              <a:t>7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246789" y="6155174"/>
            <a:ext cx="36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c</a:t>
            </a:r>
            <a:r>
              <a:rPr lang="en-US" altLang="ko-KR" sz="1000" dirty="0" smtClean="0">
                <a:solidFill>
                  <a:schemeClr val="bg1"/>
                </a:solidFill>
              </a:rPr>
              <a:t>1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682194" y="6155174"/>
            <a:ext cx="36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c</a:t>
            </a:r>
            <a:r>
              <a:rPr lang="en-US" altLang="ko-KR" sz="1000" dirty="0" smtClean="0">
                <a:solidFill>
                  <a:schemeClr val="bg1"/>
                </a:solidFill>
              </a:rPr>
              <a:t>2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117599" y="6155174"/>
            <a:ext cx="36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c</a:t>
            </a:r>
            <a:r>
              <a:rPr lang="en-US" altLang="ko-KR" sz="1000" dirty="0" smtClean="0">
                <a:solidFill>
                  <a:schemeClr val="bg1"/>
                </a:solidFill>
              </a:rPr>
              <a:t>3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553004" y="6155174"/>
            <a:ext cx="36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c</a:t>
            </a:r>
            <a:r>
              <a:rPr lang="en-US" altLang="ko-KR" sz="1000" dirty="0" smtClean="0">
                <a:solidFill>
                  <a:schemeClr val="bg1"/>
                </a:solidFill>
              </a:rPr>
              <a:t>4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988409" y="6155174"/>
            <a:ext cx="36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c</a:t>
            </a:r>
            <a:r>
              <a:rPr lang="en-US" altLang="ko-KR" sz="1000" dirty="0" smtClean="0">
                <a:solidFill>
                  <a:schemeClr val="bg1"/>
                </a:solidFill>
              </a:rPr>
              <a:t>5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49041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Simulated Annealing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Sequence Modeling</a:t>
            </a:r>
          </a:p>
          <a:p>
            <a:pPr lvl="1"/>
            <a:r>
              <a:rPr lang="en-US" dirty="0" smtClean="0"/>
              <a:t>Like this, we need to make sequence for our problem</a:t>
            </a:r>
          </a:p>
          <a:p>
            <a:pPr lvl="1"/>
            <a:endParaRPr lang="fr-FR" dirty="0" smtClean="0"/>
          </a:p>
          <a:p>
            <a:endParaRPr lang="fr-FR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2211978" y="2725783"/>
            <a:ext cx="644434" cy="64443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856412" y="2725783"/>
            <a:ext cx="644434" cy="64443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500846" y="2725783"/>
            <a:ext cx="644434" cy="64443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145280" y="2725783"/>
            <a:ext cx="644434" cy="64443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789714" y="2725783"/>
            <a:ext cx="644434" cy="64443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434148" y="2725783"/>
            <a:ext cx="644434" cy="64443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078582" y="2725783"/>
            <a:ext cx="644434" cy="64443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576251" y="2863334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S</a:t>
            </a:r>
            <a:r>
              <a:rPr lang="en-US" altLang="ko-KR" sz="1000" dirty="0" smtClean="0">
                <a:solidFill>
                  <a:schemeClr val="bg1"/>
                </a:solidFill>
              </a:rPr>
              <a:t>0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211978" y="3640183"/>
            <a:ext cx="435428" cy="2490652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647406" y="3640183"/>
            <a:ext cx="435428" cy="2490652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082834" y="3640183"/>
            <a:ext cx="435428" cy="2490652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518262" y="3640183"/>
            <a:ext cx="435428" cy="2490652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953690" y="3640183"/>
            <a:ext cx="435428" cy="2490652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203223" y="5153689"/>
            <a:ext cx="435428" cy="975361"/>
          </a:xfrm>
          <a:prstGeom prst="rect">
            <a:avLst/>
          </a:prstGeom>
          <a:solidFill>
            <a:srgbClr val="FFFF00"/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V</a:t>
            </a:r>
            <a:r>
              <a:rPr lang="en-US" altLang="ko-KR" sz="1000" dirty="0" smtClean="0">
                <a:solidFill>
                  <a:schemeClr val="tx1"/>
                </a:solidFill>
              </a:rPr>
              <a:t>1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203270" y="3995449"/>
            <a:ext cx="435428" cy="115824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V</a:t>
            </a:r>
            <a:r>
              <a:rPr lang="en-US" altLang="ko-KR" sz="1000" dirty="0" smtClean="0">
                <a:solidFill>
                  <a:schemeClr val="tx1"/>
                </a:solidFill>
              </a:rPr>
              <a:t>2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638698" y="4484914"/>
            <a:ext cx="435428" cy="1645921"/>
          </a:xfrm>
          <a:prstGeom prst="rect">
            <a:avLst/>
          </a:prstGeom>
          <a:solidFill>
            <a:srgbClr val="FFC000"/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V</a:t>
            </a:r>
            <a:r>
              <a:rPr lang="en-US" altLang="ko-KR" sz="1000" dirty="0">
                <a:solidFill>
                  <a:schemeClr val="tx1"/>
                </a:solidFill>
              </a:rPr>
              <a:t>3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074126" y="5268686"/>
            <a:ext cx="435428" cy="86214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V</a:t>
            </a:r>
            <a:r>
              <a:rPr lang="en-US" altLang="ko-KR" sz="1000" dirty="0" smtClean="0">
                <a:solidFill>
                  <a:schemeClr val="tx1"/>
                </a:solidFill>
              </a:rPr>
              <a:t>4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638698" y="3910153"/>
            <a:ext cx="435428" cy="574761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V</a:t>
            </a:r>
            <a:r>
              <a:rPr lang="en-US" altLang="ko-KR" sz="1000" dirty="0" smtClean="0">
                <a:solidFill>
                  <a:schemeClr val="tx1"/>
                </a:solidFill>
              </a:rPr>
              <a:t>5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074126" y="4023366"/>
            <a:ext cx="435428" cy="12453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V</a:t>
            </a:r>
            <a:r>
              <a:rPr lang="en-US" altLang="ko-KR" sz="1000" dirty="0" smtClean="0">
                <a:solidFill>
                  <a:schemeClr val="tx1"/>
                </a:solidFill>
              </a:rPr>
              <a:t>6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7576456" y="4136571"/>
            <a:ext cx="435428" cy="199425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V</a:t>
            </a:r>
            <a:r>
              <a:rPr lang="en-US" altLang="ko-KR" sz="1000" dirty="0" smtClean="0">
                <a:solidFill>
                  <a:schemeClr val="tx1"/>
                </a:solidFill>
              </a:rPr>
              <a:t>7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246789" y="6155174"/>
            <a:ext cx="36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c</a:t>
            </a:r>
            <a:r>
              <a:rPr lang="en-US" altLang="ko-KR" sz="1000" dirty="0" smtClean="0">
                <a:solidFill>
                  <a:schemeClr val="bg1"/>
                </a:solidFill>
              </a:rPr>
              <a:t>1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682194" y="6155174"/>
            <a:ext cx="36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c</a:t>
            </a:r>
            <a:r>
              <a:rPr lang="en-US" altLang="ko-KR" sz="1000" dirty="0" smtClean="0">
                <a:solidFill>
                  <a:schemeClr val="bg1"/>
                </a:solidFill>
              </a:rPr>
              <a:t>2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117599" y="6155174"/>
            <a:ext cx="36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c</a:t>
            </a:r>
            <a:r>
              <a:rPr lang="en-US" altLang="ko-KR" sz="1000" dirty="0" smtClean="0">
                <a:solidFill>
                  <a:schemeClr val="bg1"/>
                </a:solidFill>
              </a:rPr>
              <a:t>3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553004" y="6155174"/>
            <a:ext cx="36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c</a:t>
            </a:r>
            <a:r>
              <a:rPr lang="en-US" altLang="ko-KR" sz="1000" dirty="0" smtClean="0">
                <a:solidFill>
                  <a:schemeClr val="bg1"/>
                </a:solidFill>
              </a:rPr>
              <a:t>4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988409" y="6155174"/>
            <a:ext cx="36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c</a:t>
            </a:r>
            <a:r>
              <a:rPr lang="en-US" altLang="ko-KR" sz="1000" dirty="0" smtClean="0">
                <a:solidFill>
                  <a:schemeClr val="bg1"/>
                </a:solidFill>
              </a:rPr>
              <a:t>5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52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79463" y="381000"/>
            <a:ext cx="7583487" cy="662703"/>
          </a:xfrm>
        </p:spPr>
        <p:txBody>
          <a:bodyPr/>
          <a:lstStyle/>
          <a:p>
            <a:r>
              <a:rPr lang="fr-FR" dirty="0" smtClean="0"/>
              <a:t>Presentation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79463" y="1548160"/>
            <a:ext cx="7583487" cy="4489570"/>
          </a:xfrm>
        </p:spPr>
        <p:txBody>
          <a:bodyPr>
            <a:normAutofit/>
          </a:bodyPr>
          <a:lstStyle/>
          <a:p>
            <a:pPr marL="0" indent="0">
              <a:lnSpc>
                <a:spcPct val="60000"/>
              </a:lnSpc>
              <a:buNone/>
            </a:pPr>
            <a:r>
              <a:rPr lang="en-GB" dirty="0" smtClean="0"/>
              <a:t>Nowadays people try to find some 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GB" dirty="0" smtClean="0"/>
              <a:t>solutions for:</a:t>
            </a:r>
          </a:p>
          <a:p>
            <a:pPr>
              <a:lnSpc>
                <a:spcPct val="50000"/>
              </a:lnSpc>
              <a:buFont typeface="Wingdings" charset="2"/>
              <a:buChar char="Ø"/>
            </a:pPr>
            <a:r>
              <a:rPr lang="en-GB" dirty="0" smtClean="0"/>
              <a:t>Reduce the energy cost</a:t>
            </a:r>
          </a:p>
          <a:p>
            <a:pPr>
              <a:lnSpc>
                <a:spcPct val="50000"/>
              </a:lnSpc>
              <a:buFont typeface="Wingdings" charset="2"/>
              <a:buChar char="Ø"/>
            </a:pPr>
            <a:r>
              <a:rPr lang="en-GB" dirty="0" smtClean="0"/>
              <a:t>Reduce the </a:t>
            </a:r>
            <a:r>
              <a:rPr lang="en-GB" dirty="0" smtClean="0"/>
              <a:t>consumption </a:t>
            </a:r>
            <a:r>
              <a:rPr lang="en-GB" dirty="0" smtClean="0"/>
              <a:t>of petrol</a:t>
            </a:r>
          </a:p>
          <a:p>
            <a:pPr>
              <a:lnSpc>
                <a:spcPct val="50000"/>
              </a:lnSpc>
              <a:buFont typeface="Wingdings" charset="2"/>
              <a:buChar char="Ø"/>
            </a:pPr>
            <a:r>
              <a:rPr lang="en-GB" dirty="0" smtClean="0"/>
              <a:t>Protect the </a:t>
            </a:r>
            <a:r>
              <a:rPr lang="en-GB" dirty="0" smtClean="0"/>
              <a:t>environment</a:t>
            </a:r>
            <a:endParaRPr lang="en-GB" dirty="0" smtClean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Thus utilisation of </a:t>
            </a:r>
            <a:r>
              <a:rPr lang="en-GB" dirty="0" smtClean="0"/>
              <a:t>electric </a:t>
            </a:r>
            <a:r>
              <a:rPr lang="en-GB" dirty="0" smtClean="0"/>
              <a:t>vehicles should be increase in the </a:t>
            </a:r>
            <a:r>
              <a:rPr lang="en-GB" dirty="0" smtClean="0"/>
              <a:t>future.</a:t>
            </a: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Problem: Currently the infrastructures and organizations are not ready for that.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020" y="1425388"/>
            <a:ext cx="2869800" cy="2869800"/>
          </a:xfrm>
          <a:prstGeom prst="rect">
            <a:avLst/>
          </a:prstGeom>
        </p:spPr>
      </p:pic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0F451-D83D-6C4C-BA2E-524F123ADC93}" type="slidenum">
              <a:rPr lang="fr-FR" sz="1800" smtClean="0">
                <a:solidFill>
                  <a:srgbClr val="FFFFFF"/>
                </a:solidFill>
              </a:rPr>
              <a:t>2</a:t>
            </a:fld>
            <a:endParaRPr lang="fr-FR" sz="1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24132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Simulated Annealing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Sequence Modeling</a:t>
            </a:r>
          </a:p>
          <a:p>
            <a:pPr lvl="1"/>
            <a:r>
              <a:rPr lang="en-US" dirty="0" smtClean="0"/>
              <a:t>Like this, we need to make sequence for our problem</a:t>
            </a:r>
          </a:p>
          <a:p>
            <a:pPr lvl="1"/>
            <a:endParaRPr lang="fr-FR" dirty="0" smtClean="0"/>
          </a:p>
          <a:p>
            <a:endParaRPr lang="fr-FR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2211978" y="2725783"/>
            <a:ext cx="644434" cy="64443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856412" y="2725783"/>
            <a:ext cx="644434" cy="64443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500846" y="2725783"/>
            <a:ext cx="644434" cy="64443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145280" y="2725783"/>
            <a:ext cx="644434" cy="64443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789714" y="2725783"/>
            <a:ext cx="644434" cy="64443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434148" y="2725783"/>
            <a:ext cx="644434" cy="64443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078582" y="2725783"/>
            <a:ext cx="644434" cy="64443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576251" y="2863334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S</a:t>
            </a:r>
            <a:r>
              <a:rPr lang="en-US" altLang="ko-KR" sz="1000" dirty="0" smtClean="0">
                <a:solidFill>
                  <a:schemeClr val="bg1"/>
                </a:solidFill>
              </a:rPr>
              <a:t>0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211978" y="3640183"/>
            <a:ext cx="435428" cy="2490652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647406" y="3640183"/>
            <a:ext cx="435428" cy="2490652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082834" y="3640183"/>
            <a:ext cx="435428" cy="2490652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518262" y="3640183"/>
            <a:ext cx="435428" cy="2490652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953690" y="3640183"/>
            <a:ext cx="435428" cy="2490652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203223" y="5153689"/>
            <a:ext cx="435428" cy="975361"/>
          </a:xfrm>
          <a:prstGeom prst="rect">
            <a:avLst/>
          </a:prstGeom>
          <a:solidFill>
            <a:srgbClr val="FFFF00"/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V</a:t>
            </a:r>
            <a:r>
              <a:rPr lang="en-US" altLang="ko-KR" sz="1000" dirty="0" smtClean="0">
                <a:solidFill>
                  <a:schemeClr val="tx1"/>
                </a:solidFill>
              </a:rPr>
              <a:t>1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203270" y="3995449"/>
            <a:ext cx="435428" cy="115824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V</a:t>
            </a:r>
            <a:r>
              <a:rPr lang="en-US" altLang="ko-KR" sz="1000" dirty="0" smtClean="0">
                <a:solidFill>
                  <a:schemeClr val="tx1"/>
                </a:solidFill>
              </a:rPr>
              <a:t>2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638698" y="4484914"/>
            <a:ext cx="435428" cy="1645921"/>
          </a:xfrm>
          <a:prstGeom prst="rect">
            <a:avLst/>
          </a:prstGeom>
          <a:solidFill>
            <a:srgbClr val="FFC000"/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V</a:t>
            </a:r>
            <a:r>
              <a:rPr lang="en-US" altLang="ko-KR" sz="1000" dirty="0">
                <a:solidFill>
                  <a:schemeClr val="tx1"/>
                </a:solidFill>
              </a:rPr>
              <a:t>3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074126" y="5268686"/>
            <a:ext cx="435428" cy="86214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V</a:t>
            </a:r>
            <a:r>
              <a:rPr lang="en-US" altLang="ko-KR" sz="1000" dirty="0" smtClean="0">
                <a:solidFill>
                  <a:schemeClr val="tx1"/>
                </a:solidFill>
              </a:rPr>
              <a:t>4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638698" y="3910153"/>
            <a:ext cx="435428" cy="574761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V</a:t>
            </a:r>
            <a:r>
              <a:rPr lang="en-US" altLang="ko-KR" sz="1000" dirty="0" smtClean="0">
                <a:solidFill>
                  <a:schemeClr val="tx1"/>
                </a:solidFill>
              </a:rPr>
              <a:t>5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074126" y="4023366"/>
            <a:ext cx="435428" cy="12453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V</a:t>
            </a:r>
            <a:r>
              <a:rPr lang="en-US" altLang="ko-KR" sz="1000" dirty="0" smtClean="0">
                <a:solidFill>
                  <a:schemeClr val="tx1"/>
                </a:solidFill>
              </a:rPr>
              <a:t>6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509554" y="4136578"/>
            <a:ext cx="435428" cy="199425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V</a:t>
            </a:r>
            <a:r>
              <a:rPr lang="en-US" altLang="ko-KR" sz="1000" dirty="0" smtClean="0">
                <a:solidFill>
                  <a:schemeClr val="tx1"/>
                </a:solidFill>
              </a:rPr>
              <a:t>7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246789" y="6155174"/>
            <a:ext cx="36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c</a:t>
            </a:r>
            <a:r>
              <a:rPr lang="en-US" altLang="ko-KR" sz="1000" dirty="0" smtClean="0">
                <a:solidFill>
                  <a:schemeClr val="bg1"/>
                </a:solidFill>
              </a:rPr>
              <a:t>1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682194" y="6155174"/>
            <a:ext cx="36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c</a:t>
            </a:r>
            <a:r>
              <a:rPr lang="en-US" altLang="ko-KR" sz="1000" dirty="0" smtClean="0">
                <a:solidFill>
                  <a:schemeClr val="bg1"/>
                </a:solidFill>
              </a:rPr>
              <a:t>2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117599" y="6155174"/>
            <a:ext cx="36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c</a:t>
            </a:r>
            <a:r>
              <a:rPr lang="en-US" altLang="ko-KR" sz="1000" dirty="0" smtClean="0">
                <a:solidFill>
                  <a:schemeClr val="bg1"/>
                </a:solidFill>
              </a:rPr>
              <a:t>3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553004" y="6155174"/>
            <a:ext cx="36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c</a:t>
            </a:r>
            <a:r>
              <a:rPr lang="en-US" altLang="ko-KR" sz="1000" dirty="0" smtClean="0">
                <a:solidFill>
                  <a:schemeClr val="bg1"/>
                </a:solidFill>
              </a:rPr>
              <a:t>4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988409" y="6155174"/>
            <a:ext cx="36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c</a:t>
            </a:r>
            <a:r>
              <a:rPr lang="en-US" altLang="ko-KR" sz="1000" dirty="0" smtClean="0">
                <a:solidFill>
                  <a:schemeClr val="bg1"/>
                </a:solidFill>
              </a:rPr>
              <a:t>5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39622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Simulated Annealing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Sequence Modeling</a:t>
            </a:r>
          </a:p>
          <a:p>
            <a:pPr lvl="1"/>
            <a:r>
              <a:rPr lang="en-US" dirty="0" smtClean="0"/>
              <a:t>Like this, we need to make sequence for our problem</a:t>
            </a:r>
          </a:p>
          <a:p>
            <a:pPr lvl="1"/>
            <a:endParaRPr lang="fr-FR" dirty="0" smtClean="0"/>
          </a:p>
          <a:p>
            <a:endParaRPr lang="fr-FR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2211978" y="2725783"/>
            <a:ext cx="644434" cy="64443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856412" y="2725783"/>
            <a:ext cx="644434" cy="64443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500846" y="2725783"/>
            <a:ext cx="644434" cy="64443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145280" y="2725783"/>
            <a:ext cx="644434" cy="64443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789714" y="2725783"/>
            <a:ext cx="644434" cy="64443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434148" y="2725783"/>
            <a:ext cx="644434" cy="64443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078582" y="2725783"/>
            <a:ext cx="644434" cy="64443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576251" y="2863334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S</a:t>
            </a:r>
            <a:r>
              <a:rPr lang="en-US" altLang="ko-KR" sz="1000" dirty="0" smtClean="0">
                <a:solidFill>
                  <a:schemeClr val="bg1"/>
                </a:solidFill>
              </a:rPr>
              <a:t>0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211978" y="3640183"/>
            <a:ext cx="435428" cy="2490652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647406" y="3640183"/>
            <a:ext cx="435428" cy="2490652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082834" y="3640183"/>
            <a:ext cx="435428" cy="2490652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518262" y="3640183"/>
            <a:ext cx="435428" cy="2490652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953690" y="3640183"/>
            <a:ext cx="435428" cy="2490652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203223" y="5153689"/>
            <a:ext cx="435428" cy="975361"/>
          </a:xfrm>
          <a:prstGeom prst="rect">
            <a:avLst/>
          </a:prstGeom>
          <a:solidFill>
            <a:srgbClr val="FFFF00"/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V</a:t>
            </a:r>
            <a:r>
              <a:rPr lang="en-US" altLang="ko-KR" sz="1000" dirty="0" smtClean="0">
                <a:solidFill>
                  <a:schemeClr val="tx1"/>
                </a:solidFill>
              </a:rPr>
              <a:t>1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203270" y="3995449"/>
            <a:ext cx="435428" cy="115824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V</a:t>
            </a:r>
            <a:r>
              <a:rPr lang="en-US" altLang="ko-KR" sz="1000" dirty="0" smtClean="0">
                <a:solidFill>
                  <a:schemeClr val="tx1"/>
                </a:solidFill>
              </a:rPr>
              <a:t>2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638698" y="4484914"/>
            <a:ext cx="435428" cy="1645921"/>
          </a:xfrm>
          <a:prstGeom prst="rect">
            <a:avLst/>
          </a:prstGeom>
          <a:solidFill>
            <a:srgbClr val="FFC000"/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V</a:t>
            </a:r>
            <a:r>
              <a:rPr lang="en-US" altLang="ko-KR" sz="1000" dirty="0">
                <a:solidFill>
                  <a:schemeClr val="tx1"/>
                </a:solidFill>
              </a:rPr>
              <a:t>3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074126" y="5268686"/>
            <a:ext cx="435428" cy="86214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V</a:t>
            </a:r>
            <a:r>
              <a:rPr lang="en-US" altLang="ko-KR" sz="1000" dirty="0" smtClean="0">
                <a:solidFill>
                  <a:schemeClr val="tx1"/>
                </a:solidFill>
              </a:rPr>
              <a:t>4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638698" y="3910153"/>
            <a:ext cx="435428" cy="574761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V</a:t>
            </a:r>
            <a:r>
              <a:rPr lang="en-US" altLang="ko-KR" sz="1000" dirty="0" smtClean="0">
                <a:solidFill>
                  <a:schemeClr val="tx1"/>
                </a:solidFill>
              </a:rPr>
              <a:t>5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074126" y="4023366"/>
            <a:ext cx="435428" cy="12453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V</a:t>
            </a:r>
            <a:r>
              <a:rPr lang="en-US" altLang="ko-KR" sz="1000" dirty="0" smtClean="0">
                <a:solidFill>
                  <a:schemeClr val="tx1"/>
                </a:solidFill>
              </a:rPr>
              <a:t>6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509554" y="4136578"/>
            <a:ext cx="435428" cy="199425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V</a:t>
            </a:r>
            <a:r>
              <a:rPr lang="en-US" altLang="ko-KR" sz="1000" dirty="0" smtClean="0">
                <a:solidFill>
                  <a:schemeClr val="tx1"/>
                </a:solidFill>
              </a:rPr>
              <a:t>7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246789" y="6155174"/>
            <a:ext cx="36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c</a:t>
            </a:r>
            <a:r>
              <a:rPr lang="en-US" altLang="ko-KR" sz="1000" dirty="0" smtClean="0">
                <a:solidFill>
                  <a:schemeClr val="bg1"/>
                </a:solidFill>
              </a:rPr>
              <a:t>1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682194" y="6155174"/>
            <a:ext cx="36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c</a:t>
            </a:r>
            <a:r>
              <a:rPr lang="en-US" altLang="ko-KR" sz="1000" dirty="0" smtClean="0">
                <a:solidFill>
                  <a:schemeClr val="bg1"/>
                </a:solidFill>
              </a:rPr>
              <a:t>2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117599" y="6155174"/>
            <a:ext cx="36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c</a:t>
            </a:r>
            <a:r>
              <a:rPr lang="en-US" altLang="ko-KR" sz="1000" dirty="0" smtClean="0">
                <a:solidFill>
                  <a:schemeClr val="bg1"/>
                </a:solidFill>
              </a:rPr>
              <a:t>3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553004" y="6155174"/>
            <a:ext cx="36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c</a:t>
            </a:r>
            <a:r>
              <a:rPr lang="en-US" altLang="ko-KR" sz="1000" dirty="0" smtClean="0">
                <a:solidFill>
                  <a:schemeClr val="bg1"/>
                </a:solidFill>
              </a:rPr>
              <a:t>4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988409" y="6155174"/>
            <a:ext cx="36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c</a:t>
            </a:r>
            <a:r>
              <a:rPr lang="en-US" altLang="ko-KR" sz="1000" dirty="0" smtClean="0">
                <a:solidFill>
                  <a:schemeClr val="bg1"/>
                </a:solidFill>
              </a:rPr>
              <a:t>5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631722" y="5346005"/>
            <a:ext cx="4046301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>
                <a:solidFill>
                  <a:schemeClr val="bg1"/>
                </a:solidFill>
              </a:rPr>
              <a:t>Sort the cost in increasing order. </a:t>
            </a:r>
          </a:p>
          <a:p>
            <a:r>
              <a:rPr lang="en-US" altLang="ko-KR" sz="1500" dirty="0" smtClean="0">
                <a:solidFill>
                  <a:schemeClr val="bg1"/>
                </a:solidFill>
              </a:rPr>
              <a:t>Then assigning the job into left interval</a:t>
            </a:r>
            <a:br>
              <a:rPr lang="en-US" altLang="ko-KR" sz="1500" dirty="0" smtClean="0">
                <a:solidFill>
                  <a:schemeClr val="bg1"/>
                </a:solidFill>
              </a:rPr>
            </a:br>
            <a:r>
              <a:rPr lang="en-US" altLang="ko-KR" sz="1500" dirty="0" smtClean="0">
                <a:solidFill>
                  <a:schemeClr val="bg1"/>
                </a:solidFill>
              </a:rPr>
              <a:t>is always better than do it into right interval</a:t>
            </a:r>
            <a:endParaRPr lang="ko-KR" altLang="en-US" sz="1500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502235" y="6193646"/>
            <a:ext cx="27283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&lt;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955127" y="6201704"/>
            <a:ext cx="27283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&lt;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408019" y="6209762"/>
            <a:ext cx="27283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&lt;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860911" y="6217820"/>
            <a:ext cx="27283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&lt;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97754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Simulated Annealing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fr-FR" dirty="0" smtClean="0"/>
                  <a:t>Sequence Modeling</a:t>
                </a:r>
              </a:p>
              <a:p>
                <a:pPr lvl="1"/>
                <a:r>
                  <a:rPr lang="en-US" dirty="0" smtClean="0"/>
                  <a:t>Like this, we need to make sequence for our problem</a:t>
                </a:r>
              </a:p>
              <a:p>
                <a:pPr lvl="1"/>
                <a:r>
                  <a:rPr lang="fr-FR" dirty="0" smtClean="0"/>
                  <a:t>Let Cost(S</a:t>
                </a:r>
                <a:r>
                  <a:rPr lang="fr-FR" sz="1000" dirty="0" smtClean="0"/>
                  <a:t>i</a:t>
                </a:r>
                <a:r>
                  <a:rPr lang="fr-FR" dirty="0" smtClean="0"/>
                  <a:t>) be the cost of seqeunce S</a:t>
                </a:r>
                <a:r>
                  <a:rPr lang="fr-FR" sz="1000" dirty="0" smtClean="0"/>
                  <a:t>i</a:t>
                </a:r>
                <a:r>
                  <a:rPr lang="fr-FR" dirty="0" smtClean="0"/>
                  <a:t>. Then we can perform simulated annealing !</a:t>
                </a:r>
              </a:p>
              <a:p>
                <a:pPr lvl="2"/>
                <a:r>
                  <a:rPr lang="fr-FR" dirty="0" smtClean="0"/>
                  <a:t>Set initial solution S</a:t>
                </a:r>
                <a:r>
                  <a:rPr lang="fr-FR" sz="1000" dirty="0" smtClean="0"/>
                  <a:t>0 </a:t>
                </a:r>
                <a:r>
                  <a:rPr lang="fr-FR" sz="2000" dirty="0" smtClean="0"/>
                  <a:t>be random sequence</a:t>
                </a:r>
              </a:p>
              <a:p>
                <a:pPr lvl="2"/>
                <a:r>
                  <a:rPr lang="fr-FR" dirty="0" smtClean="0"/>
                  <a:t>Generate new solution S</a:t>
                </a:r>
                <a:r>
                  <a:rPr lang="fr-FR" sz="1000" dirty="0" smtClean="0"/>
                  <a:t>1 </a:t>
                </a:r>
                <a:r>
                  <a:rPr lang="fr-FR" sz="2000" dirty="0" smtClean="0"/>
                  <a:t>by swapping two numbers.</a:t>
                </a:r>
              </a:p>
              <a:p>
                <a:pPr lvl="2"/>
                <a:r>
                  <a:rPr lang="fr-FR" dirty="0" smtClean="0"/>
                  <a:t>Compare the Cost(S</a:t>
                </a:r>
                <a:r>
                  <a:rPr lang="fr-FR" sz="1000" dirty="0" smtClean="0"/>
                  <a:t>0</a:t>
                </a:r>
                <a:r>
                  <a:rPr lang="fr-FR" dirty="0" smtClean="0"/>
                  <a:t>) and Cost(S</a:t>
                </a:r>
                <a:r>
                  <a:rPr lang="fr-FR" sz="1000" dirty="0" smtClean="0"/>
                  <a:t>1</a:t>
                </a:r>
                <a:r>
                  <a:rPr lang="fr-FR" dirty="0" smtClean="0"/>
                  <a:t>). If new solution is better, than take it. Otherwise, take a new solution with some probability.</a:t>
                </a:r>
              </a:p>
              <a:p>
                <a:pPr marL="57785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altLang="ko-KR" sz="30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ko-KR" sz="3000" b="0" i="1" smtClean="0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altLang="ko-KR" sz="3000" b="0" i="1" smtClean="0">
                              <a:latin typeface="Cambria Math"/>
                            </a:rPr>
                            <m:t>−(</m:t>
                          </m:r>
                          <m:r>
                            <a:rPr lang="en-US" altLang="ko-KR" sz="3000" b="0" i="1" smtClean="0">
                              <a:latin typeface="Cambria Math"/>
                            </a:rPr>
                            <m:t>𝑎𝑓𝑡𝑒𝑟</m:t>
                          </m:r>
                          <m:r>
                            <a:rPr lang="en-US" altLang="ko-KR" sz="3000" b="0" i="1" smtClean="0">
                              <a:latin typeface="Cambria Math"/>
                            </a:rPr>
                            <m:t> −</m:t>
                          </m:r>
                          <m:r>
                            <a:rPr lang="en-US" altLang="ko-KR" sz="3000" b="0" i="1" smtClean="0">
                              <a:latin typeface="Cambria Math"/>
                            </a:rPr>
                            <m:t>𝑏𝑒𝑓𝑜𝑟𝑒</m:t>
                          </m:r>
                          <m:r>
                            <a:rPr lang="en-US" altLang="ko-KR" sz="3000" b="0" i="1" smtClean="0">
                              <a:latin typeface="Cambria Math"/>
                            </a:rPr>
                            <m:t>)/</m:t>
                          </m:r>
                          <m:r>
                            <a:rPr lang="en-US" altLang="ko-KR" sz="3000" b="0" i="1" smtClean="0">
                              <a:latin typeface="Cambria Math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fr-FR" sz="3000" dirty="0" smtClean="0"/>
              </a:p>
              <a:p>
                <a:endParaRPr lang="fr-FR" dirty="0" smtClean="0"/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804" t="-101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07106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Simulated Annealing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fr-FR" dirty="0" smtClean="0"/>
                  <a:t>Sequence Modeling</a:t>
                </a:r>
              </a:p>
              <a:p>
                <a:pPr lvl="1"/>
                <a:r>
                  <a:rPr lang="en-US" dirty="0" smtClean="0"/>
                  <a:t>Like this, we need to make sequence for our problem</a:t>
                </a:r>
              </a:p>
              <a:p>
                <a:pPr lvl="1"/>
                <a:r>
                  <a:rPr lang="fr-FR" dirty="0" smtClean="0"/>
                  <a:t>Let Cost(S</a:t>
                </a:r>
                <a:r>
                  <a:rPr lang="fr-FR" sz="1000" dirty="0" smtClean="0"/>
                  <a:t>i</a:t>
                </a:r>
                <a:r>
                  <a:rPr lang="fr-FR" dirty="0" smtClean="0"/>
                  <a:t>) be the cost of seqeunce S</a:t>
                </a:r>
                <a:r>
                  <a:rPr lang="fr-FR" sz="1000" dirty="0" smtClean="0"/>
                  <a:t>i</a:t>
                </a:r>
                <a:r>
                  <a:rPr lang="fr-FR" dirty="0" smtClean="0"/>
                  <a:t>. Then we can perform simulated annealing !</a:t>
                </a:r>
              </a:p>
              <a:p>
                <a:pPr lvl="2"/>
                <a:r>
                  <a:rPr lang="fr-FR" dirty="0" smtClean="0"/>
                  <a:t>Set initial solution S</a:t>
                </a:r>
                <a:r>
                  <a:rPr lang="fr-FR" sz="1000" dirty="0" smtClean="0"/>
                  <a:t>0 </a:t>
                </a:r>
                <a:r>
                  <a:rPr lang="fr-FR" sz="2000" dirty="0" smtClean="0"/>
                  <a:t>be random sequence</a:t>
                </a:r>
              </a:p>
              <a:p>
                <a:pPr lvl="2"/>
                <a:r>
                  <a:rPr lang="fr-FR" dirty="0" smtClean="0"/>
                  <a:t>Generate new solution S</a:t>
                </a:r>
                <a:r>
                  <a:rPr lang="fr-FR" sz="1000" dirty="0" smtClean="0"/>
                  <a:t>i+1 </a:t>
                </a:r>
                <a:r>
                  <a:rPr lang="fr-FR" sz="2000" dirty="0" smtClean="0"/>
                  <a:t>by swapping two numbers.</a:t>
                </a:r>
              </a:p>
              <a:p>
                <a:pPr lvl="2"/>
                <a:r>
                  <a:rPr lang="fr-FR" dirty="0" smtClean="0"/>
                  <a:t>Compare the Cost(S</a:t>
                </a:r>
                <a:r>
                  <a:rPr lang="fr-FR" sz="1000" dirty="0"/>
                  <a:t>i</a:t>
                </a:r>
                <a:r>
                  <a:rPr lang="fr-FR" dirty="0" smtClean="0"/>
                  <a:t>) and Cost(S</a:t>
                </a:r>
                <a:r>
                  <a:rPr lang="fr-FR" sz="1000" dirty="0" smtClean="0"/>
                  <a:t>i+1</a:t>
                </a:r>
                <a:r>
                  <a:rPr lang="fr-FR" dirty="0" smtClean="0"/>
                  <a:t>). If new solution is better, than take it. Otherwise, take a new solution with some probability.</a:t>
                </a:r>
              </a:p>
              <a:p>
                <a:r>
                  <a:rPr lang="fr-FR" sz="2000" dirty="0" smtClean="0"/>
                  <a:t>Parameter</a:t>
                </a:r>
              </a:p>
              <a:p>
                <a:pPr lvl="1"/>
                <a:r>
                  <a:rPr lang="fr-FR" sz="1800" dirty="0" smtClean="0"/>
                  <a:t>L = 500, T</a:t>
                </a:r>
                <a:r>
                  <a:rPr lang="fr-FR" sz="1000" dirty="0" smtClean="0"/>
                  <a:t>0</a:t>
                </a:r>
                <a:r>
                  <a:rPr lang="fr-FR" sz="1800" dirty="0" smtClean="0"/>
                  <a:t> = L /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fr-FR" altLang="ko-KR" sz="1800" i="1" smtClean="0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US" altLang="ko-KR" sz="1800" b="0" i="1" smtClean="0">
                            <a:latin typeface="Cambria Math"/>
                          </a:rPr>
                          <m:t>𝑛</m:t>
                        </m:r>
                      </m:e>
                    </m:rad>
                  </m:oMath>
                </a14:m>
                <a:r>
                  <a:rPr lang="fr-FR" sz="1800" dirty="0" smtClean="0"/>
                  <a:t>, T</a:t>
                </a:r>
                <a:r>
                  <a:rPr lang="fr-FR" sz="1000" dirty="0" smtClean="0"/>
                  <a:t>i+1</a:t>
                </a:r>
                <a:r>
                  <a:rPr lang="fr-FR" sz="1800" dirty="0" smtClean="0"/>
                  <a:t> = 0.95T</a:t>
                </a:r>
                <a:r>
                  <a:rPr lang="fr-FR" sz="1000" dirty="0" smtClean="0"/>
                  <a:t>i</a:t>
                </a:r>
                <a:endParaRPr lang="fr-FR" sz="1800" dirty="0" smtClean="0"/>
              </a:p>
              <a:p>
                <a:endParaRPr lang="fr-FR" dirty="0" smtClean="0"/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804" t="-101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30116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Genetic Algorithm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Genetic Information Encoding</a:t>
            </a:r>
            <a:endParaRPr lang="fr-FR" dirty="0"/>
          </a:p>
          <a:p>
            <a:pPr lvl="1"/>
            <a:endParaRPr lang="fr-FR" dirty="0" smtClean="0"/>
          </a:p>
        </p:txBody>
      </p:sp>
      <p:sp>
        <p:nvSpPr>
          <p:cNvPr id="11" name="직사각형 10"/>
          <p:cNvSpPr/>
          <p:nvPr/>
        </p:nvSpPr>
        <p:spPr>
          <a:xfrm>
            <a:off x="1175658" y="2508068"/>
            <a:ext cx="435430" cy="435430"/>
          </a:xfrm>
          <a:prstGeom prst="rect">
            <a:avLst/>
          </a:prstGeom>
          <a:solidFill>
            <a:srgbClr val="FFFF00"/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175658" y="2943498"/>
            <a:ext cx="435430" cy="435430"/>
          </a:xfrm>
          <a:prstGeom prst="rect">
            <a:avLst/>
          </a:prstGeom>
          <a:solidFill>
            <a:srgbClr val="FFFF00"/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175658" y="3378928"/>
            <a:ext cx="435430" cy="435430"/>
          </a:xfrm>
          <a:prstGeom prst="rect">
            <a:avLst/>
          </a:prstGeom>
          <a:solidFill>
            <a:srgbClr val="FFFF00"/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175658" y="3814358"/>
            <a:ext cx="435430" cy="435430"/>
          </a:xfrm>
          <a:prstGeom prst="rect">
            <a:avLst/>
          </a:prstGeom>
          <a:solidFill>
            <a:srgbClr val="FFFF00"/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175658" y="4249788"/>
            <a:ext cx="435430" cy="435430"/>
          </a:xfrm>
          <a:prstGeom prst="rect">
            <a:avLst/>
          </a:prstGeom>
          <a:solidFill>
            <a:srgbClr val="FFFF00"/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611088" y="2508068"/>
            <a:ext cx="435430" cy="43543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611088" y="2943498"/>
            <a:ext cx="435430" cy="43543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611088" y="3378928"/>
            <a:ext cx="435430" cy="43543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611088" y="3814358"/>
            <a:ext cx="435430" cy="43543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611088" y="4249788"/>
            <a:ext cx="435430" cy="43543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046518" y="2508068"/>
            <a:ext cx="435430" cy="4354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2046518" y="2943498"/>
            <a:ext cx="435430" cy="4354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2046518" y="3378928"/>
            <a:ext cx="435430" cy="4354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2046518" y="3814358"/>
            <a:ext cx="435430" cy="4354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2046518" y="4249788"/>
            <a:ext cx="435430" cy="4354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2481948" y="2508068"/>
            <a:ext cx="435430" cy="4354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2481948" y="2943498"/>
            <a:ext cx="435430" cy="4354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2481948" y="3378928"/>
            <a:ext cx="435430" cy="4354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2481948" y="3814358"/>
            <a:ext cx="435430" cy="4354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2481948" y="4249788"/>
            <a:ext cx="435430" cy="4354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12174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Genetic Algorithm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altLang="ko-KR" dirty="0"/>
              <a:t>Crossover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175658" y="2508068"/>
            <a:ext cx="435430" cy="435430"/>
          </a:xfrm>
          <a:prstGeom prst="rect">
            <a:avLst/>
          </a:prstGeom>
          <a:solidFill>
            <a:srgbClr val="FFFF00"/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175658" y="2943498"/>
            <a:ext cx="435430" cy="435430"/>
          </a:xfrm>
          <a:prstGeom prst="rect">
            <a:avLst/>
          </a:prstGeom>
          <a:solidFill>
            <a:srgbClr val="FFFF00"/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175658" y="3378928"/>
            <a:ext cx="435430" cy="435430"/>
          </a:xfrm>
          <a:prstGeom prst="rect">
            <a:avLst/>
          </a:prstGeom>
          <a:solidFill>
            <a:srgbClr val="FFFF00"/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175658" y="3814358"/>
            <a:ext cx="435430" cy="435430"/>
          </a:xfrm>
          <a:prstGeom prst="rect">
            <a:avLst/>
          </a:prstGeom>
          <a:solidFill>
            <a:srgbClr val="FFFF00"/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175658" y="4249788"/>
            <a:ext cx="435430" cy="435430"/>
          </a:xfrm>
          <a:prstGeom prst="rect">
            <a:avLst/>
          </a:prstGeom>
          <a:solidFill>
            <a:srgbClr val="FFFF00"/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611088" y="2508068"/>
            <a:ext cx="435430" cy="43543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611088" y="2943498"/>
            <a:ext cx="435430" cy="43543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611088" y="3378928"/>
            <a:ext cx="435430" cy="43543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611088" y="3814358"/>
            <a:ext cx="435430" cy="43543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611088" y="4249788"/>
            <a:ext cx="435430" cy="43543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046518" y="2508068"/>
            <a:ext cx="435430" cy="4354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2046518" y="2943498"/>
            <a:ext cx="435430" cy="4354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2046518" y="3378928"/>
            <a:ext cx="435430" cy="4354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2046518" y="3814358"/>
            <a:ext cx="435430" cy="4354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2046518" y="4249788"/>
            <a:ext cx="435430" cy="4354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2481948" y="2508068"/>
            <a:ext cx="435430" cy="4354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2481948" y="2943498"/>
            <a:ext cx="435430" cy="4354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2481948" y="3378928"/>
            <a:ext cx="435430" cy="4354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2481948" y="3814358"/>
            <a:ext cx="435430" cy="4354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2481948" y="4249788"/>
            <a:ext cx="435430" cy="4354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5" name="직선 화살표 연결선 4"/>
          <p:cNvCxnSpPr/>
          <p:nvPr/>
        </p:nvCxnSpPr>
        <p:spPr>
          <a:xfrm>
            <a:off x="3361509" y="3378928"/>
            <a:ext cx="705394" cy="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/>
          <p:cNvSpPr/>
          <p:nvPr/>
        </p:nvSpPr>
        <p:spPr>
          <a:xfrm>
            <a:off x="4450084" y="2508068"/>
            <a:ext cx="435430" cy="4354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4450084" y="2943498"/>
            <a:ext cx="435430" cy="4354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4450084" y="3378928"/>
            <a:ext cx="435430" cy="4354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4450084" y="3814358"/>
            <a:ext cx="435430" cy="4354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4450084" y="4249788"/>
            <a:ext cx="435430" cy="4354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5355771" y="2508068"/>
            <a:ext cx="435430" cy="435430"/>
          </a:xfrm>
          <a:prstGeom prst="rect">
            <a:avLst/>
          </a:prstGeom>
          <a:solidFill>
            <a:srgbClr val="FFFF00"/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5355771" y="2943498"/>
            <a:ext cx="435430" cy="435430"/>
          </a:xfrm>
          <a:prstGeom prst="rect">
            <a:avLst/>
          </a:prstGeom>
          <a:solidFill>
            <a:srgbClr val="FFFF00"/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5355771" y="3378928"/>
            <a:ext cx="435430" cy="435430"/>
          </a:xfrm>
          <a:prstGeom prst="rect">
            <a:avLst/>
          </a:prstGeom>
          <a:solidFill>
            <a:srgbClr val="FFFF00"/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5355771" y="3814358"/>
            <a:ext cx="435430" cy="435430"/>
          </a:xfrm>
          <a:prstGeom prst="rect">
            <a:avLst/>
          </a:prstGeom>
          <a:solidFill>
            <a:srgbClr val="FFFF00"/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5355771" y="4249788"/>
            <a:ext cx="435430" cy="435430"/>
          </a:xfrm>
          <a:prstGeom prst="rect">
            <a:avLst/>
          </a:prstGeom>
          <a:solidFill>
            <a:srgbClr val="FFFF00"/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4162697" y="3378928"/>
            <a:ext cx="188105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6450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Genetic Algorithm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altLang="ko-KR" dirty="0"/>
              <a:t>Crossover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175658" y="2508068"/>
            <a:ext cx="435430" cy="435430"/>
          </a:xfrm>
          <a:prstGeom prst="rect">
            <a:avLst/>
          </a:prstGeom>
          <a:solidFill>
            <a:srgbClr val="FFFF00"/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175658" y="2943498"/>
            <a:ext cx="435430" cy="435430"/>
          </a:xfrm>
          <a:prstGeom prst="rect">
            <a:avLst/>
          </a:prstGeom>
          <a:solidFill>
            <a:srgbClr val="FFFF00"/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175658" y="3378928"/>
            <a:ext cx="435430" cy="435430"/>
          </a:xfrm>
          <a:prstGeom prst="rect">
            <a:avLst/>
          </a:prstGeom>
          <a:solidFill>
            <a:srgbClr val="FFFF00"/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175658" y="3814358"/>
            <a:ext cx="435430" cy="435430"/>
          </a:xfrm>
          <a:prstGeom prst="rect">
            <a:avLst/>
          </a:prstGeom>
          <a:solidFill>
            <a:srgbClr val="FFFF00"/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175658" y="4249788"/>
            <a:ext cx="435430" cy="435430"/>
          </a:xfrm>
          <a:prstGeom prst="rect">
            <a:avLst/>
          </a:prstGeom>
          <a:solidFill>
            <a:srgbClr val="FFFF00"/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611088" y="2508068"/>
            <a:ext cx="435430" cy="43543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611088" y="2943498"/>
            <a:ext cx="435430" cy="43543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611088" y="3378928"/>
            <a:ext cx="435430" cy="43543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611088" y="3814358"/>
            <a:ext cx="435430" cy="43543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611088" y="4249788"/>
            <a:ext cx="435430" cy="43543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046518" y="2508068"/>
            <a:ext cx="435430" cy="4354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2046518" y="2943498"/>
            <a:ext cx="435430" cy="4354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2046518" y="3378928"/>
            <a:ext cx="435430" cy="4354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2046518" y="3814358"/>
            <a:ext cx="435430" cy="4354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2046518" y="4249788"/>
            <a:ext cx="435430" cy="4354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2481948" y="2508068"/>
            <a:ext cx="435430" cy="4354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2481948" y="2943498"/>
            <a:ext cx="435430" cy="4354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2481948" y="3378928"/>
            <a:ext cx="435430" cy="4354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2481948" y="3814358"/>
            <a:ext cx="435430" cy="4354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2481948" y="4249788"/>
            <a:ext cx="435430" cy="4354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5" name="직선 화살표 연결선 4"/>
          <p:cNvCxnSpPr/>
          <p:nvPr/>
        </p:nvCxnSpPr>
        <p:spPr>
          <a:xfrm>
            <a:off x="3361509" y="3378928"/>
            <a:ext cx="705394" cy="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/>
          <p:cNvSpPr/>
          <p:nvPr/>
        </p:nvSpPr>
        <p:spPr>
          <a:xfrm>
            <a:off x="4450084" y="2508068"/>
            <a:ext cx="435430" cy="4354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4450084" y="2943498"/>
            <a:ext cx="435430" cy="4354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4450084" y="3378928"/>
            <a:ext cx="435430" cy="43543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4450084" y="3814358"/>
            <a:ext cx="435430" cy="43543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4450084" y="4249788"/>
            <a:ext cx="435430" cy="43543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5355771" y="2508068"/>
            <a:ext cx="435430" cy="43543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5355771" y="2943498"/>
            <a:ext cx="435430" cy="435430"/>
          </a:xfrm>
          <a:prstGeom prst="rect">
            <a:avLst/>
          </a:prstGeom>
          <a:solidFill>
            <a:srgbClr val="FFFF00"/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5355771" y="3378928"/>
            <a:ext cx="435430" cy="43543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5355771" y="3814358"/>
            <a:ext cx="435430" cy="43543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5355771" y="4249788"/>
            <a:ext cx="435430" cy="435430"/>
          </a:xfrm>
          <a:prstGeom prst="rect">
            <a:avLst/>
          </a:prstGeom>
          <a:solidFill>
            <a:srgbClr val="FFFF00"/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4162697" y="3378928"/>
            <a:ext cx="188105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/>
          <p:nvPr/>
        </p:nvCxnSpPr>
        <p:spPr>
          <a:xfrm>
            <a:off x="6244046" y="3378928"/>
            <a:ext cx="705394" cy="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/>
          <p:cNvSpPr/>
          <p:nvPr/>
        </p:nvSpPr>
        <p:spPr>
          <a:xfrm>
            <a:off x="7088781" y="2508068"/>
            <a:ext cx="435430" cy="4354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7088781" y="2943498"/>
            <a:ext cx="435430" cy="4354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7088781" y="3378928"/>
            <a:ext cx="435430" cy="43543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7088781" y="3814358"/>
            <a:ext cx="435430" cy="43543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7088781" y="4249788"/>
            <a:ext cx="435430" cy="43543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아래로 구부러진 화살표 3"/>
          <p:cNvSpPr/>
          <p:nvPr/>
        </p:nvSpPr>
        <p:spPr>
          <a:xfrm>
            <a:off x="4567643" y="1589315"/>
            <a:ext cx="2952211" cy="788125"/>
          </a:xfrm>
          <a:prstGeom prst="curvedDownArrow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30840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Genetic Algorithm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altLang="ko-KR" dirty="0"/>
              <a:t>Crossover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175658" y="2508068"/>
            <a:ext cx="435430" cy="435430"/>
          </a:xfrm>
          <a:prstGeom prst="rect">
            <a:avLst/>
          </a:prstGeom>
          <a:solidFill>
            <a:srgbClr val="FFFF00"/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175658" y="2943498"/>
            <a:ext cx="435430" cy="435430"/>
          </a:xfrm>
          <a:prstGeom prst="rect">
            <a:avLst/>
          </a:prstGeom>
          <a:solidFill>
            <a:srgbClr val="FFFF00"/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175658" y="3378928"/>
            <a:ext cx="435430" cy="435430"/>
          </a:xfrm>
          <a:prstGeom prst="rect">
            <a:avLst/>
          </a:prstGeom>
          <a:solidFill>
            <a:srgbClr val="FFFF00"/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175658" y="3814358"/>
            <a:ext cx="435430" cy="435430"/>
          </a:xfrm>
          <a:prstGeom prst="rect">
            <a:avLst/>
          </a:prstGeom>
          <a:solidFill>
            <a:srgbClr val="FFFF00"/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175658" y="4249788"/>
            <a:ext cx="435430" cy="435430"/>
          </a:xfrm>
          <a:prstGeom prst="rect">
            <a:avLst/>
          </a:prstGeom>
          <a:solidFill>
            <a:srgbClr val="FFFF00"/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611088" y="2508068"/>
            <a:ext cx="435430" cy="43543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611088" y="2943498"/>
            <a:ext cx="435430" cy="43543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611088" y="3378928"/>
            <a:ext cx="435430" cy="43543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611088" y="3814358"/>
            <a:ext cx="435430" cy="43543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611088" y="4249788"/>
            <a:ext cx="435430" cy="43543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046518" y="2508068"/>
            <a:ext cx="435430" cy="4354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2046518" y="2943498"/>
            <a:ext cx="435430" cy="4354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2046518" y="3378928"/>
            <a:ext cx="435430" cy="4354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2046518" y="3814358"/>
            <a:ext cx="435430" cy="4354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2046518" y="4249788"/>
            <a:ext cx="435430" cy="4354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2481948" y="2508068"/>
            <a:ext cx="435430" cy="4354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2481948" y="2943498"/>
            <a:ext cx="435430" cy="4354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2481948" y="3378928"/>
            <a:ext cx="435430" cy="4354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2481948" y="3814358"/>
            <a:ext cx="435430" cy="4354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2481948" y="4249788"/>
            <a:ext cx="435430" cy="4354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5" name="직선 화살표 연결선 4"/>
          <p:cNvCxnSpPr/>
          <p:nvPr/>
        </p:nvCxnSpPr>
        <p:spPr>
          <a:xfrm>
            <a:off x="3361509" y="3378928"/>
            <a:ext cx="705394" cy="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/>
          <p:cNvSpPr/>
          <p:nvPr/>
        </p:nvSpPr>
        <p:spPr>
          <a:xfrm>
            <a:off x="4450084" y="2508068"/>
            <a:ext cx="435430" cy="4354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4450084" y="2943498"/>
            <a:ext cx="435430" cy="43543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4450084" y="3378928"/>
            <a:ext cx="435430" cy="43543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4450084" y="3814358"/>
            <a:ext cx="435430" cy="4354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4450084" y="4249788"/>
            <a:ext cx="435430" cy="43543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5355771" y="2508068"/>
            <a:ext cx="435430" cy="435430"/>
          </a:xfrm>
          <a:prstGeom prst="rect">
            <a:avLst/>
          </a:prstGeom>
          <a:solidFill>
            <a:srgbClr val="FFFF00"/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5355771" y="2943498"/>
            <a:ext cx="435430" cy="435430"/>
          </a:xfrm>
          <a:prstGeom prst="rect">
            <a:avLst/>
          </a:prstGeom>
          <a:solidFill>
            <a:srgbClr val="FFFF00"/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5355771" y="3378928"/>
            <a:ext cx="435430" cy="43543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5355771" y="3814358"/>
            <a:ext cx="435430" cy="43543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5355771" y="4249788"/>
            <a:ext cx="435430" cy="43543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4162697" y="3378928"/>
            <a:ext cx="188105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/>
          <p:nvPr/>
        </p:nvCxnSpPr>
        <p:spPr>
          <a:xfrm>
            <a:off x="6244046" y="3378928"/>
            <a:ext cx="705394" cy="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/>
          <p:cNvSpPr/>
          <p:nvPr/>
        </p:nvSpPr>
        <p:spPr>
          <a:xfrm>
            <a:off x="7088781" y="2508068"/>
            <a:ext cx="435430" cy="4354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7088781" y="2943498"/>
            <a:ext cx="435430" cy="4354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7088781" y="3378928"/>
            <a:ext cx="435430" cy="4354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7088781" y="3814358"/>
            <a:ext cx="435430" cy="4354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7088781" y="4249788"/>
            <a:ext cx="435430" cy="4354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7927520" y="2508068"/>
            <a:ext cx="435430" cy="435430"/>
          </a:xfrm>
          <a:prstGeom prst="rect">
            <a:avLst/>
          </a:prstGeom>
          <a:solidFill>
            <a:srgbClr val="FFFF00"/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7927520" y="2943498"/>
            <a:ext cx="435430" cy="435430"/>
          </a:xfrm>
          <a:prstGeom prst="rect">
            <a:avLst/>
          </a:prstGeom>
          <a:solidFill>
            <a:srgbClr val="FFFF00"/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7927520" y="3378928"/>
            <a:ext cx="435430" cy="43543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7927520" y="3814358"/>
            <a:ext cx="435430" cy="43543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7927520" y="4249788"/>
            <a:ext cx="435430" cy="43543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1" name="아래로 구부러진 화살표 60"/>
          <p:cNvSpPr/>
          <p:nvPr/>
        </p:nvSpPr>
        <p:spPr>
          <a:xfrm>
            <a:off x="5410739" y="1589315"/>
            <a:ext cx="2952211" cy="788125"/>
          </a:xfrm>
          <a:prstGeom prst="curvedDownArrow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80681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Genetic Algorithm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altLang="ko-KR" dirty="0"/>
              <a:t>Crossover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175658" y="2508068"/>
            <a:ext cx="435430" cy="435430"/>
          </a:xfrm>
          <a:prstGeom prst="rect">
            <a:avLst/>
          </a:prstGeom>
          <a:solidFill>
            <a:srgbClr val="FFFF00"/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175658" y="2943498"/>
            <a:ext cx="435430" cy="435430"/>
          </a:xfrm>
          <a:prstGeom prst="rect">
            <a:avLst/>
          </a:prstGeom>
          <a:solidFill>
            <a:srgbClr val="FFFF00"/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175658" y="3378928"/>
            <a:ext cx="435430" cy="435430"/>
          </a:xfrm>
          <a:prstGeom prst="rect">
            <a:avLst/>
          </a:prstGeom>
          <a:solidFill>
            <a:srgbClr val="FFFF00"/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175658" y="3814358"/>
            <a:ext cx="435430" cy="435430"/>
          </a:xfrm>
          <a:prstGeom prst="rect">
            <a:avLst/>
          </a:prstGeom>
          <a:solidFill>
            <a:srgbClr val="FFFF00"/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175658" y="4249788"/>
            <a:ext cx="435430" cy="435430"/>
          </a:xfrm>
          <a:prstGeom prst="rect">
            <a:avLst/>
          </a:prstGeom>
          <a:solidFill>
            <a:srgbClr val="FFFF00"/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611088" y="2508068"/>
            <a:ext cx="435430" cy="43543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611088" y="2943498"/>
            <a:ext cx="435430" cy="43543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611088" y="3378928"/>
            <a:ext cx="435430" cy="43543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611088" y="3814358"/>
            <a:ext cx="435430" cy="43543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611088" y="4249788"/>
            <a:ext cx="435430" cy="43543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046518" y="2508068"/>
            <a:ext cx="435430" cy="4354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2046518" y="2943498"/>
            <a:ext cx="435430" cy="4354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2046518" y="3378928"/>
            <a:ext cx="435430" cy="4354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2046518" y="3814358"/>
            <a:ext cx="435430" cy="4354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2046518" y="4249788"/>
            <a:ext cx="435430" cy="4354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2481948" y="2508068"/>
            <a:ext cx="435430" cy="4354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2481948" y="2943498"/>
            <a:ext cx="435430" cy="4354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2481948" y="3378928"/>
            <a:ext cx="435430" cy="4354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2481948" y="3814358"/>
            <a:ext cx="435430" cy="4354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2481948" y="4249788"/>
            <a:ext cx="435430" cy="4354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5" name="직선 화살표 연결선 4"/>
          <p:cNvCxnSpPr/>
          <p:nvPr/>
        </p:nvCxnSpPr>
        <p:spPr>
          <a:xfrm>
            <a:off x="3361509" y="3378928"/>
            <a:ext cx="705394" cy="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/>
          <p:nvPr/>
        </p:nvCxnSpPr>
        <p:spPr>
          <a:xfrm>
            <a:off x="6244046" y="3378928"/>
            <a:ext cx="705394" cy="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/>
          <p:cNvSpPr/>
          <p:nvPr/>
        </p:nvSpPr>
        <p:spPr>
          <a:xfrm>
            <a:off x="7088781" y="2508068"/>
            <a:ext cx="435430" cy="4354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7088781" y="2943498"/>
            <a:ext cx="435430" cy="4354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7088781" y="3378928"/>
            <a:ext cx="435430" cy="4354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7088781" y="3814358"/>
            <a:ext cx="435430" cy="4354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7088781" y="4249788"/>
            <a:ext cx="435430" cy="4354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7927520" y="2508068"/>
            <a:ext cx="435430" cy="43543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7927520" y="2943498"/>
            <a:ext cx="435430" cy="43543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7927520" y="3378928"/>
            <a:ext cx="435430" cy="43543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7927520" y="3814358"/>
            <a:ext cx="435430" cy="43543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7927520" y="4249788"/>
            <a:ext cx="435430" cy="43543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4450084" y="2508068"/>
            <a:ext cx="435430" cy="4354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4450084" y="2943498"/>
            <a:ext cx="435430" cy="4354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4450084" y="3378928"/>
            <a:ext cx="435430" cy="4354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4450084" y="3814358"/>
            <a:ext cx="435430" cy="4354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4450084" y="4249788"/>
            <a:ext cx="435430" cy="4354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5355771" y="2508068"/>
            <a:ext cx="435430" cy="435430"/>
          </a:xfrm>
          <a:prstGeom prst="rect">
            <a:avLst/>
          </a:prstGeom>
          <a:solidFill>
            <a:srgbClr val="FFFF00"/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5355771" y="2943498"/>
            <a:ext cx="435430" cy="435430"/>
          </a:xfrm>
          <a:prstGeom prst="rect">
            <a:avLst/>
          </a:prstGeom>
          <a:solidFill>
            <a:srgbClr val="FFFF00"/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5355771" y="3378928"/>
            <a:ext cx="435430" cy="435430"/>
          </a:xfrm>
          <a:prstGeom prst="rect">
            <a:avLst/>
          </a:prstGeom>
          <a:solidFill>
            <a:srgbClr val="FFFF00"/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5355771" y="3814358"/>
            <a:ext cx="435430" cy="435430"/>
          </a:xfrm>
          <a:prstGeom prst="rect">
            <a:avLst/>
          </a:prstGeom>
          <a:solidFill>
            <a:srgbClr val="FFFF00"/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5355771" y="4249788"/>
            <a:ext cx="435430" cy="435430"/>
          </a:xfrm>
          <a:prstGeom prst="rect">
            <a:avLst/>
          </a:prstGeom>
          <a:solidFill>
            <a:srgbClr val="FFFF00"/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71" name="직선 연결선 70"/>
          <p:cNvCxnSpPr/>
          <p:nvPr/>
        </p:nvCxnSpPr>
        <p:spPr>
          <a:xfrm>
            <a:off x="4162697" y="3378928"/>
            <a:ext cx="188105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03988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Genetic Algorithm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altLang="ko-KR" dirty="0"/>
              <a:t>Crossover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175658" y="2508068"/>
            <a:ext cx="435430" cy="435430"/>
          </a:xfrm>
          <a:prstGeom prst="rect">
            <a:avLst/>
          </a:prstGeom>
          <a:solidFill>
            <a:srgbClr val="FFFF00"/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175658" y="2943498"/>
            <a:ext cx="435430" cy="435430"/>
          </a:xfrm>
          <a:prstGeom prst="rect">
            <a:avLst/>
          </a:prstGeom>
          <a:solidFill>
            <a:srgbClr val="FFFF00"/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175658" y="3378928"/>
            <a:ext cx="435430" cy="435430"/>
          </a:xfrm>
          <a:prstGeom prst="rect">
            <a:avLst/>
          </a:prstGeom>
          <a:solidFill>
            <a:srgbClr val="FFFF00"/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175658" y="3814358"/>
            <a:ext cx="435430" cy="435430"/>
          </a:xfrm>
          <a:prstGeom prst="rect">
            <a:avLst/>
          </a:prstGeom>
          <a:solidFill>
            <a:srgbClr val="FFFF00"/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175658" y="4249788"/>
            <a:ext cx="435430" cy="435430"/>
          </a:xfrm>
          <a:prstGeom prst="rect">
            <a:avLst/>
          </a:prstGeom>
          <a:solidFill>
            <a:srgbClr val="FFFF00"/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611088" y="2508068"/>
            <a:ext cx="435430" cy="43543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611088" y="2943498"/>
            <a:ext cx="435430" cy="43543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611088" y="3378928"/>
            <a:ext cx="435430" cy="43543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611088" y="3814358"/>
            <a:ext cx="435430" cy="43543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611088" y="4249788"/>
            <a:ext cx="435430" cy="43543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046518" y="2508068"/>
            <a:ext cx="435430" cy="4354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2046518" y="2943498"/>
            <a:ext cx="435430" cy="4354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2046518" y="3378928"/>
            <a:ext cx="435430" cy="4354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2046518" y="3814358"/>
            <a:ext cx="435430" cy="4354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2046518" y="4249788"/>
            <a:ext cx="435430" cy="4354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2481948" y="2508068"/>
            <a:ext cx="435430" cy="4354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2481948" y="2943498"/>
            <a:ext cx="435430" cy="4354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2481948" y="3378928"/>
            <a:ext cx="435430" cy="4354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2481948" y="3814358"/>
            <a:ext cx="435430" cy="4354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2481948" y="4249788"/>
            <a:ext cx="435430" cy="4354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5" name="직선 화살표 연결선 4"/>
          <p:cNvCxnSpPr/>
          <p:nvPr/>
        </p:nvCxnSpPr>
        <p:spPr>
          <a:xfrm>
            <a:off x="3361509" y="3378928"/>
            <a:ext cx="705394" cy="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/>
          <p:cNvSpPr/>
          <p:nvPr/>
        </p:nvSpPr>
        <p:spPr>
          <a:xfrm>
            <a:off x="4441375" y="2508068"/>
            <a:ext cx="435430" cy="4354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4441375" y="2943498"/>
            <a:ext cx="435430" cy="4354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4441375" y="3378928"/>
            <a:ext cx="435430" cy="4354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4441375" y="3814358"/>
            <a:ext cx="435430" cy="4354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4441375" y="4249788"/>
            <a:ext cx="435430" cy="4354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4876805" y="2508068"/>
            <a:ext cx="435430" cy="43543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4876805" y="2943498"/>
            <a:ext cx="435430" cy="43543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4876805" y="3378928"/>
            <a:ext cx="435430" cy="43543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4876805" y="3814358"/>
            <a:ext cx="435430" cy="43543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4876805" y="4249788"/>
            <a:ext cx="435430" cy="43543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5312235" y="2508068"/>
            <a:ext cx="435430" cy="43543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5312235" y="2943498"/>
            <a:ext cx="435430" cy="43543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5312235" y="3378928"/>
            <a:ext cx="435430" cy="43543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5312235" y="3814358"/>
            <a:ext cx="435430" cy="43543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5312235" y="4249788"/>
            <a:ext cx="435430" cy="43543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5747665" y="2508068"/>
            <a:ext cx="435430" cy="4354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5747665" y="2943498"/>
            <a:ext cx="435430" cy="4354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5747665" y="3378928"/>
            <a:ext cx="435430" cy="4354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5747665" y="3814358"/>
            <a:ext cx="435430" cy="4354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5747665" y="4249788"/>
            <a:ext cx="435430" cy="4354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28803" y="4822763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solidFill>
                  <a:schemeClr val="bg1"/>
                </a:solidFill>
              </a:rPr>
              <a:t>G</a:t>
            </a:r>
            <a:r>
              <a:rPr lang="en-US" altLang="ko-KR" sz="1000" dirty="0" err="1" smtClean="0">
                <a:solidFill>
                  <a:schemeClr val="bg1"/>
                </a:solidFill>
              </a:rPr>
              <a:t>i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5123722" y="4822763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G</a:t>
            </a:r>
            <a:r>
              <a:rPr lang="en-US" altLang="ko-KR" sz="1000" dirty="0" smtClean="0">
                <a:solidFill>
                  <a:schemeClr val="bg1"/>
                </a:solidFill>
              </a:rPr>
              <a:t>i+1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16089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79463" y="381000"/>
            <a:ext cx="7583487" cy="749679"/>
          </a:xfrm>
        </p:spPr>
        <p:txBody>
          <a:bodyPr/>
          <a:lstStyle/>
          <a:p>
            <a:r>
              <a:rPr lang="en-GB" dirty="0" smtClean="0"/>
              <a:t>Presentation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79463" y="1425388"/>
            <a:ext cx="7583487" cy="4612342"/>
          </a:xfrm>
        </p:spPr>
        <p:txBody>
          <a:bodyPr/>
          <a:lstStyle/>
          <a:p>
            <a:r>
              <a:rPr lang="en-GB" dirty="0" smtClean="0"/>
              <a:t>How organize the electricity recharge for vehicles in a company and minimize the cost?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GB" dirty="0" smtClean="0"/>
              <a:t>Example: 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GB" dirty="0" smtClean="0"/>
              <a:t>-4 vehicles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GB" dirty="0" smtClean="0"/>
              <a:t>-Cheapest cost 00.00- 5 am</a:t>
            </a:r>
          </a:p>
        </p:txBody>
      </p:sp>
      <p:pic>
        <p:nvPicPr>
          <p:cNvPr id="4" name="Imag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8955" y="3493920"/>
            <a:ext cx="6412457" cy="297704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0F451-D83D-6C4C-BA2E-524F123ADC93}" type="slidenum">
              <a:rPr lang="fr-FR" sz="1800" smtClean="0">
                <a:solidFill>
                  <a:srgbClr val="FFFFFF"/>
                </a:solidFill>
              </a:rPr>
              <a:t>3</a:t>
            </a:fld>
            <a:endParaRPr lang="fr-FR" sz="1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1099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Genetic Algorithm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altLang="ko-KR" dirty="0" smtClean="0"/>
              <a:t>Mutation</a:t>
            </a:r>
            <a:endParaRPr lang="fr-FR" altLang="ko-KR" dirty="0"/>
          </a:p>
        </p:txBody>
      </p:sp>
      <p:sp>
        <p:nvSpPr>
          <p:cNvPr id="11" name="직사각형 10"/>
          <p:cNvSpPr/>
          <p:nvPr/>
        </p:nvSpPr>
        <p:spPr>
          <a:xfrm>
            <a:off x="1175658" y="2508068"/>
            <a:ext cx="435430" cy="435430"/>
          </a:xfrm>
          <a:prstGeom prst="rect">
            <a:avLst/>
          </a:prstGeom>
          <a:solidFill>
            <a:srgbClr val="FFFF00"/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175658" y="2943498"/>
            <a:ext cx="435430" cy="435430"/>
          </a:xfrm>
          <a:prstGeom prst="rect">
            <a:avLst/>
          </a:prstGeom>
          <a:solidFill>
            <a:srgbClr val="FFFF00"/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175658" y="3378928"/>
            <a:ext cx="435430" cy="435430"/>
          </a:xfrm>
          <a:prstGeom prst="rect">
            <a:avLst/>
          </a:prstGeom>
          <a:solidFill>
            <a:srgbClr val="FFFF00"/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175658" y="3814358"/>
            <a:ext cx="435430" cy="435430"/>
          </a:xfrm>
          <a:prstGeom prst="rect">
            <a:avLst/>
          </a:prstGeom>
          <a:solidFill>
            <a:srgbClr val="FFFF00"/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175658" y="4249788"/>
            <a:ext cx="435430" cy="435430"/>
          </a:xfrm>
          <a:prstGeom prst="rect">
            <a:avLst/>
          </a:prstGeom>
          <a:solidFill>
            <a:srgbClr val="FFFF00"/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611088" y="2508068"/>
            <a:ext cx="435430" cy="43543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611088" y="2943498"/>
            <a:ext cx="435430" cy="43543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611088" y="3378928"/>
            <a:ext cx="435430" cy="43543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611088" y="3814358"/>
            <a:ext cx="435430" cy="43543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611088" y="4249788"/>
            <a:ext cx="435430" cy="43543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046518" y="2508068"/>
            <a:ext cx="435430" cy="4354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2046518" y="2943498"/>
            <a:ext cx="435430" cy="4354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2046518" y="3378928"/>
            <a:ext cx="435430" cy="4354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2046518" y="3814358"/>
            <a:ext cx="435430" cy="4354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2046518" y="4249788"/>
            <a:ext cx="435430" cy="4354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2481948" y="2508068"/>
            <a:ext cx="435430" cy="4354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2481948" y="2943498"/>
            <a:ext cx="435430" cy="4354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2481948" y="3378928"/>
            <a:ext cx="435430" cy="4354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2481948" y="3814358"/>
            <a:ext cx="435430" cy="4354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2481948" y="4249788"/>
            <a:ext cx="435430" cy="4354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5" name="직선 화살표 연결선 4"/>
          <p:cNvCxnSpPr/>
          <p:nvPr/>
        </p:nvCxnSpPr>
        <p:spPr>
          <a:xfrm>
            <a:off x="3361509" y="3378928"/>
            <a:ext cx="705394" cy="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/>
          <p:cNvSpPr/>
          <p:nvPr/>
        </p:nvSpPr>
        <p:spPr>
          <a:xfrm>
            <a:off x="4441375" y="2508068"/>
            <a:ext cx="435430" cy="4354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4441375" y="2943498"/>
            <a:ext cx="435430" cy="4354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4441375" y="3378928"/>
            <a:ext cx="435430" cy="4354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4441375" y="3814358"/>
            <a:ext cx="435430" cy="4354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4441375" y="4249788"/>
            <a:ext cx="435430" cy="4354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4876805" y="2508068"/>
            <a:ext cx="435430" cy="43543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4876805" y="2943498"/>
            <a:ext cx="435430" cy="43543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4876805" y="3378928"/>
            <a:ext cx="435430" cy="43543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4876805" y="3814358"/>
            <a:ext cx="435430" cy="43543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4876805" y="4249788"/>
            <a:ext cx="435430" cy="43543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5312235" y="2508068"/>
            <a:ext cx="435430" cy="43543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5312235" y="2943498"/>
            <a:ext cx="435430" cy="43543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5312235" y="3378928"/>
            <a:ext cx="435430" cy="43543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5312235" y="3814358"/>
            <a:ext cx="435430" cy="43543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5312235" y="4249788"/>
            <a:ext cx="435430" cy="43543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5747665" y="2508068"/>
            <a:ext cx="435430" cy="4354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5747665" y="2943498"/>
            <a:ext cx="435430" cy="4354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5747665" y="3378928"/>
            <a:ext cx="435430" cy="4354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5747665" y="3814358"/>
            <a:ext cx="435430" cy="4354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5747665" y="4249788"/>
            <a:ext cx="435430" cy="4354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28803" y="4822763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solidFill>
                  <a:schemeClr val="bg1"/>
                </a:solidFill>
              </a:rPr>
              <a:t>G</a:t>
            </a:r>
            <a:r>
              <a:rPr lang="en-US" altLang="ko-KR" sz="1000" dirty="0" err="1" smtClean="0">
                <a:solidFill>
                  <a:schemeClr val="bg1"/>
                </a:solidFill>
              </a:rPr>
              <a:t>i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5123722" y="4822763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G</a:t>
            </a:r>
            <a:r>
              <a:rPr lang="en-US" altLang="ko-KR" sz="1000" dirty="0" smtClean="0">
                <a:solidFill>
                  <a:schemeClr val="bg1"/>
                </a:solidFill>
              </a:rPr>
              <a:t>i+1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78450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Genetic Algorithm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altLang="ko-KR" dirty="0" smtClean="0"/>
              <a:t>Mutation</a:t>
            </a:r>
            <a:endParaRPr lang="fr-FR" altLang="ko-KR" dirty="0"/>
          </a:p>
        </p:txBody>
      </p:sp>
      <p:sp>
        <p:nvSpPr>
          <p:cNvPr id="11" name="직사각형 10"/>
          <p:cNvSpPr/>
          <p:nvPr/>
        </p:nvSpPr>
        <p:spPr>
          <a:xfrm>
            <a:off x="1175658" y="2508068"/>
            <a:ext cx="435430" cy="435430"/>
          </a:xfrm>
          <a:prstGeom prst="rect">
            <a:avLst/>
          </a:prstGeom>
          <a:solidFill>
            <a:srgbClr val="FFFF00"/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175658" y="2943498"/>
            <a:ext cx="435430" cy="435430"/>
          </a:xfrm>
          <a:prstGeom prst="rect">
            <a:avLst/>
          </a:prstGeom>
          <a:solidFill>
            <a:srgbClr val="FFFF00"/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175658" y="3378928"/>
            <a:ext cx="435430" cy="435430"/>
          </a:xfrm>
          <a:prstGeom prst="rect">
            <a:avLst/>
          </a:prstGeom>
          <a:solidFill>
            <a:srgbClr val="FFFF00"/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175658" y="3814358"/>
            <a:ext cx="435430" cy="435430"/>
          </a:xfrm>
          <a:prstGeom prst="rect">
            <a:avLst/>
          </a:prstGeom>
          <a:solidFill>
            <a:srgbClr val="FFFF00"/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175658" y="4249788"/>
            <a:ext cx="435430" cy="435430"/>
          </a:xfrm>
          <a:prstGeom prst="rect">
            <a:avLst/>
          </a:prstGeom>
          <a:solidFill>
            <a:srgbClr val="FFFF00"/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611088" y="2508068"/>
            <a:ext cx="435430" cy="43543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611088" y="2943498"/>
            <a:ext cx="435430" cy="43543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611088" y="3378928"/>
            <a:ext cx="435430" cy="43543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611088" y="3814358"/>
            <a:ext cx="435430" cy="43543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611088" y="4249788"/>
            <a:ext cx="435430" cy="43543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046518" y="2508068"/>
            <a:ext cx="435430" cy="4354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2046518" y="2943498"/>
            <a:ext cx="435430" cy="4354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2046518" y="3378928"/>
            <a:ext cx="435430" cy="4354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2046518" y="3814358"/>
            <a:ext cx="435430" cy="4354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2046518" y="4249788"/>
            <a:ext cx="435430" cy="4354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2481948" y="2508068"/>
            <a:ext cx="435430" cy="4354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2481948" y="2943498"/>
            <a:ext cx="435430" cy="4354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2481948" y="3378928"/>
            <a:ext cx="435430" cy="4354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2481948" y="3814358"/>
            <a:ext cx="435430" cy="4354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2481948" y="4249788"/>
            <a:ext cx="435430" cy="4354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5" name="직선 화살표 연결선 4"/>
          <p:cNvCxnSpPr/>
          <p:nvPr/>
        </p:nvCxnSpPr>
        <p:spPr>
          <a:xfrm>
            <a:off x="3361509" y="3378928"/>
            <a:ext cx="705394" cy="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/>
          <p:cNvSpPr/>
          <p:nvPr/>
        </p:nvSpPr>
        <p:spPr>
          <a:xfrm>
            <a:off x="4441375" y="2508068"/>
            <a:ext cx="435430" cy="435430"/>
          </a:xfrm>
          <a:prstGeom prst="rect">
            <a:avLst/>
          </a:prstGeom>
          <a:solidFill>
            <a:srgbClr val="FF0000"/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4441375" y="2943498"/>
            <a:ext cx="435430" cy="4354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4441375" y="3378928"/>
            <a:ext cx="435430" cy="4354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4441375" y="3814358"/>
            <a:ext cx="435430" cy="435430"/>
          </a:xfrm>
          <a:prstGeom prst="rect">
            <a:avLst/>
          </a:prstGeom>
          <a:solidFill>
            <a:srgbClr val="FF0000"/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4441375" y="4249788"/>
            <a:ext cx="435430" cy="4354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4876805" y="2508068"/>
            <a:ext cx="435430" cy="43543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4876805" y="2943498"/>
            <a:ext cx="435430" cy="43543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4876805" y="3378928"/>
            <a:ext cx="435430" cy="43543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4876805" y="3814358"/>
            <a:ext cx="435430" cy="43543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4876805" y="4249788"/>
            <a:ext cx="435430" cy="43543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5312235" y="2508068"/>
            <a:ext cx="435430" cy="43543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5312235" y="2943498"/>
            <a:ext cx="435430" cy="43543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5312235" y="3378928"/>
            <a:ext cx="435430" cy="43543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5312235" y="3814358"/>
            <a:ext cx="435430" cy="43543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5312235" y="4249788"/>
            <a:ext cx="435430" cy="43543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5747665" y="2508068"/>
            <a:ext cx="435430" cy="4354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5747665" y="2943498"/>
            <a:ext cx="435430" cy="4354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5747665" y="3378928"/>
            <a:ext cx="435430" cy="4354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5747665" y="3814358"/>
            <a:ext cx="435430" cy="4354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5747665" y="4249788"/>
            <a:ext cx="435430" cy="4354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28803" y="4822763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solidFill>
                  <a:schemeClr val="bg1"/>
                </a:solidFill>
              </a:rPr>
              <a:t>G</a:t>
            </a:r>
            <a:r>
              <a:rPr lang="en-US" altLang="ko-KR" sz="1000" dirty="0" err="1" smtClean="0">
                <a:solidFill>
                  <a:schemeClr val="bg1"/>
                </a:solidFill>
              </a:rPr>
              <a:t>i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5123722" y="4822763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G</a:t>
            </a:r>
            <a:r>
              <a:rPr lang="en-US" altLang="ko-KR" sz="1000" dirty="0" smtClean="0">
                <a:solidFill>
                  <a:schemeClr val="bg1"/>
                </a:solidFill>
              </a:rPr>
              <a:t>i+1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31780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Genetic Algorithm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altLang="ko-KR" dirty="0" smtClean="0"/>
              <a:t>Mutation</a:t>
            </a:r>
            <a:endParaRPr lang="fr-FR" altLang="ko-KR" dirty="0"/>
          </a:p>
        </p:txBody>
      </p:sp>
      <p:sp>
        <p:nvSpPr>
          <p:cNvPr id="11" name="직사각형 10"/>
          <p:cNvSpPr/>
          <p:nvPr/>
        </p:nvSpPr>
        <p:spPr>
          <a:xfrm>
            <a:off x="1175658" y="2508068"/>
            <a:ext cx="435430" cy="435430"/>
          </a:xfrm>
          <a:prstGeom prst="rect">
            <a:avLst/>
          </a:prstGeom>
          <a:solidFill>
            <a:srgbClr val="FFFF00"/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175658" y="2943498"/>
            <a:ext cx="435430" cy="435430"/>
          </a:xfrm>
          <a:prstGeom prst="rect">
            <a:avLst/>
          </a:prstGeom>
          <a:solidFill>
            <a:srgbClr val="FFFF00"/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175658" y="3378928"/>
            <a:ext cx="435430" cy="435430"/>
          </a:xfrm>
          <a:prstGeom prst="rect">
            <a:avLst/>
          </a:prstGeom>
          <a:solidFill>
            <a:srgbClr val="FFFF00"/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175658" y="3814358"/>
            <a:ext cx="435430" cy="435430"/>
          </a:xfrm>
          <a:prstGeom prst="rect">
            <a:avLst/>
          </a:prstGeom>
          <a:solidFill>
            <a:srgbClr val="FFFF00"/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175658" y="4249788"/>
            <a:ext cx="435430" cy="435430"/>
          </a:xfrm>
          <a:prstGeom prst="rect">
            <a:avLst/>
          </a:prstGeom>
          <a:solidFill>
            <a:srgbClr val="FFFF00"/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611088" y="2508068"/>
            <a:ext cx="435430" cy="43543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611088" y="2943498"/>
            <a:ext cx="435430" cy="43543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611088" y="3378928"/>
            <a:ext cx="435430" cy="43543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611088" y="3814358"/>
            <a:ext cx="435430" cy="43543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611088" y="4249788"/>
            <a:ext cx="435430" cy="43543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046518" y="2508068"/>
            <a:ext cx="435430" cy="4354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2046518" y="2943498"/>
            <a:ext cx="435430" cy="4354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2046518" y="3378928"/>
            <a:ext cx="435430" cy="4354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2046518" y="3814358"/>
            <a:ext cx="435430" cy="4354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2046518" y="4249788"/>
            <a:ext cx="435430" cy="4354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2481948" y="2508068"/>
            <a:ext cx="435430" cy="4354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2481948" y="2943498"/>
            <a:ext cx="435430" cy="4354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2481948" y="3378928"/>
            <a:ext cx="435430" cy="4354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2481948" y="3814358"/>
            <a:ext cx="435430" cy="4354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2481948" y="4249788"/>
            <a:ext cx="435430" cy="4354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5" name="직선 화살표 연결선 4"/>
          <p:cNvCxnSpPr/>
          <p:nvPr/>
        </p:nvCxnSpPr>
        <p:spPr>
          <a:xfrm>
            <a:off x="3361509" y="3378928"/>
            <a:ext cx="705394" cy="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/>
          <p:cNvSpPr/>
          <p:nvPr/>
        </p:nvSpPr>
        <p:spPr>
          <a:xfrm>
            <a:off x="4441375" y="2508068"/>
            <a:ext cx="435430" cy="435430"/>
          </a:xfrm>
          <a:prstGeom prst="rect">
            <a:avLst/>
          </a:prstGeom>
          <a:solidFill>
            <a:srgbClr val="FF0000"/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4441375" y="2943498"/>
            <a:ext cx="435430" cy="4354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4441375" y="3378928"/>
            <a:ext cx="435430" cy="4354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4441375" y="3814358"/>
            <a:ext cx="435430" cy="435430"/>
          </a:xfrm>
          <a:prstGeom prst="rect">
            <a:avLst/>
          </a:prstGeom>
          <a:solidFill>
            <a:srgbClr val="FF0000"/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4441375" y="4249788"/>
            <a:ext cx="435430" cy="4354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4876805" y="2508068"/>
            <a:ext cx="435430" cy="43543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4876805" y="2943498"/>
            <a:ext cx="435430" cy="43543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4876805" y="3378928"/>
            <a:ext cx="435430" cy="43543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4876805" y="3814358"/>
            <a:ext cx="435430" cy="43543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4876805" y="4249788"/>
            <a:ext cx="435430" cy="43543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5312235" y="2508068"/>
            <a:ext cx="435430" cy="43543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5312235" y="2943498"/>
            <a:ext cx="435430" cy="43543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5312235" y="3378928"/>
            <a:ext cx="435430" cy="43543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5312235" y="3814358"/>
            <a:ext cx="435430" cy="43543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5312235" y="4249788"/>
            <a:ext cx="435430" cy="43543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5747665" y="2508068"/>
            <a:ext cx="435430" cy="4354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5747665" y="2943498"/>
            <a:ext cx="435430" cy="4354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5747665" y="3378928"/>
            <a:ext cx="435430" cy="4354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5747665" y="3814358"/>
            <a:ext cx="435430" cy="4354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5747665" y="4249788"/>
            <a:ext cx="435430" cy="4354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28803" y="4822763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solidFill>
                  <a:schemeClr val="bg1"/>
                </a:solidFill>
              </a:rPr>
              <a:t>G</a:t>
            </a:r>
            <a:r>
              <a:rPr lang="en-US" altLang="ko-KR" sz="1000" dirty="0" err="1" smtClean="0">
                <a:solidFill>
                  <a:schemeClr val="bg1"/>
                </a:solidFill>
              </a:rPr>
              <a:t>i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5123722" y="4822763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G</a:t>
            </a:r>
            <a:r>
              <a:rPr lang="en-US" altLang="ko-KR" sz="1000" dirty="0" smtClean="0">
                <a:solidFill>
                  <a:schemeClr val="bg1"/>
                </a:solidFill>
              </a:rPr>
              <a:t>i+1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38401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Genetic Algorithm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altLang="ko-KR" dirty="0" smtClean="0"/>
              <a:t>Mutation</a:t>
            </a:r>
            <a:endParaRPr lang="fr-FR" altLang="ko-KR" dirty="0"/>
          </a:p>
        </p:txBody>
      </p:sp>
      <p:sp>
        <p:nvSpPr>
          <p:cNvPr id="11" name="직사각형 10"/>
          <p:cNvSpPr/>
          <p:nvPr/>
        </p:nvSpPr>
        <p:spPr>
          <a:xfrm>
            <a:off x="1175658" y="2508068"/>
            <a:ext cx="435430" cy="435430"/>
          </a:xfrm>
          <a:prstGeom prst="rect">
            <a:avLst/>
          </a:prstGeom>
          <a:solidFill>
            <a:srgbClr val="FFFF00"/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175658" y="2943498"/>
            <a:ext cx="435430" cy="435430"/>
          </a:xfrm>
          <a:prstGeom prst="rect">
            <a:avLst/>
          </a:prstGeom>
          <a:solidFill>
            <a:srgbClr val="FFFF00"/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175658" y="3378928"/>
            <a:ext cx="435430" cy="435430"/>
          </a:xfrm>
          <a:prstGeom prst="rect">
            <a:avLst/>
          </a:prstGeom>
          <a:solidFill>
            <a:srgbClr val="FFFF00"/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175658" y="3814358"/>
            <a:ext cx="435430" cy="435430"/>
          </a:xfrm>
          <a:prstGeom prst="rect">
            <a:avLst/>
          </a:prstGeom>
          <a:solidFill>
            <a:srgbClr val="FFFF00"/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175658" y="4249788"/>
            <a:ext cx="435430" cy="435430"/>
          </a:xfrm>
          <a:prstGeom prst="rect">
            <a:avLst/>
          </a:prstGeom>
          <a:solidFill>
            <a:srgbClr val="FFFF00"/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611088" y="2508068"/>
            <a:ext cx="435430" cy="43543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611088" y="2943498"/>
            <a:ext cx="435430" cy="43543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611088" y="3378928"/>
            <a:ext cx="435430" cy="43543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611088" y="3814358"/>
            <a:ext cx="435430" cy="43543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611088" y="4249788"/>
            <a:ext cx="435430" cy="43543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046518" y="2508068"/>
            <a:ext cx="435430" cy="4354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2046518" y="2943498"/>
            <a:ext cx="435430" cy="4354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2046518" y="3378928"/>
            <a:ext cx="435430" cy="4354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2046518" y="3814358"/>
            <a:ext cx="435430" cy="4354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2046518" y="4249788"/>
            <a:ext cx="435430" cy="4354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2481948" y="2508068"/>
            <a:ext cx="435430" cy="4354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2481948" y="2943498"/>
            <a:ext cx="435430" cy="4354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2481948" y="3378928"/>
            <a:ext cx="435430" cy="4354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2481948" y="3814358"/>
            <a:ext cx="435430" cy="4354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2481948" y="4249788"/>
            <a:ext cx="435430" cy="4354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5" name="직선 화살표 연결선 4"/>
          <p:cNvCxnSpPr/>
          <p:nvPr/>
        </p:nvCxnSpPr>
        <p:spPr>
          <a:xfrm>
            <a:off x="3361509" y="3378928"/>
            <a:ext cx="705394" cy="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/>
          <p:cNvSpPr/>
          <p:nvPr/>
        </p:nvSpPr>
        <p:spPr>
          <a:xfrm>
            <a:off x="4441375" y="2508068"/>
            <a:ext cx="435430" cy="4354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4441375" y="2943498"/>
            <a:ext cx="435430" cy="4354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4441375" y="3378928"/>
            <a:ext cx="435430" cy="4354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4441375" y="3814358"/>
            <a:ext cx="435430" cy="4354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4441375" y="4249788"/>
            <a:ext cx="435430" cy="4354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4876805" y="2508068"/>
            <a:ext cx="435430" cy="43543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4876805" y="2943498"/>
            <a:ext cx="435430" cy="43543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4876805" y="3378928"/>
            <a:ext cx="435430" cy="43543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4876805" y="3814358"/>
            <a:ext cx="435430" cy="43543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4876805" y="4249788"/>
            <a:ext cx="435430" cy="43543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5312235" y="2508068"/>
            <a:ext cx="435430" cy="43543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5312235" y="2943498"/>
            <a:ext cx="435430" cy="43543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5312235" y="3378928"/>
            <a:ext cx="435430" cy="43543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5312235" y="3814358"/>
            <a:ext cx="435430" cy="43543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5312235" y="4249788"/>
            <a:ext cx="435430" cy="43543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5747665" y="2508068"/>
            <a:ext cx="435430" cy="4354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5747665" y="2943498"/>
            <a:ext cx="435430" cy="4354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5747665" y="3378928"/>
            <a:ext cx="435430" cy="4354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5747665" y="3814358"/>
            <a:ext cx="435430" cy="4354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5747665" y="4249788"/>
            <a:ext cx="435430" cy="4354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28803" y="4822763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solidFill>
                  <a:schemeClr val="bg1"/>
                </a:solidFill>
              </a:rPr>
              <a:t>G</a:t>
            </a:r>
            <a:r>
              <a:rPr lang="en-US" altLang="ko-KR" sz="1000" dirty="0" err="1" smtClean="0">
                <a:solidFill>
                  <a:schemeClr val="bg1"/>
                </a:solidFill>
              </a:rPr>
              <a:t>i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5123722" y="4822763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G</a:t>
            </a:r>
            <a:r>
              <a:rPr lang="en-US" altLang="ko-KR" sz="1000" dirty="0" smtClean="0">
                <a:solidFill>
                  <a:schemeClr val="bg1"/>
                </a:solidFill>
              </a:rPr>
              <a:t>i+1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973912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Heuristic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altLang="ko-KR" dirty="0" smtClean="0"/>
              <a:t>Similar to Best-Fit Decreasing algorithm</a:t>
            </a:r>
          </a:p>
          <a:p>
            <a:pPr lvl="1"/>
            <a:r>
              <a:rPr lang="fr-FR" altLang="ko-KR" dirty="0" smtClean="0"/>
              <a:t>Sort the job sequence as decreasing order</a:t>
            </a:r>
          </a:p>
          <a:p>
            <a:endParaRPr lang="fr-FR" altLang="ko-KR" dirty="0"/>
          </a:p>
        </p:txBody>
      </p:sp>
      <p:sp>
        <p:nvSpPr>
          <p:cNvPr id="50" name="직사각형 49"/>
          <p:cNvSpPr/>
          <p:nvPr/>
        </p:nvSpPr>
        <p:spPr>
          <a:xfrm>
            <a:off x="2211978" y="3640183"/>
            <a:ext cx="435428" cy="2490652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2647406" y="3640183"/>
            <a:ext cx="435428" cy="2490652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3082834" y="3640183"/>
            <a:ext cx="435428" cy="2490652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3518262" y="3640183"/>
            <a:ext cx="435428" cy="2490652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3953690" y="3640183"/>
            <a:ext cx="435428" cy="2490652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2246789" y="6155174"/>
            <a:ext cx="36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c</a:t>
            </a:r>
            <a:r>
              <a:rPr lang="en-US" altLang="ko-KR" sz="1000" dirty="0" smtClean="0">
                <a:solidFill>
                  <a:schemeClr val="bg1"/>
                </a:solidFill>
              </a:rPr>
              <a:t>1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2682194" y="6155174"/>
            <a:ext cx="36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c</a:t>
            </a:r>
            <a:r>
              <a:rPr lang="en-US" altLang="ko-KR" sz="1000" dirty="0" smtClean="0">
                <a:solidFill>
                  <a:schemeClr val="bg1"/>
                </a:solidFill>
              </a:rPr>
              <a:t>2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3117599" y="6155174"/>
            <a:ext cx="36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c</a:t>
            </a:r>
            <a:r>
              <a:rPr lang="en-US" altLang="ko-KR" sz="1000" dirty="0" smtClean="0">
                <a:solidFill>
                  <a:schemeClr val="bg1"/>
                </a:solidFill>
              </a:rPr>
              <a:t>3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3553004" y="6155174"/>
            <a:ext cx="36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c</a:t>
            </a:r>
            <a:r>
              <a:rPr lang="en-US" altLang="ko-KR" sz="1000" dirty="0" smtClean="0">
                <a:solidFill>
                  <a:schemeClr val="bg1"/>
                </a:solidFill>
              </a:rPr>
              <a:t>4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3988409" y="6155174"/>
            <a:ext cx="36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c</a:t>
            </a:r>
            <a:r>
              <a:rPr lang="en-US" altLang="ko-KR" sz="1000" dirty="0" smtClean="0">
                <a:solidFill>
                  <a:schemeClr val="bg1"/>
                </a:solidFill>
              </a:rPr>
              <a:t>5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789714" y="3910150"/>
            <a:ext cx="435428" cy="975361"/>
          </a:xfrm>
          <a:prstGeom prst="rect">
            <a:avLst/>
          </a:prstGeom>
          <a:solidFill>
            <a:srgbClr val="FFFF00"/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V</a:t>
            </a:r>
            <a:r>
              <a:rPr lang="en-US" altLang="ko-KR" sz="1000" dirty="0" smtClean="0">
                <a:solidFill>
                  <a:schemeClr val="tx1"/>
                </a:solidFill>
              </a:rPr>
              <a:t>1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434148" y="3910149"/>
            <a:ext cx="435428" cy="115824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V</a:t>
            </a:r>
            <a:r>
              <a:rPr lang="en-US" altLang="ko-KR" sz="1000" dirty="0" smtClean="0">
                <a:solidFill>
                  <a:schemeClr val="tx1"/>
                </a:solidFill>
              </a:rPr>
              <a:t>2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6078582" y="3910148"/>
            <a:ext cx="435428" cy="1645921"/>
          </a:xfrm>
          <a:prstGeom prst="rect">
            <a:avLst/>
          </a:prstGeom>
          <a:solidFill>
            <a:srgbClr val="FFC000"/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V</a:t>
            </a:r>
            <a:r>
              <a:rPr lang="en-US" altLang="ko-KR" sz="1000" dirty="0">
                <a:solidFill>
                  <a:schemeClr val="tx1"/>
                </a:solidFill>
              </a:rPr>
              <a:t>3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789714" y="5268686"/>
            <a:ext cx="435428" cy="86214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V</a:t>
            </a:r>
            <a:r>
              <a:rPr lang="en-US" altLang="ko-KR" sz="1000" dirty="0" smtClean="0">
                <a:solidFill>
                  <a:schemeClr val="tx1"/>
                </a:solidFill>
              </a:rPr>
              <a:t>4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434148" y="5699758"/>
            <a:ext cx="435428" cy="431072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V</a:t>
            </a:r>
            <a:r>
              <a:rPr lang="en-US" altLang="ko-KR" sz="1000" dirty="0" smtClean="0">
                <a:solidFill>
                  <a:schemeClr val="tx1"/>
                </a:solidFill>
              </a:rPr>
              <a:t>5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905896" y="4885510"/>
            <a:ext cx="435428" cy="12453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V</a:t>
            </a:r>
            <a:r>
              <a:rPr lang="en-US" altLang="ko-KR" sz="1000" dirty="0" smtClean="0">
                <a:solidFill>
                  <a:schemeClr val="tx1"/>
                </a:solidFill>
              </a:rPr>
              <a:t>6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7576456" y="4136571"/>
            <a:ext cx="435428" cy="199425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V</a:t>
            </a:r>
            <a:r>
              <a:rPr lang="en-US" altLang="ko-KR" sz="1000" dirty="0" smtClean="0">
                <a:solidFill>
                  <a:schemeClr val="tx1"/>
                </a:solidFill>
              </a:rPr>
              <a:t>7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236278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Heuristic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altLang="ko-KR" dirty="0" smtClean="0"/>
              <a:t>Similar to Best-Fit Decreasing algorithm</a:t>
            </a:r>
          </a:p>
          <a:p>
            <a:pPr lvl="1"/>
            <a:r>
              <a:rPr lang="fr-FR" altLang="ko-KR" dirty="0"/>
              <a:t>Sort the job sequence as decreasing order</a:t>
            </a:r>
          </a:p>
          <a:p>
            <a:pPr lvl="1"/>
            <a:r>
              <a:rPr lang="fr-FR" altLang="ko-KR" dirty="0" smtClean="0"/>
              <a:t>Perform best-fit algorithm</a:t>
            </a:r>
          </a:p>
          <a:p>
            <a:endParaRPr lang="fr-FR" altLang="ko-KR" dirty="0"/>
          </a:p>
        </p:txBody>
      </p:sp>
      <p:sp>
        <p:nvSpPr>
          <p:cNvPr id="50" name="직사각형 49"/>
          <p:cNvSpPr/>
          <p:nvPr/>
        </p:nvSpPr>
        <p:spPr>
          <a:xfrm>
            <a:off x="2211978" y="3640183"/>
            <a:ext cx="435428" cy="2490652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2647406" y="3640183"/>
            <a:ext cx="435428" cy="2490652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3082834" y="3640183"/>
            <a:ext cx="435428" cy="2490652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3518262" y="3640183"/>
            <a:ext cx="435428" cy="2490652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3953690" y="3640183"/>
            <a:ext cx="435428" cy="2490652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6757851" y="5155474"/>
            <a:ext cx="435428" cy="975361"/>
          </a:xfrm>
          <a:prstGeom prst="rect">
            <a:avLst/>
          </a:prstGeom>
          <a:solidFill>
            <a:srgbClr val="FFFF00"/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V</a:t>
            </a:r>
            <a:r>
              <a:rPr lang="en-US" altLang="ko-KR" sz="1000" dirty="0" smtClean="0">
                <a:solidFill>
                  <a:schemeClr val="tx1"/>
                </a:solidFill>
              </a:rPr>
              <a:t>1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6209210" y="4972595"/>
            <a:ext cx="435428" cy="115824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V</a:t>
            </a:r>
            <a:r>
              <a:rPr lang="en-US" altLang="ko-KR" sz="1000" dirty="0" smtClean="0">
                <a:solidFill>
                  <a:schemeClr val="tx1"/>
                </a:solidFill>
              </a:rPr>
              <a:t>2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5111930" y="4484907"/>
            <a:ext cx="435428" cy="1645921"/>
          </a:xfrm>
          <a:prstGeom prst="rect">
            <a:avLst/>
          </a:prstGeom>
          <a:solidFill>
            <a:srgbClr val="FFC000"/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V</a:t>
            </a:r>
            <a:r>
              <a:rPr lang="en-US" altLang="ko-KR" sz="1000" dirty="0">
                <a:solidFill>
                  <a:schemeClr val="tx1"/>
                </a:solidFill>
              </a:rPr>
              <a:t>3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7297783" y="5268683"/>
            <a:ext cx="435428" cy="86214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V</a:t>
            </a:r>
            <a:r>
              <a:rPr lang="en-US" altLang="ko-KR" sz="1000" dirty="0" smtClean="0">
                <a:solidFill>
                  <a:schemeClr val="tx1"/>
                </a:solidFill>
              </a:rPr>
              <a:t>4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5651862" y="4885510"/>
            <a:ext cx="435428" cy="12453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V</a:t>
            </a:r>
            <a:r>
              <a:rPr lang="en-US" altLang="ko-KR" sz="1000" dirty="0" smtClean="0">
                <a:solidFill>
                  <a:schemeClr val="tx1"/>
                </a:solidFill>
              </a:rPr>
              <a:t>6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4572000" y="4136571"/>
            <a:ext cx="435428" cy="199425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V</a:t>
            </a:r>
            <a:r>
              <a:rPr lang="en-US" altLang="ko-KR" sz="1000" dirty="0" smtClean="0">
                <a:solidFill>
                  <a:schemeClr val="tx1"/>
                </a:solidFill>
              </a:rPr>
              <a:t>7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2246789" y="6155174"/>
            <a:ext cx="36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c</a:t>
            </a:r>
            <a:r>
              <a:rPr lang="en-US" altLang="ko-KR" sz="1000" dirty="0" smtClean="0">
                <a:solidFill>
                  <a:schemeClr val="bg1"/>
                </a:solidFill>
              </a:rPr>
              <a:t>1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2682194" y="6155174"/>
            <a:ext cx="36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c</a:t>
            </a:r>
            <a:r>
              <a:rPr lang="en-US" altLang="ko-KR" sz="1000" dirty="0" smtClean="0">
                <a:solidFill>
                  <a:schemeClr val="bg1"/>
                </a:solidFill>
              </a:rPr>
              <a:t>2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3117599" y="6155174"/>
            <a:ext cx="36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c</a:t>
            </a:r>
            <a:r>
              <a:rPr lang="en-US" altLang="ko-KR" sz="1000" dirty="0" smtClean="0">
                <a:solidFill>
                  <a:schemeClr val="bg1"/>
                </a:solidFill>
              </a:rPr>
              <a:t>3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3553004" y="6155174"/>
            <a:ext cx="36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c</a:t>
            </a:r>
            <a:r>
              <a:rPr lang="en-US" altLang="ko-KR" sz="1000" dirty="0" smtClean="0">
                <a:solidFill>
                  <a:schemeClr val="bg1"/>
                </a:solidFill>
              </a:rPr>
              <a:t>4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3988409" y="6155174"/>
            <a:ext cx="36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c</a:t>
            </a:r>
            <a:r>
              <a:rPr lang="en-US" altLang="ko-KR" sz="1000" dirty="0" smtClean="0">
                <a:solidFill>
                  <a:schemeClr val="bg1"/>
                </a:solidFill>
              </a:rPr>
              <a:t>5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7863840" y="5699758"/>
            <a:ext cx="435428" cy="431072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V</a:t>
            </a:r>
            <a:r>
              <a:rPr lang="en-US" altLang="ko-KR" sz="1000" dirty="0" smtClean="0">
                <a:solidFill>
                  <a:schemeClr val="tx1"/>
                </a:solidFill>
              </a:rPr>
              <a:t>5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665833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Heuristic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altLang="ko-KR" dirty="0" smtClean="0"/>
              <a:t>Similar to Best-Fit Decreasing algorithm</a:t>
            </a:r>
          </a:p>
          <a:p>
            <a:pPr lvl="1"/>
            <a:r>
              <a:rPr lang="fr-FR" altLang="ko-KR" dirty="0"/>
              <a:t>Sort the job sequence as decreasing order</a:t>
            </a:r>
          </a:p>
          <a:p>
            <a:pPr lvl="1"/>
            <a:r>
              <a:rPr lang="fr-FR" altLang="ko-KR" dirty="0" smtClean="0"/>
              <a:t>Perform best-fit algorithm</a:t>
            </a:r>
          </a:p>
          <a:p>
            <a:endParaRPr lang="fr-FR" altLang="ko-KR" dirty="0"/>
          </a:p>
        </p:txBody>
      </p:sp>
      <p:sp>
        <p:nvSpPr>
          <p:cNvPr id="50" name="직사각형 49"/>
          <p:cNvSpPr/>
          <p:nvPr/>
        </p:nvSpPr>
        <p:spPr>
          <a:xfrm>
            <a:off x="2211978" y="3640183"/>
            <a:ext cx="435428" cy="2490652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2647406" y="3640183"/>
            <a:ext cx="435428" cy="2490652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3082834" y="3640183"/>
            <a:ext cx="435428" cy="2490652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3518262" y="3640183"/>
            <a:ext cx="435428" cy="2490652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3953690" y="3640183"/>
            <a:ext cx="435428" cy="2490652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6757851" y="5155474"/>
            <a:ext cx="435428" cy="975361"/>
          </a:xfrm>
          <a:prstGeom prst="rect">
            <a:avLst/>
          </a:prstGeom>
          <a:solidFill>
            <a:srgbClr val="FFFF00"/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V</a:t>
            </a:r>
            <a:r>
              <a:rPr lang="en-US" altLang="ko-KR" sz="1000" dirty="0" smtClean="0">
                <a:solidFill>
                  <a:schemeClr val="tx1"/>
                </a:solidFill>
              </a:rPr>
              <a:t>1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6209210" y="4972595"/>
            <a:ext cx="435428" cy="115824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V</a:t>
            </a:r>
            <a:r>
              <a:rPr lang="en-US" altLang="ko-KR" sz="1000" dirty="0" smtClean="0">
                <a:solidFill>
                  <a:schemeClr val="tx1"/>
                </a:solidFill>
              </a:rPr>
              <a:t>2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7297783" y="5268683"/>
            <a:ext cx="435428" cy="86214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V</a:t>
            </a:r>
            <a:r>
              <a:rPr lang="en-US" altLang="ko-KR" sz="1000" dirty="0" smtClean="0">
                <a:solidFill>
                  <a:schemeClr val="tx1"/>
                </a:solidFill>
              </a:rPr>
              <a:t>4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5651862" y="4885510"/>
            <a:ext cx="435428" cy="12453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V</a:t>
            </a:r>
            <a:r>
              <a:rPr lang="en-US" altLang="ko-KR" sz="1000" dirty="0" smtClean="0">
                <a:solidFill>
                  <a:schemeClr val="tx1"/>
                </a:solidFill>
              </a:rPr>
              <a:t>6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2211978" y="4136578"/>
            <a:ext cx="435428" cy="199425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V</a:t>
            </a:r>
            <a:r>
              <a:rPr lang="en-US" altLang="ko-KR" sz="1000" dirty="0" smtClean="0">
                <a:solidFill>
                  <a:schemeClr val="tx1"/>
                </a:solidFill>
              </a:rPr>
              <a:t>7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2246789" y="6155174"/>
            <a:ext cx="36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c</a:t>
            </a:r>
            <a:r>
              <a:rPr lang="en-US" altLang="ko-KR" sz="1000" dirty="0" smtClean="0">
                <a:solidFill>
                  <a:schemeClr val="bg1"/>
                </a:solidFill>
              </a:rPr>
              <a:t>1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2682194" y="6155174"/>
            <a:ext cx="36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c</a:t>
            </a:r>
            <a:r>
              <a:rPr lang="en-US" altLang="ko-KR" sz="1000" dirty="0" smtClean="0">
                <a:solidFill>
                  <a:schemeClr val="bg1"/>
                </a:solidFill>
              </a:rPr>
              <a:t>2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3117599" y="6155174"/>
            <a:ext cx="36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c</a:t>
            </a:r>
            <a:r>
              <a:rPr lang="en-US" altLang="ko-KR" sz="1000" dirty="0" smtClean="0">
                <a:solidFill>
                  <a:schemeClr val="bg1"/>
                </a:solidFill>
              </a:rPr>
              <a:t>3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3553004" y="6155174"/>
            <a:ext cx="36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c</a:t>
            </a:r>
            <a:r>
              <a:rPr lang="en-US" altLang="ko-KR" sz="1000" dirty="0" smtClean="0">
                <a:solidFill>
                  <a:schemeClr val="bg1"/>
                </a:solidFill>
              </a:rPr>
              <a:t>4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3988409" y="6155174"/>
            <a:ext cx="36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c</a:t>
            </a:r>
            <a:r>
              <a:rPr lang="en-US" altLang="ko-KR" sz="1000" dirty="0" smtClean="0">
                <a:solidFill>
                  <a:schemeClr val="bg1"/>
                </a:solidFill>
              </a:rPr>
              <a:t>5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7863840" y="5699758"/>
            <a:ext cx="435428" cy="431072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V</a:t>
            </a:r>
            <a:r>
              <a:rPr lang="en-US" altLang="ko-KR" sz="1000" dirty="0" smtClean="0">
                <a:solidFill>
                  <a:schemeClr val="tx1"/>
                </a:solidFill>
              </a:rPr>
              <a:t>5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111930" y="4484907"/>
            <a:ext cx="435428" cy="1645921"/>
          </a:xfrm>
          <a:prstGeom prst="rect">
            <a:avLst/>
          </a:prstGeom>
          <a:solidFill>
            <a:srgbClr val="FFC000"/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V</a:t>
            </a:r>
            <a:r>
              <a:rPr lang="en-US" altLang="ko-KR" sz="1000" dirty="0">
                <a:solidFill>
                  <a:schemeClr val="tx1"/>
                </a:solidFill>
              </a:rPr>
              <a:t>3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984089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Heuristic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altLang="ko-KR" dirty="0" smtClean="0"/>
              <a:t>Similar to Best-Fit Decreasing algorithm</a:t>
            </a:r>
          </a:p>
          <a:p>
            <a:pPr lvl="1"/>
            <a:r>
              <a:rPr lang="fr-FR" altLang="ko-KR" dirty="0"/>
              <a:t>Sort the job sequence as decreasing order</a:t>
            </a:r>
          </a:p>
          <a:p>
            <a:pPr lvl="1"/>
            <a:r>
              <a:rPr lang="fr-FR" altLang="ko-KR" dirty="0" smtClean="0"/>
              <a:t>Perform best-fit algorithm</a:t>
            </a:r>
          </a:p>
          <a:p>
            <a:endParaRPr lang="fr-FR" altLang="ko-KR" dirty="0"/>
          </a:p>
        </p:txBody>
      </p:sp>
      <p:sp>
        <p:nvSpPr>
          <p:cNvPr id="50" name="직사각형 49"/>
          <p:cNvSpPr/>
          <p:nvPr/>
        </p:nvSpPr>
        <p:spPr>
          <a:xfrm>
            <a:off x="2211978" y="3640183"/>
            <a:ext cx="435428" cy="2490652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2647406" y="3640183"/>
            <a:ext cx="435428" cy="2490652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3082834" y="3640183"/>
            <a:ext cx="435428" cy="2490652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3518262" y="3640183"/>
            <a:ext cx="435428" cy="2490652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3953690" y="3640183"/>
            <a:ext cx="435428" cy="2490652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6757851" y="5155474"/>
            <a:ext cx="435428" cy="975361"/>
          </a:xfrm>
          <a:prstGeom prst="rect">
            <a:avLst/>
          </a:prstGeom>
          <a:solidFill>
            <a:srgbClr val="FFFF00"/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V</a:t>
            </a:r>
            <a:r>
              <a:rPr lang="en-US" altLang="ko-KR" sz="1000" dirty="0" smtClean="0">
                <a:solidFill>
                  <a:schemeClr val="tx1"/>
                </a:solidFill>
              </a:rPr>
              <a:t>1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6209210" y="4972595"/>
            <a:ext cx="435428" cy="115824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V</a:t>
            </a:r>
            <a:r>
              <a:rPr lang="en-US" altLang="ko-KR" sz="1000" dirty="0" smtClean="0">
                <a:solidFill>
                  <a:schemeClr val="tx1"/>
                </a:solidFill>
              </a:rPr>
              <a:t>2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2647406" y="4484907"/>
            <a:ext cx="435428" cy="1645921"/>
          </a:xfrm>
          <a:prstGeom prst="rect">
            <a:avLst/>
          </a:prstGeom>
          <a:solidFill>
            <a:srgbClr val="FFC000"/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V</a:t>
            </a:r>
            <a:r>
              <a:rPr lang="en-US" altLang="ko-KR" sz="1000" dirty="0">
                <a:solidFill>
                  <a:schemeClr val="tx1"/>
                </a:solidFill>
              </a:rPr>
              <a:t>3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7297783" y="5268683"/>
            <a:ext cx="435428" cy="86214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V</a:t>
            </a:r>
            <a:r>
              <a:rPr lang="en-US" altLang="ko-KR" sz="1000" dirty="0" smtClean="0">
                <a:solidFill>
                  <a:schemeClr val="tx1"/>
                </a:solidFill>
              </a:rPr>
              <a:t>4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5651862" y="4885510"/>
            <a:ext cx="435428" cy="12453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V</a:t>
            </a:r>
            <a:r>
              <a:rPr lang="en-US" altLang="ko-KR" sz="1000" dirty="0" smtClean="0">
                <a:solidFill>
                  <a:schemeClr val="tx1"/>
                </a:solidFill>
              </a:rPr>
              <a:t>6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2211978" y="4136578"/>
            <a:ext cx="435428" cy="199425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V</a:t>
            </a:r>
            <a:r>
              <a:rPr lang="en-US" altLang="ko-KR" sz="1000" dirty="0" smtClean="0">
                <a:solidFill>
                  <a:schemeClr val="tx1"/>
                </a:solidFill>
              </a:rPr>
              <a:t>7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2246789" y="6155174"/>
            <a:ext cx="36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c</a:t>
            </a:r>
            <a:r>
              <a:rPr lang="en-US" altLang="ko-KR" sz="1000" dirty="0" smtClean="0">
                <a:solidFill>
                  <a:schemeClr val="bg1"/>
                </a:solidFill>
              </a:rPr>
              <a:t>1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2682194" y="6155174"/>
            <a:ext cx="36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c</a:t>
            </a:r>
            <a:r>
              <a:rPr lang="en-US" altLang="ko-KR" sz="1000" dirty="0" smtClean="0">
                <a:solidFill>
                  <a:schemeClr val="bg1"/>
                </a:solidFill>
              </a:rPr>
              <a:t>2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3117599" y="6155174"/>
            <a:ext cx="36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c</a:t>
            </a:r>
            <a:r>
              <a:rPr lang="en-US" altLang="ko-KR" sz="1000" dirty="0" smtClean="0">
                <a:solidFill>
                  <a:schemeClr val="bg1"/>
                </a:solidFill>
              </a:rPr>
              <a:t>3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3553004" y="6155174"/>
            <a:ext cx="36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c</a:t>
            </a:r>
            <a:r>
              <a:rPr lang="en-US" altLang="ko-KR" sz="1000" dirty="0" smtClean="0">
                <a:solidFill>
                  <a:schemeClr val="bg1"/>
                </a:solidFill>
              </a:rPr>
              <a:t>4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3988409" y="6155174"/>
            <a:ext cx="36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c</a:t>
            </a:r>
            <a:r>
              <a:rPr lang="en-US" altLang="ko-KR" sz="1000" dirty="0" smtClean="0">
                <a:solidFill>
                  <a:schemeClr val="bg1"/>
                </a:solidFill>
              </a:rPr>
              <a:t>5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7863840" y="5699758"/>
            <a:ext cx="435428" cy="431072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V</a:t>
            </a:r>
            <a:r>
              <a:rPr lang="en-US" altLang="ko-KR" sz="1000" dirty="0" smtClean="0">
                <a:solidFill>
                  <a:schemeClr val="tx1"/>
                </a:solidFill>
              </a:rPr>
              <a:t>5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161259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Heuristic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altLang="ko-KR" dirty="0" smtClean="0"/>
              <a:t>Similar to Best-Fit Decreasing algorithm</a:t>
            </a:r>
          </a:p>
          <a:p>
            <a:pPr lvl="1"/>
            <a:r>
              <a:rPr lang="fr-FR" altLang="ko-KR" dirty="0"/>
              <a:t>Sort the job sequence as decreasing order</a:t>
            </a:r>
          </a:p>
          <a:p>
            <a:pPr lvl="1"/>
            <a:r>
              <a:rPr lang="fr-FR" altLang="ko-KR" dirty="0" smtClean="0"/>
              <a:t>Perform best-fit algorithm</a:t>
            </a:r>
          </a:p>
          <a:p>
            <a:endParaRPr lang="fr-FR" altLang="ko-KR" dirty="0"/>
          </a:p>
        </p:txBody>
      </p:sp>
      <p:sp>
        <p:nvSpPr>
          <p:cNvPr id="22" name="직사각형 21"/>
          <p:cNvSpPr/>
          <p:nvPr/>
        </p:nvSpPr>
        <p:spPr>
          <a:xfrm>
            <a:off x="2211978" y="3640183"/>
            <a:ext cx="435428" cy="2490652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647406" y="3640183"/>
            <a:ext cx="435428" cy="2490652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082834" y="3640183"/>
            <a:ext cx="435428" cy="2490652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518262" y="3640183"/>
            <a:ext cx="435428" cy="2490652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953690" y="3640183"/>
            <a:ext cx="435428" cy="2490652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757851" y="5155474"/>
            <a:ext cx="435428" cy="975361"/>
          </a:xfrm>
          <a:prstGeom prst="rect">
            <a:avLst/>
          </a:prstGeom>
          <a:solidFill>
            <a:srgbClr val="FFFF00"/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V</a:t>
            </a:r>
            <a:r>
              <a:rPr lang="en-US" altLang="ko-KR" sz="1000" dirty="0" smtClean="0">
                <a:solidFill>
                  <a:schemeClr val="tx1"/>
                </a:solidFill>
              </a:rPr>
              <a:t>1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6209210" y="4972595"/>
            <a:ext cx="435428" cy="115824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V</a:t>
            </a:r>
            <a:r>
              <a:rPr lang="en-US" altLang="ko-KR" sz="1000" dirty="0" smtClean="0">
                <a:solidFill>
                  <a:schemeClr val="tx1"/>
                </a:solidFill>
              </a:rPr>
              <a:t>2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2647406" y="4484907"/>
            <a:ext cx="435428" cy="1645921"/>
          </a:xfrm>
          <a:prstGeom prst="rect">
            <a:avLst/>
          </a:prstGeom>
          <a:solidFill>
            <a:srgbClr val="FFC000"/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V</a:t>
            </a:r>
            <a:r>
              <a:rPr lang="en-US" altLang="ko-KR" sz="1000" dirty="0">
                <a:solidFill>
                  <a:schemeClr val="tx1"/>
                </a:solidFill>
              </a:rPr>
              <a:t>3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7297783" y="5268683"/>
            <a:ext cx="435428" cy="86214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V</a:t>
            </a:r>
            <a:r>
              <a:rPr lang="en-US" altLang="ko-KR" sz="1000" dirty="0" smtClean="0">
                <a:solidFill>
                  <a:schemeClr val="tx1"/>
                </a:solidFill>
              </a:rPr>
              <a:t>4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3082834" y="4885510"/>
            <a:ext cx="435428" cy="12453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V</a:t>
            </a:r>
            <a:r>
              <a:rPr lang="en-US" altLang="ko-KR" sz="1000" dirty="0" smtClean="0">
                <a:solidFill>
                  <a:schemeClr val="tx1"/>
                </a:solidFill>
              </a:rPr>
              <a:t>6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2211978" y="4136578"/>
            <a:ext cx="435428" cy="199425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V</a:t>
            </a:r>
            <a:r>
              <a:rPr lang="en-US" altLang="ko-KR" sz="1000" dirty="0" smtClean="0">
                <a:solidFill>
                  <a:schemeClr val="tx1"/>
                </a:solidFill>
              </a:rPr>
              <a:t>7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246789" y="6155174"/>
            <a:ext cx="36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c</a:t>
            </a:r>
            <a:r>
              <a:rPr lang="en-US" altLang="ko-KR" sz="1000" dirty="0" smtClean="0">
                <a:solidFill>
                  <a:schemeClr val="bg1"/>
                </a:solidFill>
              </a:rPr>
              <a:t>1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682194" y="6155174"/>
            <a:ext cx="36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c</a:t>
            </a:r>
            <a:r>
              <a:rPr lang="en-US" altLang="ko-KR" sz="1000" dirty="0" smtClean="0">
                <a:solidFill>
                  <a:schemeClr val="bg1"/>
                </a:solidFill>
              </a:rPr>
              <a:t>2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117599" y="6155174"/>
            <a:ext cx="36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c</a:t>
            </a:r>
            <a:r>
              <a:rPr lang="en-US" altLang="ko-KR" sz="1000" dirty="0" smtClean="0">
                <a:solidFill>
                  <a:schemeClr val="bg1"/>
                </a:solidFill>
              </a:rPr>
              <a:t>3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553004" y="6155174"/>
            <a:ext cx="36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c</a:t>
            </a:r>
            <a:r>
              <a:rPr lang="en-US" altLang="ko-KR" sz="1000" dirty="0" smtClean="0">
                <a:solidFill>
                  <a:schemeClr val="bg1"/>
                </a:solidFill>
              </a:rPr>
              <a:t>4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988409" y="6155174"/>
            <a:ext cx="36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c</a:t>
            </a:r>
            <a:r>
              <a:rPr lang="en-US" altLang="ko-KR" sz="1000" dirty="0" smtClean="0">
                <a:solidFill>
                  <a:schemeClr val="bg1"/>
                </a:solidFill>
              </a:rPr>
              <a:t>5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7863840" y="5699758"/>
            <a:ext cx="435428" cy="431072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V</a:t>
            </a:r>
            <a:r>
              <a:rPr lang="en-US" altLang="ko-KR" sz="1000" dirty="0" smtClean="0">
                <a:solidFill>
                  <a:schemeClr val="tx1"/>
                </a:solidFill>
              </a:rPr>
              <a:t>5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607814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Heuristic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altLang="ko-KR" dirty="0" smtClean="0"/>
              <a:t>Similar to Best-Fit Decreasing algorithm</a:t>
            </a:r>
          </a:p>
          <a:p>
            <a:pPr lvl="1"/>
            <a:r>
              <a:rPr lang="fr-FR" altLang="ko-KR" dirty="0"/>
              <a:t>Sort the job sequence as decreasing order</a:t>
            </a:r>
          </a:p>
          <a:p>
            <a:pPr lvl="1"/>
            <a:r>
              <a:rPr lang="fr-FR" altLang="ko-KR" dirty="0" smtClean="0"/>
              <a:t>Perform best-fit algorithm</a:t>
            </a:r>
          </a:p>
          <a:p>
            <a:endParaRPr lang="fr-FR" altLang="ko-KR" dirty="0"/>
          </a:p>
        </p:txBody>
      </p:sp>
      <p:sp>
        <p:nvSpPr>
          <p:cNvPr id="22" name="직사각형 21"/>
          <p:cNvSpPr/>
          <p:nvPr/>
        </p:nvSpPr>
        <p:spPr>
          <a:xfrm>
            <a:off x="2211978" y="3640183"/>
            <a:ext cx="435428" cy="2490652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647406" y="3640183"/>
            <a:ext cx="435428" cy="2490652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082834" y="3640183"/>
            <a:ext cx="435428" cy="2490652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518262" y="3640183"/>
            <a:ext cx="435428" cy="2490652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953690" y="3640183"/>
            <a:ext cx="435428" cy="2490652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757851" y="5155474"/>
            <a:ext cx="435428" cy="975361"/>
          </a:xfrm>
          <a:prstGeom prst="rect">
            <a:avLst/>
          </a:prstGeom>
          <a:solidFill>
            <a:srgbClr val="FFFF00"/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V</a:t>
            </a:r>
            <a:r>
              <a:rPr lang="en-US" altLang="ko-KR" sz="1000" dirty="0" smtClean="0">
                <a:solidFill>
                  <a:schemeClr val="tx1"/>
                </a:solidFill>
              </a:rPr>
              <a:t>1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082788" y="3727270"/>
            <a:ext cx="435428" cy="115824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V</a:t>
            </a:r>
            <a:r>
              <a:rPr lang="en-US" altLang="ko-KR" sz="1000" dirty="0" smtClean="0">
                <a:solidFill>
                  <a:schemeClr val="tx1"/>
                </a:solidFill>
              </a:rPr>
              <a:t>2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2647406" y="4484907"/>
            <a:ext cx="435428" cy="1645921"/>
          </a:xfrm>
          <a:prstGeom prst="rect">
            <a:avLst/>
          </a:prstGeom>
          <a:solidFill>
            <a:srgbClr val="FFC000"/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V</a:t>
            </a:r>
            <a:r>
              <a:rPr lang="en-US" altLang="ko-KR" sz="1000" dirty="0">
                <a:solidFill>
                  <a:schemeClr val="tx1"/>
                </a:solidFill>
              </a:rPr>
              <a:t>3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7297783" y="5268683"/>
            <a:ext cx="435428" cy="86214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V</a:t>
            </a:r>
            <a:r>
              <a:rPr lang="en-US" altLang="ko-KR" sz="1000" dirty="0" smtClean="0">
                <a:solidFill>
                  <a:schemeClr val="tx1"/>
                </a:solidFill>
              </a:rPr>
              <a:t>4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3082834" y="4885510"/>
            <a:ext cx="435428" cy="12453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V</a:t>
            </a:r>
            <a:r>
              <a:rPr lang="en-US" altLang="ko-KR" sz="1000" dirty="0" smtClean="0">
                <a:solidFill>
                  <a:schemeClr val="tx1"/>
                </a:solidFill>
              </a:rPr>
              <a:t>6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2211978" y="4136578"/>
            <a:ext cx="435428" cy="199425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V</a:t>
            </a:r>
            <a:r>
              <a:rPr lang="en-US" altLang="ko-KR" sz="1000" dirty="0" smtClean="0">
                <a:solidFill>
                  <a:schemeClr val="tx1"/>
                </a:solidFill>
              </a:rPr>
              <a:t>7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246789" y="6155174"/>
            <a:ext cx="36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c</a:t>
            </a:r>
            <a:r>
              <a:rPr lang="en-US" altLang="ko-KR" sz="1000" dirty="0" smtClean="0">
                <a:solidFill>
                  <a:schemeClr val="bg1"/>
                </a:solidFill>
              </a:rPr>
              <a:t>1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682194" y="6155174"/>
            <a:ext cx="36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c</a:t>
            </a:r>
            <a:r>
              <a:rPr lang="en-US" altLang="ko-KR" sz="1000" dirty="0" smtClean="0">
                <a:solidFill>
                  <a:schemeClr val="bg1"/>
                </a:solidFill>
              </a:rPr>
              <a:t>2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117599" y="6155174"/>
            <a:ext cx="36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c</a:t>
            </a:r>
            <a:r>
              <a:rPr lang="en-US" altLang="ko-KR" sz="1000" dirty="0" smtClean="0">
                <a:solidFill>
                  <a:schemeClr val="bg1"/>
                </a:solidFill>
              </a:rPr>
              <a:t>3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553004" y="6155174"/>
            <a:ext cx="36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c</a:t>
            </a:r>
            <a:r>
              <a:rPr lang="en-US" altLang="ko-KR" sz="1000" dirty="0" smtClean="0">
                <a:solidFill>
                  <a:schemeClr val="bg1"/>
                </a:solidFill>
              </a:rPr>
              <a:t>4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988409" y="6155174"/>
            <a:ext cx="36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c</a:t>
            </a:r>
            <a:r>
              <a:rPr lang="en-US" altLang="ko-KR" sz="1000" dirty="0" smtClean="0">
                <a:solidFill>
                  <a:schemeClr val="bg1"/>
                </a:solidFill>
              </a:rPr>
              <a:t>5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7863840" y="5699758"/>
            <a:ext cx="435428" cy="431072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V</a:t>
            </a:r>
            <a:r>
              <a:rPr lang="en-US" altLang="ko-KR" sz="1000" dirty="0" smtClean="0">
                <a:solidFill>
                  <a:schemeClr val="tx1"/>
                </a:solidFill>
              </a:rPr>
              <a:t>5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9148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04800" y="4865914"/>
            <a:ext cx="8592670" cy="13171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Mathematical model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79463" y="1828800"/>
            <a:ext cx="8057925" cy="4208930"/>
          </a:xfrm>
        </p:spPr>
        <p:txBody>
          <a:bodyPr/>
          <a:lstStyle/>
          <a:p>
            <a:pPr marL="0" indent="0">
              <a:lnSpc>
                <a:spcPct val="50000"/>
              </a:lnSpc>
              <a:buNone/>
            </a:pPr>
            <a:r>
              <a:rPr lang="en-GB" dirty="0" smtClean="0"/>
              <a:t>Parameter to consider:</a:t>
            </a:r>
          </a:p>
          <a:p>
            <a:pPr>
              <a:lnSpc>
                <a:spcPct val="50000"/>
              </a:lnSpc>
              <a:buFont typeface="Wingdings" charset="2"/>
              <a:buChar char="Ø"/>
            </a:pPr>
            <a:r>
              <a:rPr lang="en-GB" dirty="0" smtClean="0"/>
              <a:t>Battery capacity of each vehicles </a:t>
            </a:r>
            <a:r>
              <a:rPr lang="en-GB" dirty="0" err="1" smtClean="0"/>
              <a:t>Ca</a:t>
            </a:r>
            <a:r>
              <a:rPr lang="en-GB" sz="1600" dirty="0" err="1" smtClean="0"/>
              <a:t>i</a:t>
            </a:r>
            <a:endParaRPr lang="en-GB" sz="1600" dirty="0" smtClean="0"/>
          </a:p>
          <a:p>
            <a:pPr>
              <a:lnSpc>
                <a:spcPct val="50000"/>
              </a:lnSpc>
              <a:buFont typeface="Wingdings" charset="2"/>
              <a:buChar char="Ø"/>
            </a:pPr>
            <a:r>
              <a:rPr lang="en-GB" dirty="0" smtClean="0"/>
              <a:t>Total charge time for each vehicles Ch</a:t>
            </a:r>
            <a:r>
              <a:rPr lang="en-GB" sz="1600" dirty="0" smtClean="0"/>
              <a:t>i</a:t>
            </a:r>
          </a:p>
          <a:p>
            <a:pPr>
              <a:lnSpc>
                <a:spcPct val="50000"/>
              </a:lnSpc>
              <a:buFont typeface="Wingdings" charset="2"/>
              <a:buChar char="Ø"/>
            </a:pPr>
            <a:r>
              <a:rPr lang="en-GB" dirty="0" smtClean="0"/>
              <a:t>Capacity of the building for deliver the electricity (100Kw)</a:t>
            </a:r>
          </a:p>
          <a:p>
            <a:pPr>
              <a:lnSpc>
                <a:spcPct val="50000"/>
              </a:lnSpc>
              <a:buFont typeface="Wingdings" charset="2"/>
              <a:buChar char="Ø"/>
            </a:pPr>
            <a:r>
              <a:rPr lang="en-GB" dirty="0" smtClean="0"/>
              <a:t>Cost/</a:t>
            </a:r>
            <a:r>
              <a:rPr lang="en-GB" dirty="0" err="1" smtClean="0"/>
              <a:t>intervalle</a:t>
            </a:r>
            <a:r>
              <a:rPr lang="en-GB" dirty="0" smtClean="0"/>
              <a:t>/Kw C</a:t>
            </a:r>
            <a:r>
              <a:rPr lang="en-GB" sz="1600" dirty="0" smtClean="0"/>
              <a:t>t</a:t>
            </a:r>
          </a:p>
          <a:p>
            <a:pPr>
              <a:lnSpc>
                <a:spcPct val="50000"/>
              </a:lnSpc>
              <a:buFont typeface="Wingdings" charset="2"/>
              <a:buChar char="Ø"/>
            </a:pPr>
            <a:r>
              <a:rPr lang="en-GB" dirty="0" err="1" smtClean="0"/>
              <a:t>B</a:t>
            </a:r>
            <a:r>
              <a:rPr lang="en-GB" sz="1600" dirty="0" err="1" smtClean="0"/>
              <a:t>ij</a:t>
            </a:r>
            <a:r>
              <a:rPr lang="en-GB" dirty="0" smtClean="0"/>
              <a:t> = </a:t>
            </a:r>
            <a:r>
              <a:rPr lang="en-GB" dirty="0" err="1" smtClean="0"/>
              <a:t>Ca</a:t>
            </a:r>
            <a:r>
              <a:rPr lang="en-GB" sz="1600" dirty="0" err="1" smtClean="0"/>
              <a:t>i</a:t>
            </a:r>
            <a:r>
              <a:rPr lang="en-GB" dirty="0" smtClean="0"/>
              <a:t> * Ch</a:t>
            </a:r>
            <a:r>
              <a:rPr lang="en-GB" sz="1600" dirty="0" smtClean="0"/>
              <a:t>i</a:t>
            </a:r>
            <a:r>
              <a:rPr lang="en-GB" dirty="0" smtClean="0"/>
              <a:t> Demand in electricity for each vehicles</a:t>
            </a:r>
          </a:p>
          <a:p>
            <a:pPr marL="0" indent="0">
              <a:buNone/>
            </a:pPr>
            <a:r>
              <a:rPr lang="en-GB" dirty="0" smtClean="0"/>
              <a:t>Example</a:t>
            </a:r>
          </a:p>
          <a:p>
            <a:pPr marL="0" indent="0">
              <a:lnSpc>
                <a:spcPct val="50000"/>
              </a:lnSpc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0F451-D83D-6C4C-BA2E-524F123ADC93}" type="slidenum">
              <a:rPr lang="fr-FR" sz="1800" smtClean="0">
                <a:solidFill>
                  <a:srgbClr val="FFFFFF"/>
                </a:solidFill>
              </a:rPr>
              <a:t>4</a:t>
            </a:fld>
            <a:endParaRPr lang="fr-FR" sz="1800" dirty="0">
              <a:solidFill>
                <a:srgbClr val="FFFFFF"/>
              </a:solidFill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533" y="4990467"/>
            <a:ext cx="8451855" cy="1047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937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Heuristic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altLang="ko-KR" dirty="0" smtClean="0"/>
              <a:t>Similar to Best-Fit Decreasing algorithm</a:t>
            </a:r>
          </a:p>
          <a:p>
            <a:pPr lvl="1"/>
            <a:r>
              <a:rPr lang="fr-FR" altLang="ko-KR" dirty="0"/>
              <a:t>Sort the job sequence as decreasing order</a:t>
            </a:r>
          </a:p>
          <a:p>
            <a:pPr lvl="1"/>
            <a:r>
              <a:rPr lang="fr-FR" altLang="ko-KR" dirty="0" smtClean="0"/>
              <a:t>Perform best-fit algorithm</a:t>
            </a:r>
          </a:p>
          <a:p>
            <a:endParaRPr lang="fr-FR" altLang="ko-KR" dirty="0"/>
          </a:p>
        </p:txBody>
      </p:sp>
      <p:sp>
        <p:nvSpPr>
          <p:cNvPr id="22" name="직사각형 21"/>
          <p:cNvSpPr/>
          <p:nvPr/>
        </p:nvSpPr>
        <p:spPr>
          <a:xfrm>
            <a:off x="2211978" y="3640183"/>
            <a:ext cx="435428" cy="2490652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647406" y="3640183"/>
            <a:ext cx="435428" cy="2490652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082834" y="3640183"/>
            <a:ext cx="435428" cy="2490652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518262" y="3640183"/>
            <a:ext cx="435428" cy="2490652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953690" y="3640183"/>
            <a:ext cx="435428" cy="2490652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518193" y="5133706"/>
            <a:ext cx="435428" cy="975361"/>
          </a:xfrm>
          <a:prstGeom prst="rect">
            <a:avLst/>
          </a:prstGeom>
          <a:solidFill>
            <a:srgbClr val="FFFF00"/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V</a:t>
            </a:r>
            <a:r>
              <a:rPr lang="en-US" altLang="ko-KR" sz="1000" dirty="0" smtClean="0">
                <a:solidFill>
                  <a:schemeClr val="tx1"/>
                </a:solidFill>
              </a:rPr>
              <a:t>1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082788" y="3727270"/>
            <a:ext cx="435428" cy="115824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V</a:t>
            </a:r>
            <a:r>
              <a:rPr lang="en-US" altLang="ko-KR" sz="1000" dirty="0" smtClean="0">
                <a:solidFill>
                  <a:schemeClr val="tx1"/>
                </a:solidFill>
              </a:rPr>
              <a:t>2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2647406" y="4484907"/>
            <a:ext cx="435428" cy="1645921"/>
          </a:xfrm>
          <a:prstGeom prst="rect">
            <a:avLst/>
          </a:prstGeom>
          <a:solidFill>
            <a:srgbClr val="FFC000"/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V</a:t>
            </a:r>
            <a:r>
              <a:rPr lang="en-US" altLang="ko-KR" sz="1000" dirty="0">
                <a:solidFill>
                  <a:schemeClr val="tx1"/>
                </a:solidFill>
              </a:rPr>
              <a:t>3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7297783" y="5268683"/>
            <a:ext cx="435428" cy="86214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V</a:t>
            </a:r>
            <a:r>
              <a:rPr lang="en-US" altLang="ko-KR" sz="1000" dirty="0" smtClean="0">
                <a:solidFill>
                  <a:schemeClr val="tx1"/>
                </a:solidFill>
              </a:rPr>
              <a:t>4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3082834" y="4885510"/>
            <a:ext cx="435428" cy="12453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V</a:t>
            </a:r>
            <a:r>
              <a:rPr lang="en-US" altLang="ko-KR" sz="1000" dirty="0" smtClean="0">
                <a:solidFill>
                  <a:schemeClr val="tx1"/>
                </a:solidFill>
              </a:rPr>
              <a:t>6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2211978" y="4136578"/>
            <a:ext cx="435428" cy="199425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V</a:t>
            </a:r>
            <a:r>
              <a:rPr lang="en-US" altLang="ko-KR" sz="1000" dirty="0" smtClean="0">
                <a:solidFill>
                  <a:schemeClr val="tx1"/>
                </a:solidFill>
              </a:rPr>
              <a:t>7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246789" y="6155174"/>
            <a:ext cx="36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c</a:t>
            </a:r>
            <a:r>
              <a:rPr lang="en-US" altLang="ko-KR" sz="1000" dirty="0" smtClean="0">
                <a:solidFill>
                  <a:schemeClr val="bg1"/>
                </a:solidFill>
              </a:rPr>
              <a:t>1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682194" y="6155174"/>
            <a:ext cx="36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c</a:t>
            </a:r>
            <a:r>
              <a:rPr lang="en-US" altLang="ko-KR" sz="1000" dirty="0" smtClean="0">
                <a:solidFill>
                  <a:schemeClr val="bg1"/>
                </a:solidFill>
              </a:rPr>
              <a:t>2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117599" y="6155174"/>
            <a:ext cx="36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c</a:t>
            </a:r>
            <a:r>
              <a:rPr lang="en-US" altLang="ko-KR" sz="1000" dirty="0" smtClean="0">
                <a:solidFill>
                  <a:schemeClr val="bg1"/>
                </a:solidFill>
              </a:rPr>
              <a:t>3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553004" y="6155174"/>
            <a:ext cx="36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c</a:t>
            </a:r>
            <a:r>
              <a:rPr lang="en-US" altLang="ko-KR" sz="1000" dirty="0" smtClean="0">
                <a:solidFill>
                  <a:schemeClr val="bg1"/>
                </a:solidFill>
              </a:rPr>
              <a:t>4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988409" y="6155174"/>
            <a:ext cx="36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c</a:t>
            </a:r>
            <a:r>
              <a:rPr lang="en-US" altLang="ko-KR" sz="1000" dirty="0" smtClean="0">
                <a:solidFill>
                  <a:schemeClr val="bg1"/>
                </a:solidFill>
              </a:rPr>
              <a:t>5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7863840" y="5699758"/>
            <a:ext cx="435428" cy="431072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V</a:t>
            </a:r>
            <a:r>
              <a:rPr lang="en-US" altLang="ko-KR" sz="1000" dirty="0" smtClean="0">
                <a:solidFill>
                  <a:schemeClr val="tx1"/>
                </a:solidFill>
              </a:rPr>
              <a:t>5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532298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Heuristic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altLang="ko-KR" dirty="0" smtClean="0"/>
              <a:t>Similar to Best-Fit Decreasing algorithm</a:t>
            </a:r>
          </a:p>
          <a:p>
            <a:pPr lvl="1"/>
            <a:r>
              <a:rPr lang="fr-FR" altLang="ko-KR" dirty="0"/>
              <a:t>Sort the job sequence as decreasing order</a:t>
            </a:r>
          </a:p>
          <a:p>
            <a:pPr lvl="1"/>
            <a:r>
              <a:rPr lang="fr-FR" altLang="ko-KR" dirty="0" smtClean="0"/>
              <a:t>Perform best-fit algorithm</a:t>
            </a:r>
          </a:p>
          <a:p>
            <a:endParaRPr lang="fr-FR" altLang="ko-KR" dirty="0"/>
          </a:p>
        </p:txBody>
      </p:sp>
      <p:sp>
        <p:nvSpPr>
          <p:cNvPr id="22" name="직사각형 21"/>
          <p:cNvSpPr/>
          <p:nvPr/>
        </p:nvSpPr>
        <p:spPr>
          <a:xfrm>
            <a:off x="2211978" y="3640183"/>
            <a:ext cx="435428" cy="2490652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647406" y="3640183"/>
            <a:ext cx="435428" cy="2490652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082834" y="3640183"/>
            <a:ext cx="435428" cy="2490652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518262" y="3640183"/>
            <a:ext cx="435428" cy="2490652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953690" y="3640183"/>
            <a:ext cx="435428" cy="2490652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518193" y="5133706"/>
            <a:ext cx="435428" cy="975361"/>
          </a:xfrm>
          <a:prstGeom prst="rect">
            <a:avLst/>
          </a:prstGeom>
          <a:solidFill>
            <a:srgbClr val="FFFF00"/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V</a:t>
            </a:r>
            <a:r>
              <a:rPr lang="en-US" altLang="ko-KR" sz="1000" dirty="0" smtClean="0">
                <a:solidFill>
                  <a:schemeClr val="tx1"/>
                </a:solidFill>
              </a:rPr>
              <a:t>1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082788" y="3727270"/>
            <a:ext cx="435428" cy="115824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V</a:t>
            </a:r>
            <a:r>
              <a:rPr lang="en-US" altLang="ko-KR" sz="1000" dirty="0" smtClean="0">
                <a:solidFill>
                  <a:schemeClr val="tx1"/>
                </a:solidFill>
              </a:rPr>
              <a:t>2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2647406" y="4484907"/>
            <a:ext cx="435428" cy="1645921"/>
          </a:xfrm>
          <a:prstGeom prst="rect">
            <a:avLst/>
          </a:prstGeom>
          <a:solidFill>
            <a:srgbClr val="FFC000"/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V</a:t>
            </a:r>
            <a:r>
              <a:rPr lang="en-US" altLang="ko-KR" sz="1000" dirty="0">
                <a:solidFill>
                  <a:schemeClr val="tx1"/>
                </a:solidFill>
              </a:rPr>
              <a:t>3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647406" y="3640172"/>
            <a:ext cx="435428" cy="86214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V</a:t>
            </a:r>
            <a:r>
              <a:rPr lang="en-US" altLang="ko-KR" sz="1000" dirty="0" smtClean="0">
                <a:solidFill>
                  <a:schemeClr val="tx1"/>
                </a:solidFill>
              </a:rPr>
              <a:t>4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3082834" y="4885510"/>
            <a:ext cx="435428" cy="12453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V</a:t>
            </a:r>
            <a:r>
              <a:rPr lang="en-US" altLang="ko-KR" sz="1000" dirty="0" smtClean="0">
                <a:solidFill>
                  <a:schemeClr val="tx1"/>
                </a:solidFill>
              </a:rPr>
              <a:t>6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2211978" y="4136578"/>
            <a:ext cx="435428" cy="199425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V</a:t>
            </a:r>
            <a:r>
              <a:rPr lang="en-US" altLang="ko-KR" sz="1000" dirty="0" smtClean="0">
                <a:solidFill>
                  <a:schemeClr val="tx1"/>
                </a:solidFill>
              </a:rPr>
              <a:t>7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246789" y="6155174"/>
            <a:ext cx="36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c</a:t>
            </a:r>
            <a:r>
              <a:rPr lang="en-US" altLang="ko-KR" sz="1000" dirty="0" smtClean="0">
                <a:solidFill>
                  <a:schemeClr val="bg1"/>
                </a:solidFill>
              </a:rPr>
              <a:t>1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682194" y="6155174"/>
            <a:ext cx="36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c</a:t>
            </a:r>
            <a:r>
              <a:rPr lang="en-US" altLang="ko-KR" sz="1000" dirty="0" smtClean="0">
                <a:solidFill>
                  <a:schemeClr val="bg1"/>
                </a:solidFill>
              </a:rPr>
              <a:t>2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117599" y="6155174"/>
            <a:ext cx="36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c</a:t>
            </a:r>
            <a:r>
              <a:rPr lang="en-US" altLang="ko-KR" sz="1000" dirty="0" smtClean="0">
                <a:solidFill>
                  <a:schemeClr val="bg1"/>
                </a:solidFill>
              </a:rPr>
              <a:t>3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553004" y="6155174"/>
            <a:ext cx="36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c</a:t>
            </a:r>
            <a:r>
              <a:rPr lang="en-US" altLang="ko-KR" sz="1000" dirty="0" smtClean="0">
                <a:solidFill>
                  <a:schemeClr val="bg1"/>
                </a:solidFill>
              </a:rPr>
              <a:t>4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988409" y="6155174"/>
            <a:ext cx="36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c</a:t>
            </a:r>
            <a:r>
              <a:rPr lang="en-US" altLang="ko-KR" sz="1000" dirty="0" smtClean="0">
                <a:solidFill>
                  <a:schemeClr val="bg1"/>
                </a:solidFill>
              </a:rPr>
              <a:t>5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7863840" y="5699758"/>
            <a:ext cx="435428" cy="431072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V</a:t>
            </a:r>
            <a:r>
              <a:rPr lang="en-US" altLang="ko-KR" sz="1000" dirty="0" smtClean="0">
                <a:solidFill>
                  <a:schemeClr val="tx1"/>
                </a:solidFill>
              </a:rPr>
              <a:t>5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561170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Heuristic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altLang="ko-KR" dirty="0" smtClean="0"/>
              <a:t>Similar to Best-Fit Decreasing algorithm</a:t>
            </a:r>
          </a:p>
          <a:p>
            <a:pPr lvl="1"/>
            <a:r>
              <a:rPr lang="fr-FR" altLang="ko-KR" dirty="0"/>
              <a:t>Sort the job sequence as decreasing order</a:t>
            </a:r>
          </a:p>
          <a:p>
            <a:pPr lvl="1"/>
            <a:r>
              <a:rPr lang="fr-FR" altLang="ko-KR" dirty="0" smtClean="0"/>
              <a:t>Perform best-fit algorithm</a:t>
            </a:r>
          </a:p>
          <a:p>
            <a:endParaRPr lang="fr-FR" altLang="ko-KR" dirty="0"/>
          </a:p>
        </p:txBody>
      </p:sp>
      <p:sp>
        <p:nvSpPr>
          <p:cNvPr id="39" name="직사각형 38"/>
          <p:cNvSpPr/>
          <p:nvPr/>
        </p:nvSpPr>
        <p:spPr>
          <a:xfrm>
            <a:off x="2211978" y="3640183"/>
            <a:ext cx="435428" cy="2490652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2647406" y="3640183"/>
            <a:ext cx="435428" cy="2490652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3082834" y="3640183"/>
            <a:ext cx="435428" cy="2490652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3518262" y="3640183"/>
            <a:ext cx="435428" cy="2490652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3953690" y="3640183"/>
            <a:ext cx="435428" cy="2490652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3518193" y="5133706"/>
            <a:ext cx="435428" cy="975361"/>
          </a:xfrm>
          <a:prstGeom prst="rect">
            <a:avLst/>
          </a:prstGeom>
          <a:solidFill>
            <a:srgbClr val="FFFF00"/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V</a:t>
            </a:r>
            <a:r>
              <a:rPr lang="en-US" altLang="ko-KR" sz="1000" dirty="0" smtClean="0">
                <a:solidFill>
                  <a:schemeClr val="tx1"/>
                </a:solidFill>
              </a:rPr>
              <a:t>1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3082788" y="3727270"/>
            <a:ext cx="435428" cy="115824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V</a:t>
            </a:r>
            <a:r>
              <a:rPr lang="en-US" altLang="ko-KR" sz="1000" dirty="0" smtClean="0">
                <a:solidFill>
                  <a:schemeClr val="tx1"/>
                </a:solidFill>
              </a:rPr>
              <a:t>2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2647406" y="4484907"/>
            <a:ext cx="435428" cy="1645921"/>
          </a:xfrm>
          <a:prstGeom prst="rect">
            <a:avLst/>
          </a:prstGeom>
          <a:solidFill>
            <a:srgbClr val="FFC000"/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V</a:t>
            </a:r>
            <a:r>
              <a:rPr lang="en-US" altLang="ko-KR" sz="1000" dirty="0">
                <a:solidFill>
                  <a:schemeClr val="tx1"/>
                </a:solidFill>
              </a:rPr>
              <a:t>3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2647406" y="3640172"/>
            <a:ext cx="435428" cy="86214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V</a:t>
            </a:r>
            <a:r>
              <a:rPr lang="en-US" altLang="ko-KR" sz="1000" dirty="0" smtClean="0">
                <a:solidFill>
                  <a:schemeClr val="tx1"/>
                </a:solidFill>
              </a:rPr>
              <a:t>4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3082834" y="4885510"/>
            <a:ext cx="435428" cy="12453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V</a:t>
            </a:r>
            <a:r>
              <a:rPr lang="en-US" altLang="ko-KR" sz="1000" dirty="0" smtClean="0">
                <a:solidFill>
                  <a:schemeClr val="tx1"/>
                </a:solidFill>
              </a:rPr>
              <a:t>6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2211978" y="4136578"/>
            <a:ext cx="435428" cy="199425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V</a:t>
            </a:r>
            <a:r>
              <a:rPr lang="en-US" altLang="ko-KR" sz="1000" dirty="0" smtClean="0">
                <a:solidFill>
                  <a:schemeClr val="tx1"/>
                </a:solidFill>
              </a:rPr>
              <a:t>7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246789" y="6155174"/>
            <a:ext cx="36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c</a:t>
            </a:r>
            <a:r>
              <a:rPr lang="en-US" altLang="ko-KR" sz="1000" dirty="0" smtClean="0">
                <a:solidFill>
                  <a:schemeClr val="bg1"/>
                </a:solidFill>
              </a:rPr>
              <a:t>1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682194" y="6155174"/>
            <a:ext cx="36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c</a:t>
            </a:r>
            <a:r>
              <a:rPr lang="en-US" altLang="ko-KR" sz="1000" dirty="0" smtClean="0">
                <a:solidFill>
                  <a:schemeClr val="bg1"/>
                </a:solidFill>
              </a:rPr>
              <a:t>2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117599" y="6155174"/>
            <a:ext cx="36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c</a:t>
            </a:r>
            <a:r>
              <a:rPr lang="en-US" altLang="ko-KR" sz="1000" dirty="0" smtClean="0">
                <a:solidFill>
                  <a:schemeClr val="bg1"/>
                </a:solidFill>
              </a:rPr>
              <a:t>3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553004" y="6155174"/>
            <a:ext cx="36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c</a:t>
            </a:r>
            <a:r>
              <a:rPr lang="en-US" altLang="ko-KR" sz="1000" dirty="0" smtClean="0">
                <a:solidFill>
                  <a:schemeClr val="bg1"/>
                </a:solidFill>
              </a:rPr>
              <a:t>4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988409" y="6155174"/>
            <a:ext cx="36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c</a:t>
            </a:r>
            <a:r>
              <a:rPr lang="en-US" altLang="ko-KR" sz="1000" dirty="0" smtClean="0">
                <a:solidFill>
                  <a:schemeClr val="bg1"/>
                </a:solidFill>
              </a:rPr>
              <a:t>5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2211978" y="3705506"/>
            <a:ext cx="435428" cy="431072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V</a:t>
            </a:r>
            <a:r>
              <a:rPr lang="en-US" altLang="ko-KR" sz="1000" dirty="0" smtClean="0">
                <a:solidFill>
                  <a:schemeClr val="tx1"/>
                </a:solidFill>
              </a:rPr>
              <a:t>5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506774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Heuristic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altLang="ko-KR" dirty="0" smtClean="0"/>
              <a:t>Similar to Best-Fit Decreasing algorithm</a:t>
            </a:r>
          </a:p>
          <a:p>
            <a:pPr lvl="1"/>
            <a:r>
              <a:rPr lang="fr-FR" altLang="ko-KR" dirty="0"/>
              <a:t>Sort the job sequence as decreasing order</a:t>
            </a:r>
          </a:p>
          <a:p>
            <a:pPr lvl="1"/>
            <a:r>
              <a:rPr lang="fr-FR" altLang="ko-KR" dirty="0" smtClean="0"/>
              <a:t>Perform best-fit algorithm</a:t>
            </a:r>
          </a:p>
          <a:p>
            <a:pPr lvl="1"/>
            <a:r>
              <a:rPr lang="fr-FR" altLang="ko-KR" dirty="0" smtClean="0"/>
              <a:t>Sort the result as decreasing order</a:t>
            </a:r>
          </a:p>
          <a:p>
            <a:endParaRPr lang="fr-FR" altLang="ko-KR" dirty="0"/>
          </a:p>
        </p:txBody>
      </p:sp>
      <p:sp>
        <p:nvSpPr>
          <p:cNvPr id="21" name="직사각형 20"/>
          <p:cNvSpPr/>
          <p:nvPr/>
        </p:nvSpPr>
        <p:spPr>
          <a:xfrm>
            <a:off x="2211978" y="3640183"/>
            <a:ext cx="435428" cy="2490652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647406" y="3640183"/>
            <a:ext cx="435428" cy="2490652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082834" y="3640183"/>
            <a:ext cx="435428" cy="2490652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518262" y="3640183"/>
            <a:ext cx="435428" cy="2490652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953690" y="3640183"/>
            <a:ext cx="435428" cy="2490652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518193" y="5133706"/>
            <a:ext cx="435428" cy="975361"/>
          </a:xfrm>
          <a:prstGeom prst="rect">
            <a:avLst/>
          </a:prstGeom>
          <a:solidFill>
            <a:srgbClr val="FFFF00"/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V</a:t>
            </a:r>
            <a:r>
              <a:rPr lang="en-US" altLang="ko-KR" sz="1000" dirty="0" smtClean="0">
                <a:solidFill>
                  <a:schemeClr val="tx1"/>
                </a:solidFill>
              </a:rPr>
              <a:t>1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082788" y="3727270"/>
            <a:ext cx="435428" cy="115824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V</a:t>
            </a:r>
            <a:r>
              <a:rPr lang="en-US" altLang="ko-KR" sz="1000" dirty="0" smtClean="0">
                <a:solidFill>
                  <a:schemeClr val="tx1"/>
                </a:solidFill>
              </a:rPr>
              <a:t>2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647406" y="4484907"/>
            <a:ext cx="435428" cy="1645921"/>
          </a:xfrm>
          <a:prstGeom prst="rect">
            <a:avLst/>
          </a:prstGeom>
          <a:solidFill>
            <a:srgbClr val="FFC000"/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V</a:t>
            </a:r>
            <a:r>
              <a:rPr lang="en-US" altLang="ko-KR" sz="1000" dirty="0">
                <a:solidFill>
                  <a:schemeClr val="tx1"/>
                </a:solidFill>
              </a:rPr>
              <a:t>3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2647406" y="3640172"/>
            <a:ext cx="435428" cy="86214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V</a:t>
            </a:r>
            <a:r>
              <a:rPr lang="en-US" altLang="ko-KR" sz="1000" dirty="0" smtClean="0">
                <a:solidFill>
                  <a:schemeClr val="tx1"/>
                </a:solidFill>
              </a:rPr>
              <a:t>4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3082834" y="4885510"/>
            <a:ext cx="435428" cy="12453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V</a:t>
            </a:r>
            <a:r>
              <a:rPr lang="en-US" altLang="ko-KR" sz="1000" dirty="0" smtClean="0">
                <a:solidFill>
                  <a:schemeClr val="tx1"/>
                </a:solidFill>
              </a:rPr>
              <a:t>6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2211978" y="4136578"/>
            <a:ext cx="435428" cy="199425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V</a:t>
            </a:r>
            <a:r>
              <a:rPr lang="en-US" altLang="ko-KR" sz="1000" dirty="0" smtClean="0">
                <a:solidFill>
                  <a:schemeClr val="tx1"/>
                </a:solidFill>
              </a:rPr>
              <a:t>7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246789" y="6155174"/>
            <a:ext cx="36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c</a:t>
            </a:r>
            <a:r>
              <a:rPr lang="en-US" altLang="ko-KR" sz="1000" dirty="0" smtClean="0">
                <a:solidFill>
                  <a:schemeClr val="bg1"/>
                </a:solidFill>
              </a:rPr>
              <a:t>1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682194" y="6155174"/>
            <a:ext cx="36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c</a:t>
            </a:r>
            <a:r>
              <a:rPr lang="en-US" altLang="ko-KR" sz="1000" dirty="0" smtClean="0">
                <a:solidFill>
                  <a:schemeClr val="bg1"/>
                </a:solidFill>
              </a:rPr>
              <a:t>2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117599" y="6155174"/>
            <a:ext cx="36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c</a:t>
            </a:r>
            <a:r>
              <a:rPr lang="en-US" altLang="ko-KR" sz="1000" dirty="0" smtClean="0">
                <a:solidFill>
                  <a:schemeClr val="bg1"/>
                </a:solidFill>
              </a:rPr>
              <a:t>3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553004" y="6155174"/>
            <a:ext cx="36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c</a:t>
            </a:r>
            <a:r>
              <a:rPr lang="en-US" altLang="ko-KR" sz="1000" dirty="0" smtClean="0">
                <a:solidFill>
                  <a:schemeClr val="bg1"/>
                </a:solidFill>
              </a:rPr>
              <a:t>4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988409" y="6155174"/>
            <a:ext cx="36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c</a:t>
            </a:r>
            <a:r>
              <a:rPr lang="en-US" altLang="ko-KR" sz="1000" dirty="0" smtClean="0">
                <a:solidFill>
                  <a:schemeClr val="bg1"/>
                </a:solidFill>
              </a:rPr>
              <a:t>5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2211978" y="3705506"/>
            <a:ext cx="435428" cy="431072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V</a:t>
            </a:r>
            <a:r>
              <a:rPr lang="en-US" altLang="ko-KR" sz="1000" dirty="0" smtClean="0">
                <a:solidFill>
                  <a:schemeClr val="tx1"/>
                </a:solidFill>
              </a:rPr>
              <a:t>5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1135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Heuristic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altLang="ko-KR" dirty="0" smtClean="0"/>
              <a:t>Similar to Best-Fit Decreasing algorithm</a:t>
            </a:r>
          </a:p>
          <a:p>
            <a:pPr lvl="1"/>
            <a:r>
              <a:rPr lang="fr-FR" altLang="ko-KR" dirty="0"/>
              <a:t>Sort the job sequence as decreasing order</a:t>
            </a:r>
          </a:p>
          <a:p>
            <a:pPr lvl="1"/>
            <a:r>
              <a:rPr lang="fr-FR" altLang="ko-KR" dirty="0" smtClean="0"/>
              <a:t>Perform best-fit algorithm</a:t>
            </a:r>
          </a:p>
          <a:p>
            <a:pPr lvl="1"/>
            <a:r>
              <a:rPr lang="fr-FR" altLang="ko-KR" dirty="0" smtClean="0"/>
              <a:t>Sort the result as decreasing order</a:t>
            </a:r>
          </a:p>
          <a:p>
            <a:endParaRPr lang="fr-FR" altLang="ko-KR" dirty="0"/>
          </a:p>
        </p:txBody>
      </p:sp>
      <p:sp>
        <p:nvSpPr>
          <p:cNvPr id="26" name="직사각형 25"/>
          <p:cNvSpPr/>
          <p:nvPr/>
        </p:nvSpPr>
        <p:spPr>
          <a:xfrm>
            <a:off x="2612595" y="3640183"/>
            <a:ext cx="435428" cy="2490652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177167" y="3640183"/>
            <a:ext cx="435428" cy="2490652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082834" y="3640183"/>
            <a:ext cx="435428" cy="2490652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3518262" y="3640183"/>
            <a:ext cx="435428" cy="2490652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3953690" y="3640183"/>
            <a:ext cx="435428" cy="2490652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3518193" y="5133706"/>
            <a:ext cx="435428" cy="975361"/>
          </a:xfrm>
          <a:prstGeom prst="rect">
            <a:avLst/>
          </a:prstGeom>
          <a:solidFill>
            <a:srgbClr val="FFFF00"/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V</a:t>
            </a:r>
            <a:r>
              <a:rPr lang="en-US" altLang="ko-KR" sz="1000" dirty="0" smtClean="0">
                <a:solidFill>
                  <a:schemeClr val="tx1"/>
                </a:solidFill>
              </a:rPr>
              <a:t>1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3082788" y="3727270"/>
            <a:ext cx="435428" cy="115824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V</a:t>
            </a:r>
            <a:r>
              <a:rPr lang="en-US" altLang="ko-KR" sz="1000" dirty="0" smtClean="0">
                <a:solidFill>
                  <a:schemeClr val="tx1"/>
                </a:solidFill>
              </a:rPr>
              <a:t>2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2177167" y="4484907"/>
            <a:ext cx="435428" cy="1645921"/>
          </a:xfrm>
          <a:prstGeom prst="rect">
            <a:avLst/>
          </a:prstGeom>
          <a:solidFill>
            <a:srgbClr val="FFC000"/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V</a:t>
            </a:r>
            <a:r>
              <a:rPr lang="en-US" altLang="ko-KR" sz="1000" dirty="0">
                <a:solidFill>
                  <a:schemeClr val="tx1"/>
                </a:solidFill>
              </a:rPr>
              <a:t>3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2177167" y="3640172"/>
            <a:ext cx="435428" cy="86214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V</a:t>
            </a:r>
            <a:r>
              <a:rPr lang="en-US" altLang="ko-KR" sz="1000" dirty="0" smtClean="0">
                <a:solidFill>
                  <a:schemeClr val="tx1"/>
                </a:solidFill>
              </a:rPr>
              <a:t>4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3082834" y="4885510"/>
            <a:ext cx="435428" cy="12453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V</a:t>
            </a:r>
            <a:r>
              <a:rPr lang="en-US" altLang="ko-KR" sz="1000" dirty="0" smtClean="0">
                <a:solidFill>
                  <a:schemeClr val="tx1"/>
                </a:solidFill>
              </a:rPr>
              <a:t>6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2612595" y="4136578"/>
            <a:ext cx="435428" cy="199425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V</a:t>
            </a:r>
            <a:r>
              <a:rPr lang="en-US" altLang="ko-KR" sz="1000" dirty="0" smtClean="0">
                <a:solidFill>
                  <a:schemeClr val="tx1"/>
                </a:solidFill>
              </a:rPr>
              <a:t>7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2612595" y="3705506"/>
            <a:ext cx="435428" cy="431072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V</a:t>
            </a:r>
            <a:r>
              <a:rPr lang="en-US" altLang="ko-KR" sz="1000" dirty="0" smtClean="0">
                <a:solidFill>
                  <a:schemeClr val="tx1"/>
                </a:solidFill>
              </a:rPr>
              <a:t>5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246789" y="6155174"/>
            <a:ext cx="36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c</a:t>
            </a:r>
            <a:r>
              <a:rPr lang="en-US" altLang="ko-KR" sz="1000" dirty="0" smtClean="0">
                <a:solidFill>
                  <a:schemeClr val="bg1"/>
                </a:solidFill>
              </a:rPr>
              <a:t>1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682194" y="6155174"/>
            <a:ext cx="36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c</a:t>
            </a:r>
            <a:r>
              <a:rPr lang="en-US" altLang="ko-KR" sz="1000" dirty="0" smtClean="0">
                <a:solidFill>
                  <a:schemeClr val="bg1"/>
                </a:solidFill>
              </a:rPr>
              <a:t>2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117599" y="6155174"/>
            <a:ext cx="36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c</a:t>
            </a:r>
            <a:r>
              <a:rPr lang="en-US" altLang="ko-KR" sz="1000" dirty="0" smtClean="0">
                <a:solidFill>
                  <a:schemeClr val="bg1"/>
                </a:solidFill>
              </a:rPr>
              <a:t>3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553004" y="6155174"/>
            <a:ext cx="36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c</a:t>
            </a:r>
            <a:r>
              <a:rPr lang="en-US" altLang="ko-KR" sz="1000" dirty="0" smtClean="0">
                <a:solidFill>
                  <a:schemeClr val="bg1"/>
                </a:solidFill>
              </a:rPr>
              <a:t>4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988409" y="6155174"/>
            <a:ext cx="36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c</a:t>
            </a:r>
            <a:r>
              <a:rPr lang="en-US" altLang="ko-KR" sz="1000" dirty="0" smtClean="0">
                <a:solidFill>
                  <a:schemeClr val="bg1"/>
                </a:solidFill>
              </a:rPr>
              <a:t>5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4897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Heuristic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altLang="ko-KR" dirty="0" smtClean="0"/>
              <a:t>Similar to Best-Fit Decreasing algorithm</a:t>
            </a:r>
          </a:p>
          <a:p>
            <a:pPr lvl="1"/>
            <a:r>
              <a:rPr lang="fr-FR" altLang="ko-KR" dirty="0" smtClean="0"/>
              <a:t>Calculate the cost</a:t>
            </a:r>
          </a:p>
          <a:p>
            <a:pPr lvl="2"/>
            <a:r>
              <a:rPr lang="fr-FR" altLang="ko-KR" dirty="0" smtClean="0"/>
              <a:t>Cost sequence has to be sorted as increasing order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246789" y="6155174"/>
            <a:ext cx="36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c</a:t>
            </a:r>
            <a:r>
              <a:rPr lang="en-US" altLang="ko-KR" sz="1000" dirty="0" smtClean="0">
                <a:solidFill>
                  <a:schemeClr val="bg1"/>
                </a:solidFill>
              </a:rPr>
              <a:t>1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682194" y="6155174"/>
            <a:ext cx="36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c</a:t>
            </a:r>
            <a:r>
              <a:rPr lang="en-US" altLang="ko-KR" sz="1000" dirty="0" smtClean="0">
                <a:solidFill>
                  <a:schemeClr val="bg1"/>
                </a:solidFill>
              </a:rPr>
              <a:t>2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117599" y="6155174"/>
            <a:ext cx="36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c</a:t>
            </a:r>
            <a:r>
              <a:rPr lang="en-US" altLang="ko-KR" sz="1000" dirty="0" smtClean="0">
                <a:solidFill>
                  <a:schemeClr val="bg1"/>
                </a:solidFill>
              </a:rPr>
              <a:t>3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553004" y="6155174"/>
            <a:ext cx="36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c</a:t>
            </a:r>
            <a:r>
              <a:rPr lang="en-US" altLang="ko-KR" sz="1000" dirty="0" smtClean="0">
                <a:solidFill>
                  <a:schemeClr val="bg1"/>
                </a:solidFill>
              </a:rPr>
              <a:t>4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988409" y="6155174"/>
            <a:ext cx="36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c</a:t>
            </a:r>
            <a:r>
              <a:rPr lang="en-US" altLang="ko-KR" sz="1000" dirty="0" smtClean="0">
                <a:solidFill>
                  <a:schemeClr val="bg1"/>
                </a:solidFill>
              </a:rPr>
              <a:t>5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502235" y="6193646"/>
            <a:ext cx="27283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&lt;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955127" y="6201704"/>
            <a:ext cx="27283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&lt;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408019" y="6209762"/>
            <a:ext cx="27283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&lt;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860911" y="6217820"/>
            <a:ext cx="27283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&lt;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612595" y="3640183"/>
            <a:ext cx="435428" cy="2490652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2177167" y="3640183"/>
            <a:ext cx="435428" cy="2490652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082834" y="3640183"/>
            <a:ext cx="435428" cy="2490652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3518262" y="3640183"/>
            <a:ext cx="435428" cy="2490652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953690" y="3640183"/>
            <a:ext cx="435428" cy="2490652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3518193" y="5133706"/>
            <a:ext cx="435428" cy="975361"/>
          </a:xfrm>
          <a:prstGeom prst="rect">
            <a:avLst/>
          </a:prstGeom>
          <a:solidFill>
            <a:srgbClr val="FFFF00"/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V</a:t>
            </a:r>
            <a:r>
              <a:rPr lang="en-US" altLang="ko-KR" sz="1000" dirty="0" smtClean="0">
                <a:solidFill>
                  <a:schemeClr val="tx1"/>
                </a:solidFill>
              </a:rPr>
              <a:t>1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3082788" y="3727270"/>
            <a:ext cx="435428" cy="115824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V</a:t>
            </a:r>
            <a:r>
              <a:rPr lang="en-US" altLang="ko-KR" sz="1000" dirty="0" smtClean="0">
                <a:solidFill>
                  <a:schemeClr val="tx1"/>
                </a:solidFill>
              </a:rPr>
              <a:t>2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2177167" y="4484907"/>
            <a:ext cx="435428" cy="1645921"/>
          </a:xfrm>
          <a:prstGeom prst="rect">
            <a:avLst/>
          </a:prstGeom>
          <a:solidFill>
            <a:srgbClr val="FFC000"/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V</a:t>
            </a:r>
            <a:r>
              <a:rPr lang="en-US" altLang="ko-KR" sz="1000" dirty="0">
                <a:solidFill>
                  <a:schemeClr val="tx1"/>
                </a:solidFill>
              </a:rPr>
              <a:t>3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2177167" y="3640172"/>
            <a:ext cx="435428" cy="86214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V</a:t>
            </a:r>
            <a:r>
              <a:rPr lang="en-US" altLang="ko-KR" sz="1000" dirty="0" smtClean="0">
                <a:solidFill>
                  <a:schemeClr val="tx1"/>
                </a:solidFill>
              </a:rPr>
              <a:t>4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3082834" y="4885510"/>
            <a:ext cx="435428" cy="12453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V</a:t>
            </a:r>
            <a:r>
              <a:rPr lang="en-US" altLang="ko-KR" sz="1000" dirty="0" smtClean="0">
                <a:solidFill>
                  <a:schemeClr val="tx1"/>
                </a:solidFill>
              </a:rPr>
              <a:t>6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2612595" y="4136578"/>
            <a:ext cx="435428" cy="199425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V</a:t>
            </a:r>
            <a:r>
              <a:rPr lang="en-US" altLang="ko-KR" sz="1000" dirty="0" smtClean="0">
                <a:solidFill>
                  <a:schemeClr val="tx1"/>
                </a:solidFill>
              </a:rPr>
              <a:t>7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2612595" y="3705506"/>
            <a:ext cx="435428" cy="431072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V</a:t>
            </a:r>
            <a:r>
              <a:rPr lang="en-US" altLang="ko-KR" sz="1000" dirty="0" smtClean="0">
                <a:solidFill>
                  <a:schemeClr val="tx1"/>
                </a:solidFill>
              </a:rPr>
              <a:t>5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0306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Heuristic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fr-FR" altLang="ko-KR" dirty="0" smtClean="0"/>
                  <a:t>Performance</a:t>
                </a:r>
              </a:p>
              <a:p>
                <a:pPr lvl="1"/>
                <a:r>
                  <a:rPr lang="fr-FR" altLang="ko-KR" dirty="0" smtClean="0"/>
                  <a:t>It takes O(n log n + mn). n = # of jobs, m = # of bins</a:t>
                </a:r>
              </a:p>
              <a:p>
                <a:pPr lvl="2"/>
                <a:r>
                  <a:rPr lang="fr-FR" altLang="ko-KR" dirty="0" smtClean="0"/>
                  <a:t>We don’t need to implement it efficiently because we don’t have not that many jobs and bins in realistic.</a:t>
                </a:r>
              </a:p>
              <a:p>
                <a:pPr lvl="1"/>
                <a:r>
                  <a:rPr lang="fr-FR" altLang="ko-KR" dirty="0" smtClean="0"/>
                  <a:t>(Our Cost) </a:t>
                </a:r>
                <a14:m>
                  <m:oMath xmlns:m="http://schemas.openxmlformats.org/officeDocument/2006/math">
                    <m:r>
                      <a:rPr lang="fr-FR" altLang="ko-KR" i="1" smtClean="0">
                        <a:latin typeface="Cambria Math"/>
                        <a:ea typeface="Cambria Math"/>
                      </a:rPr>
                      <m:t>≤</m:t>
                    </m:r>
                  </m:oMath>
                </a14:m>
                <a:r>
                  <a:rPr lang="fr-FR" altLang="ko-KR" dirty="0" smtClean="0"/>
                  <a:t> 20/9 * (Optimal Cost)</a:t>
                </a:r>
              </a:p>
              <a:p>
                <a:pPr lvl="2"/>
                <a:r>
                  <a:rPr lang="fr-FR" altLang="ko-KR" dirty="0" smtClean="0"/>
                  <a:t>Pretty good result</a:t>
                </a:r>
                <a:endParaRPr lang="fr-FR" altLang="ko-KR" dirty="0"/>
              </a:p>
              <a:p>
                <a:pPr lvl="2"/>
                <a:r>
                  <a:rPr lang="fr-FR" altLang="ko-KR" dirty="0" smtClean="0"/>
                  <a:t>Proof is not that difficult, but not so easy</a:t>
                </a:r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804" t="-101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1418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</a:t>
            </a:r>
            <a:endParaRPr lang="fr-FR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18113436"/>
              </p:ext>
            </p:extLst>
          </p:nvPr>
        </p:nvGraphicFramePr>
        <p:xfrm>
          <a:off x="779463" y="2732315"/>
          <a:ext cx="758348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5872"/>
                <a:gridCol w="1895872"/>
                <a:gridCol w="1895872"/>
                <a:gridCol w="1895872"/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GA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Heuristic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</a:t>
                      </a:r>
                      <a:r>
                        <a:rPr lang="en-US" altLang="ko-KR" baseline="0" dirty="0" smtClean="0"/>
                        <a:t> = 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44.96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44.96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44.96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 = 80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369.60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369.86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370.52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</a:t>
                      </a:r>
                      <a:r>
                        <a:rPr lang="en-US" altLang="ko-KR" baseline="0" dirty="0" smtClean="0"/>
                        <a:t> = 320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872.64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888.16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892.80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Espace réservé du contenu 2"/>
          <p:cNvSpPr txBox="1">
            <a:spLocks/>
          </p:cNvSpPr>
          <p:nvPr/>
        </p:nvSpPr>
        <p:spPr>
          <a:xfrm>
            <a:off x="779463" y="1828800"/>
            <a:ext cx="7583487" cy="420893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82575" indent="-282575" algn="l" defTabSz="914400" rtl="0" eaLnBrk="1" latinLnBrk="0" hangingPunct="1">
              <a:spcBef>
                <a:spcPts val="2000"/>
              </a:spcBef>
              <a:buFont typeface="Wingdings 2" pitchFamily="18" charset="2"/>
              <a:buChar char=""/>
              <a:defRPr sz="2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77850" indent="-295275" algn="l" defTabSz="914400" rtl="0" eaLnBrk="1" latinLnBrk="0" hangingPunct="1">
              <a:spcBef>
                <a:spcPts val="600"/>
              </a:spcBef>
              <a:buFont typeface="Wingdings 2" pitchFamily="18" charset="2"/>
              <a:buChar char="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860425" indent="-282575" algn="l" defTabSz="914400" rtl="0" eaLnBrk="1" latinLnBrk="0" hangingPunct="1">
              <a:spcBef>
                <a:spcPts val="600"/>
              </a:spcBef>
              <a:buFont typeface="Wingdings 2" pitchFamily="18" charset="2"/>
              <a:buChar char="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143000" indent="-282575" algn="l" defTabSz="914400" rtl="0" eaLnBrk="1" latinLnBrk="0" hangingPunct="1">
              <a:spcBef>
                <a:spcPts val="600"/>
              </a:spcBef>
              <a:buFont typeface="Wingdings 2" pitchFamily="18" charset="2"/>
              <a:buChar char="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425575" indent="-282575" algn="l" defTabSz="914400" rtl="0" eaLnBrk="1" latinLnBrk="0" hangingPunct="1">
              <a:spcBef>
                <a:spcPts val="600"/>
              </a:spcBef>
              <a:buFont typeface="Wingdings 2" pitchFamily="18" charset="2"/>
              <a:buChar char="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1711325" indent="-288925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"/>
              <a:defRPr lang="en-US" sz="18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2000250" indent="-288925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"/>
              <a:defRPr lang="en-US" sz="18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2290763" indent="-288925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"/>
              <a:defRPr lang="en-US" sz="18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8pPr>
            <a:lvl9pPr marL="2571750" indent="-288925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"/>
              <a:defRPr lang="en-US" sz="18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altLang="ko-KR" dirty="0" smtClean="0"/>
              <a:t>Simulated Annealing is pretty better than other methods</a:t>
            </a:r>
          </a:p>
          <a:p>
            <a:endParaRPr lang="fr-FR" altLang="ko-KR" dirty="0"/>
          </a:p>
          <a:p>
            <a:endParaRPr lang="fr-FR" altLang="ko-KR" dirty="0" smtClean="0"/>
          </a:p>
          <a:p>
            <a:endParaRPr lang="fr-FR" altLang="ko-KR" dirty="0"/>
          </a:p>
          <a:p>
            <a:pPr marL="0" indent="0">
              <a:buNone/>
            </a:pPr>
            <a:endParaRPr lang="fr-FR" altLang="ko-KR" dirty="0" smtClean="0"/>
          </a:p>
          <a:p>
            <a:pPr marL="0" indent="0">
              <a:buNone/>
            </a:pPr>
            <a:r>
              <a:rPr lang="fr-FR" altLang="ko-KR" dirty="0" smtClean="0"/>
              <a:t>		        SA &lt; GA &lt; Heuristic</a:t>
            </a:r>
          </a:p>
          <a:p>
            <a:r>
              <a:rPr lang="fr-FR" altLang="ko-KR" dirty="0" smtClean="0"/>
              <a:t>However, Heuristic method is much more faster than SA and GA.</a:t>
            </a:r>
          </a:p>
        </p:txBody>
      </p:sp>
    </p:spTree>
    <p:extLst>
      <p:ext uri="{BB962C8B-B14F-4D97-AF65-F5344CB8AC3E}">
        <p14:creationId xmlns:p14="http://schemas.microsoft.com/office/powerpoint/2010/main" val="1419811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 &amp; Discussion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altLang="ko-KR" dirty="0" smtClean="0"/>
              <a:t>We can use approximation method to solve NP-Complete problem</a:t>
            </a:r>
          </a:p>
          <a:p>
            <a:pPr lvl="1"/>
            <a:r>
              <a:rPr lang="fr-FR" altLang="ko-KR" dirty="0" smtClean="0"/>
              <a:t>Simulated Annealing is better.</a:t>
            </a:r>
          </a:p>
          <a:p>
            <a:pPr lvl="1"/>
            <a:r>
              <a:rPr lang="fr-FR" altLang="ko-KR" dirty="0" smtClean="0"/>
              <a:t>Heuristic method is also efficient in terms of speed</a:t>
            </a:r>
          </a:p>
          <a:p>
            <a:r>
              <a:rPr lang="fr-FR" altLang="ko-KR" dirty="0" smtClean="0"/>
              <a:t>Still, we have several issue to improve</a:t>
            </a:r>
          </a:p>
          <a:p>
            <a:pPr lvl="1"/>
            <a:r>
              <a:rPr lang="fr-FR" altLang="ko-KR" dirty="0" smtClean="0"/>
              <a:t>Sequence model is NOT that good.</a:t>
            </a:r>
          </a:p>
          <a:p>
            <a:pPr lvl="1"/>
            <a:r>
              <a:rPr lang="fr-FR" altLang="ko-KR" dirty="0" smtClean="0"/>
              <a:t>The bound of our heuristic method is NOT tight. We need more analysis.</a:t>
            </a:r>
          </a:p>
          <a:p>
            <a:pPr lvl="1"/>
            <a:r>
              <a:rPr lang="fr-FR" altLang="ko-KR" dirty="0" smtClean="0"/>
              <a:t>Another heuristic can be used.</a:t>
            </a:r>
          </a:p>
          <a:p>
            <a:pPr lvl="1"/>
            <a:r>
              <a:rPr lang="fr-FR" altLang="ko-KR" dirty="0" smtClean="0"/>
              <a:t>There are so many constraints to relize this problem.</a:t>
            </a:r>
          </a:p>
        </p:txBody>
      </p:sp>
    </p:spTree>
    <p:extLst>
      <p:ext uri="{BB962C8B-B14F-4D97-AF65-F5344CB8AC3E}">
        <p14:creationId xmlns:p14="http://schemas.microsoft.com/office/powerpoint/2010/main" val="483235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Questions 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fr-FR" altLang="ko-KR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114800" y="2971800"/>
                <a:ext cx="10198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𝑃</m:t>
                      </m:r>
                      <m:r>
                        <a:rPr lang="en-US" altLang="ko-KR" b="0" i="1" smtClean="0">
                          <a:latin typeface="Cambria Math"/>
                        </a:rPr>
                        <m:t>=</m:t>
                      </m:r>
                      <m:r>
                        <a:rPr lang="en-US" altLang="ko-KR" b="0" i="1" smtClean="0">
                          <a:latin typeface="Cambria Math"/>
                        </a:rPr>
                        <m:t>𝑁𝑃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800" y="2971800"/>
                <a:ext cx="1019895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5785" y="2641827"/>
            <a:ext cx="6200775" cy="26193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76241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79463" y="290116"/>
            <a:ext cx="7583487" cy="589287"/>
          </a:xfrm>
        </p:spPr>
        <p:txBody>
          <a:bodyPr/>
          <a:lstStyle/>
          <a:p>
            <a:r>
              <a:rPr lang="en-GB" sz="2800" dirty="0" smtClean="0"/>
              <a:t>Mathematical model</a:t>
            </a:r>
            <a:endParaRPr lang="en-GB" sz="2800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1865" t="23999" r="7207" b="19641"/>
          <a:stretch/>
        </p:blipFill>
        <p:spPr>
          <a:xfrm>
            <a:off x="521328" y="1707463"/>
            <a:ext cx="7684643" cy="4708744"/>
          </a:xfr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0F451-D83D-6C4C-BA2E-524F123ADC93}" type="slidenum">
              <a:rPr lang="fr-FR" sz="1800" smtClean="0">
                <a:solidFill>
                  <a:srgbClr val="FFFFFF"/>
                </a:solidFill>
              </a:rPr>
              <a:t>5</a:t>
            </a:fld>
            <a:endParaRPr lang="fr-FR" sz="1800" dirty="0">
              <a:solidFill>
                <a:srgbClr val="FFFFFF"/>
              </a:solidFill>
            </a:endParaRP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3"/>
          <a:srcRect l="1882" b="19551"/>
          <a:stretch/>
        </p:blipFill>
        <p:spPr>
          <a:xfrm>
            <a:off x="1818572" y="171424"/>
            <a:ext cx="8641907" cy="1516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666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551330" y="1741713"/>
            <a:ext cx="7983070" cy="42345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79463" y="290116"/>
            <a:ext cx="7583487" cy="589287"/>
          </a:xfrm>
        </p:spPr>
        <p:txBody>
          <a:bodyPr/>
          <a:lstStyle/>
          <a:p>
            <a:r>
              <a:rPr lang="en-GB" sz="2800" dirty="0" smtClean="0"/>
              <a:t>Mathematical model</a:t>
            </a:r>
            <a:endParaRPr lang="en-GB" sz="28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0F451-D83D-6C4C-BA2E-524F123ADC93}" type="slidenum">
              <a:rPr lang="fr-FR" sz="1800" smtClean="0">
                <a:solidFill>
                  <a:srgbClr val="FFFFFF"/>
                </a:solidFill>
              </a:rPr>
              <a:t>6</a:t>
            </a:fld>
            <a:endParaRPr lang="fr-FR" sz="1800" dirty="0">
              <a:solidFill>
                <a:srgbClr val="FFFFFF"/>
              </a:solidFill>
            </a:endParaRPr>
          </a:p>
        </p:txBody>
      </p:sp>
      <p:pic>
        <p:nvPicPr>
          <p:cNvPr id="8" name="Imag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463" y="1922825"/>
            <a:ext cx="7406645" cy="381394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49131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Evolution of the problem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Ø"/>
            </a:pPr>
            <a:r>
              <a:rPr lang="en-GB" dirty="0" smtClean="0"/>
              <a:t>Consider the need of each vehicle (maybe the vehicles don’t need to be recharge completely)</a:t>
            </a:r>
          </a:p>
          <a:p>
            <a:pPr>
              <a:buFont typeface="Wingdings" charset="2"/>
              <a:buChar char="Ø"/>
            </a:pPr>
            <a:r>
              <a:rPr lang="en-GB" dirty="0" smtClean="0"/>
              <a:t>Use a planning for know the displacement of each vehicle during several days</a:t>
            </a:r>
          </a:p>
          <a:p>
            <a:pPr>
              <a:buFont typeface="Wingdings" charset="2"/>
              <a:buChar char="Ø"/>
            </a:pPr>
            <a:r>
              <a:rPr lang="en-GB" dirty="0" smtClean="0"/>
              <a:t>Consider the possibility to recharge during the day if the vehicle isn’t available during the night</a:t>
            </a:r>
          </a:p>
          <a:p>
            <a:pPr>
              <a:buFont typeface="Wingdings" charset="2"/>
              <a:buChar char="Ø"/>
            </a:pPr>
            <a:r>
              <a:rPr lang="en-GB" dirty="0" smtClean="0"/>
              <a:t>Capacity of the building change (function of the time, or season)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0F451-D83D-6C4C-BA2E-524F123ADC93}" type="slidenum">
              <a:rPr lang="fr-FR" sz="1800" smtClean="0">
                <a:solidFill>
                  <a:srgbClr val="FFFFFF"/>
                </a:solidFill>
              </a:rPr>
              <a:t>7</a:t>
            </a:fld>
            <a:endParaRPr lang="fr-FR" sz="1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7063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NP-</a:t>
            </a:r>
            <a:r>
              <a:rPr lang="en-US" dirty="0" err="1" smtClean="0"/>
              <a:t>Complemteness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Our problem is NP-Complete</a:t>
            </a:r>
          </a:p>
          <a:p>
            <a:pPr lvl="1"/>
            <a:r>
              <a:rPr lang="fr-FR" dirty="0" smtClean="0"/>
              <a:t>NP</a:t>
            </a:r>
          </a:p>
          <a:p>
            <a:pPr lvl="2"/>
            <a:r>
              <a:rPr lang="fr-FR" dirty="0" smtClean="0"/>
              <a:t>Consider the decision problem. Given jop assignment, we can determine whether this assignment have a cost lower than Budget or not in polynomial time. Therefore, our problem is NP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211978" y="3640183"/>
            <a:ext cx="435428" cy="2490652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647406" y="3640183"/>
            <a:ext cx="435428" cy="2490652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082834" y="3640183"/>
            <a:ext cx="435428" cy="2490652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518262" y="3640183"/>
            <a:ext cx="435428" cy="2490652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953690" y="3640183"/>
            <a:ext cx="435428" cy="2490652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203223" y="5153689"/>
            <a:ext cx="435428" cy="975361"/>
          </a:xfrm>
          <a:prstGeom prst="rect">
            <a:avLst/>
          </a:prstGeom>
          <a:solidFill>
            <a:srgbClr val="FFFF00"/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V</a:t>
            </a:r>
            <a:r>
              <a:rPr lang="en-US" altLang="ko-KR" sz="1000" dirty="0" smtClean="0">
                <a:solidFill>
                  <a:schemeClr val="tx1"/>
                </a:solidFill>
              </a:rPr>
              <a:t>1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203270" y="3995449"/>
            <a:ext cx="435428" cy="115824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V</a:t>
            </a:r>
            <a:r>
              <a:rPr lang="en-US" altLang="ko-KR" sz="1000" dirty="0" smtClean="0">
                <a:solidFill>
                  <a:schemeClr val="tx1"/>
                </a:solidFill>
              </a:rPr>
              <a:t>2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638698" y="4484914"/>
            <a:ext cx="435428" cy="1645921"/>
          </a:xfrm>
          <a:prstGeom prst="rect">
            <a:avLst/>
          </a:prstGeom>
          <a:solidFill>
            <a:srgbClr val="FFC000"/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V</a:t>
            </a:r>
            <a:r>
              <a:rPr lang="en-US" altLang="ko-KR" sz="1000" dirty="0">
                <a:solidFill>
                  <a:schemeClr val="tx1"/>
                </a:solidFill>
              </a:rPr>
              <a:t>3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074126" y="5268686"/>
            <a:ext cx="435428" cy="86214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V</a:t>
            </a:r>
            <a:r>
              <a:rPr lang="en-US" altLang="ko-KR" sz="1000" dirty="0" smtClean="0">
                <a:solidFill>
                  <a:schemeClr val="tx1"/>
                </a:solidFill>
              </a:rPr>
              <a:t>4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638698" y="3910153"/>
            <a:ext cx="435428" cy="574761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V</a:t>
            </a:r>
            <a:r>
              <a:rPr lang="en-US" altLang="ko-KR" sz="1000" dirty="0" smtClean="0">
                <a:solidFill>
                  <a:schemeClr val="tx1"/>
                </a:solidFill>
              </a:rPr>
              <a:t>5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074126" y="4023366"/>
            <a:ext cx="435428" cy="12453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V</a:t>
            </a:r>
            <a:r>
              <a:rPr lang="en-US" altLang="ko-KR" sz="1000" dirty="0" smtClean="0">
                <a:solidFill>
                  <a:schemeClr val="tx1"/>
                </a:solidFill>
              </a:rPr>
              <a:t>6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509554" y="4136578"/>
            <a:ext cx="435428" cy="199425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V</a:t>
            </a:r>
            <a:r>
              <a:rPr lang="en-US" altLang="ko-KR" sz="1000" dirty="0" smtClean="0">
                <a:solidFill>
                  <a:schemeClr val="tx1"/>
                </a:solidFill>
              </a:rPr>
              <a:t>7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246789" y="6155174"/>
            <a:ext cx="36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c</a:t>
            </a:r>
            <a:r>
              <a:rPr lang="en-US" altLang="ko-KR" sz="1000" dirty="0" smtClean="0">
                <a:solidFill>
                  <a:schemeClr val="bg1"/>
                </a:solidFill>
              </a:rPr>
              <a:t>1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682194" y="6155174"/>
            <a:ext cx="36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c</a:t>
            </a:r>
            <a:r>
              <a:rPr lang="en-US" altLang="ko-KR" sz="1000" dirty="0" smtClean="0">
                <a:solidFill>
                  <a:schemeClr val="bg1"/>
                </a:solidFill>
              </a:rPr>
              <a:t>2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117599" y="6155174"/>
            <a:ext cx="36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c</a:t>
            </a:r>
            <a:r>
              <a:rPr lang="en-US" altLang="ko-KR" sz="1000" dirty="0" smtClean="0">
                <a:solidFill>
                  <a:schemeClr val="bg1"/>
                </a:solidFill>
              </a:rPr>
              <a:t>3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553004" y="6155174"/>
            <a:ext cx="36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c</a:t>
            </a:r>
            <a:r>
              <a:rPr lang="en-US" altLang="ko-KR" sz="1000" dirty="0" smtClean="0">
                <a:solidFill>
                  <a:schemeClr val="bg1"/>
                </a:solidFill>
              </a:rPr>
              <a:t>4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988409" y="6155174"/>
            <a:ext cx="36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c</a:t>
            </a:r>
            <a:r>
              <a:rPr lang="en-US" altLang="ko-KR" sz="1000" dirty="0" smtClean="0">
                <a:solidFill>
                  <a:schemeClr val="bg1"/>
                </a:solidFill>
              </a:rPr>
              <a:t>5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9296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NP-</a:t>
            </a:r>
            <a:r>
              <a:rPr lang="en-US" dirty="0" err="1" smtClean="0"/>
              <a:t>Complemteness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Our problem is NP-Complete</a:t>
            </a:r>
          </a:p>
          <a:p>
            <a:pPr lvl="1"/>
            <a:r>
              <a:rPr lang="fr-FR" dirty="0" smtClean="0"/>
              <a:t>NP-Hard</a:t>
            </a:r>
          </a:p>
          <a:p>
            <a:pPr lvl="2"/>
            <a:r>
              <a:rPr lang="fr-FR" dirty="0" smtClean="0"/>
              <a:t>We can successfully reduce </a:t>
            </a:r>
            <a:r>
              <a:rPr lang="fr-FR" dirty="0" smtClean="0">
                <a:solidFill>
                  <a:srgbClr val="FFFF00"/>
                </a:solidFill>
              </a:rPr>
              <a:t>1D bin packing problem </a:t>
            </a:r>
            <a:r>
              <a:rPr lang="fr-FR" dirty="0" smtClean="0"/>
              <a:t>into our problem. In other words, we can solve 1D bin packing problem by reducing it into our problem, and solve it. Because 1D bin packing problem is NP-Complete, our problem is NP-Hard.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077686" y="4474029"/>
            <a:ext cx="2318657" cy="124097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1D bin packing prob.</a:t>
            </a:r>
            <a:endParaRPr lang="ko-KR" altLang="en-US" dirty="0"/>
          </a:p>
        </p:txBody>
      </p:sp>
      <p:cxnSp>
        <p:nvCxnSpPr>
          <p:cNvPr id="6" name="직선 화살표 연결선 5"/>
          <p:cNvCxnSpPr/>
          <p:nvPr/>
        </p:nvCxnSpPr>
        <p:spPr>
          <a:xfrm flipV="1">
            <a:off x="3491880" y="5094514"/>
            <a:ext cx="2329543" cy="1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5900057" y="4474028"/>
            <a:ext cx="2318657" cy="124097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Our problem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223657" y="4800600"/>
            <a:ext cx="896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FF00"/>
                </a:solidFill>
              </a:rPr>
              <a:t>reduce</a:t>
            </a:r>
            <a:endParaRPr lang="ko-KR" alt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0469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évolution">
  <a:themeElements>
    <a:clrScheme name="Révolution">
      <a:dk1>
        <a:sysClr val="windowText" lastClr="000000"/>
      </a:dk1>
      <a:lt1>
        <a:sysClr val="window" lastClr="FFFFFF"/>
      </a:lt1>
      <a:dk2>
        <a:srgbClr val="1B3861"/>
      </a:dk2>
      <a:lt2>
        <a:srgbClr val="38ABED"/>
      </a:lt2>
      <a:accent1>
        <a:srgbClr val="0C5986"/>
      </a:accent1>
      <a:accent2>
        <a:srgbClr val="DDF53D"/>
      </a:accent2>
      <a:accent3>
        <a:srgbClr val="508709"/>
      </a:accent3>
      <a:accent4>
        <a:srgbClr val="BF5E00"/>
      </a:accent4>
      <a:accent5>
        <a:srgbClr val="9C0001"/>
      </a:accent5>
      <a:accent6>
        <a:srgbClr val="660075"/>
      </a:accent6>
      <a:hlink>
        <a:srgbClr val="ABF24D"/>
      </a:hlink>
      <a:folHlink>
        <a:srgbClr val="A0E7FB"/>
      </a:folHlink>
    </a:clrScheme>
    <a:fontScheme name="Révolution">
      <a:maj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Révolution">
      <a: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0800000">
              <a:srgbClr val="808080">
                <a:alpha val="75000"/>
              </a:srgbClr>
            </a:innerShdw>
          </a:effectLst>
        </a:effectStyle>
        <a:effectStyle>
          <a:effectLst>
            <a:innerShdw blurRad="50800" dist="25400" dir="13500000">
              <a:srgbClr val="808080">
                <a:alpha val="75000"/>
              </a:srgbClr>
            </a:innerShdw>
            <a:outerShdw blurRad="63500" dist="50800" dir="5400000" algn="br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1400000"/>
            </a:lightRig>
          </a:scene3d>
          <a:sp3d contourW="12700" prstMaterial="softmetal">
            <a:bevelT w="63500" h="254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Révolution.thmx</Template>
  <TotalTime>2659</TotalTime>
  <Words>1856</Words>
  <Application>Microsoft Office PowerPoint</Application>
  <PresentationFormat>화면 슬라이드 쇼(4:3)</PresentationFormat>
  <Paragraphs>966</Paragraphs>
  <Slides>49</Slides>
  <Notes>5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49</vt:i4>
      </vt:variant>
    </vt:vector>
  </HeadingPairs>
  <TitlesOfParts>
    <vt:vector size="50" baseType="lpstr">
      <vt:lpstr>Révolution</vt:lpstr>
      <vt:lpstr>Project: Charge of electric vehicles in a company </vt:lpstr>
      <vt:lpstr>Presentation</vt:lpstr>
      <vt:lpstr>Presentation</vt:lpstr>
      <vt:lpstr>Mathematical model</vt:lpstr>
      <vt:lpstr>Mathematical model</vt:lpstr>
      <vt:lpstr>Mathematical model</vt:lpstr>
      <vt:lpstr>Evolution of the problem</vt:lpstr>
      <vt:lpstr>NP-Complemteness</vt:lpstr>
      <vt:lpstr>NP-Complemteness</vt:lpstr>
      <vt:lpstr>NP-Complemteness</vt:lpstr>
      <vt:lpstr>Solving Technique</vt:lpstr>
      <vt:lpstr>Simulated Annealing</vt:lpstr>
      <vt:lpstr>Simulated Annealing</vt:lpstr>
      <vt:lpstr>Simulated Annealing</vt:lpstr>
      <vt:lpstr>Simulated Annealing</vt:lpstr>
      <vt:lpstr>Simulated Annealing</vt:lpstr>
      <vt:lpstr>Simulated Annealing</vt:lpstr>
      <vt:lpstr>Simulated Annealing</vt:lpstr>
      <vt:lpstr>Simulated Annealing</vt:lpstr>
      <vt:lpstr>Simulated Annealing</vt:lpstr>
      <vt:lpstr>Simulated Annealing</vt:lpstr>
      <vt:lpstr>Simulated Annealing</vt:lpstr>
      <vt:lpstr>Simulated Annealing</vt:lpstr>
      <vt:lpstr>Genetic Algorithm</vt:lpstr>
      <vt:lpstr>Genetic Algorithm</vt:lpstr>
      <vt:lpstr>Genetic Algorithm</vt:lpstr>
      <vt:lpstr>Genetic Algorithm</vt:lpstr>
      <vt:lpstr>Genetic Algorithm</vt:lpstr>
      <vt:lpstr>Genetic Algorithm</vt:lpstr>
      <vt:lpstr>Genetic Algorithm</vt:lpstr>
      <vt:lpstr>Genetic Algorithm</vt:lpstr>
      <vt:lpstr>Genetic Algorithm</vt:lpstr>
      <vt:lpstr>Genetic Algorithm</vt:lpstr>
      <vt:lpstr>Heuristic</vt:lpstr>
      <vt:lpstr>Heuristic</vt:lpstr>
      <vt:lpstr>Heuristic</vt:lpstr>
      <vt:lpstr>Heuristic</vt:lpstr>
      <vt:lpstr>Heuristic</vt:lpstr>
      <vt:lpstr>Heuristic</vt:lpstr>
      <vt:lpstr>Heuristic</vt:lpstr>
      <vt:lpstr>Heuristic</vt:lpstr>
      <vt:lpstr>Heuristic</vt:lpstr>
      <vt:lpstr>Heuristic</vt:lpstr>
      <vt:lpstr>Heuristic</vt:lpstr>
      <vt:lpstr>Heuristic</vt:lpstr>
      <vt:lpstr>Heuristic</vt:lpstr>
      <vt:lpstr>Result</vt:lpstr>
      <vt:lpstr>Conclusion &amp; Discussion</vt:lpstr>
      <vt:lpstr>Questions 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Project: Charge of electric vehicles in a company</dc:title>
  <dc:creator>Meng</dc:creator>
  <cp:lastModifiedBy>cs000</cp:lastModifiedBy>
  <cp:revision>21</cp:revision>
  <dcterms:created xsi:type="dcterms:W3CDTF">2013-06-10T07:19:59Z</dcterms:created>
  <dcterms:modified xsi:type="dcterms:W3CDTF">2013-06-15T14:22:56Z</dcterms:modified>
</cp:coreProperties>
</file>