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D1C3-01EC-4316-B725-AA2C2151E3EB}" type="datetime1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7BAC3-9075-4AFB-96CF-A860F836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68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513B9-CA6A-48CD-9929-7DC852DFA704}" type="datetime1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4AC8-9A78-4F8D-8BE2-E7BB86842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6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7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1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63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2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8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6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7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51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56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85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75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9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B9B6-D51F-4A52-860F-2D641D8D6F3C}" type="datetime1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98A-7249-4D70-9933-6C890B0D3FE8}" type="datetime1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951F-9308-41B3-8AA0-16032125932E}" type="datetime1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9F1-0699-4CAC-994D-03B7DEF49807}" type="datetime1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F30-C596-46CC-BD8C-37BDD77675B1}" type="datetime1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9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929F-BA02-43A2-B95F-9A47D168D9B8}" type="datetime1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AA44-75C8-495D-8955-D3AA89137753}" type="datetime1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9EB7-4E48-4B4D-A3E5-91ADECEC78BE}" type="datetime1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616F-1C0B-4D64-BA5B-094ABC2076C6}" type="datetime1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351-7921-4689-9A9E-52D79DA0C644}" type="datetime1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DDB4-AD24-4E34-A274-5A2414ADC70A}" type="datetime1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18B0-5BFA-4A9F-BFB9-4D86F57B4405}" type="datetime1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yougatup.net/posca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8343" y="1122363"/>
            <a:ext cx="8654143" cy="2387600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POSCAT Seminar 1 :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Introduction to Problem Solving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endParaRPr lang="ko-KR" altLang="en-US" sz="4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y</a:t>
            </a:r>
            <a:r>
              <a:rPr lang="en-US" altLang="ko-KR" dirty="0" err="1" smtClean="0"/>
              <a:t>ougatup</a:t>
            </a:r>
            <a:r>
              <a:rPr lang="en-US" altLang="ko-KR" dirty="0" smtClean="0"/>
              <a:t> @ POSCAT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23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597" y="2645848"/>
            <a:ext cx="4669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altLang="ko-KR" dirty="0" smtClean="0"/>
              <a:t>Greedy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Interval Scheduling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Interval Partitioning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Fractional Knapsack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Huffman Encoding</a:t>
            </a: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dirty="0" smtClean="0"/>
              <a:t>Graph Theory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Adjacency Matrix &amp; List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Depth First Search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Breadth First Search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Flood Fill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Connected Component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Strongly Connected Component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Shortest Path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Minimum Spanning 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8483" y="2605986"/>
            <a:ext cx="4669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lphaUcPeriod" startAt="9"/>
            </a:pPr>
            <a:r>
              <a:rPr lang="en-US" altLang="ko-KR" dirty="0" smtClean="0"/>
              <a:t>Network Flow</a:t>
            </a:r>
          </a:p>
          <a:p>
            <a:pPr marL="800100" lvl="1" indent="-342900">
              <a:buFont typeface="+mj-lt"/>
              <a:buAutoNum type="alphaUcPeriod" startAt="9"/>
            </a:pPr>
            <a:r>
              <a:rPr lang="en-US" altLang="ko-KR" dirty="0" smtClean="0"/>
              <a:t>Minimum Cut</a:t>
            </a:r>
          </a:p>
          <a:p>
            <a:pPr marL="800100" lvl="1" indent="-342900">
              <a:buFont typeface="+mj-lt"/>
              <a:buAutoNum type="alphaUcPeriod" startAt="9"/>
            </a:pPr>
            <a:r>
              <a:rPr lang="en-US" altLang="ko-KR" dirty="0" smtClean="0"/>
              <a:t>Bipartite Graph</a:t>
            </a:r>
          </a:p>
          <a:p>
            <a:pPr marL="800100" lvl="1" indent="-342900">
              <a:buFont typeface="+mj-lt"/>
              <a:buAutoNum type="alphaUcPeriod" startAt="9"/>
            </a:pPr>
            <a:r>
              <a:rPr lang="en-US" altLang="ko-KR" dirty="0" smtClean="0"/>
              <a:t>Matching</a:t>
            </a:r>
          </a:p>
          <a:p>
            <a:pPr marL="800100" lvl="1" indent="-342900">
              <a:buFont typeface="+mj-lt"/>
              <a:buAutoNum type="alphaUcPeriod" startAt="9"/>
            </a:pPr>
            <a:r>
              <a:rPr lang="en-US" altLang="ko-KR" dirty="0" smtClean="0"/>
              <a:t>Stable Matching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altLang="ko-KR" dirty="0" smtClean="0"/>
              <a:t> NP-Completeness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NP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NP-Hard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NP-Complete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Reduction</a:t>
            </a:r>
          </a:p>
          <a:p>
            <a:pPr marL="800100" lvl="1" indent="-342900">
              <a:buFont typeface="+mj-lt"/>
              <a:buAutoNum type="alphaUcPeriod" startAt="9"/>
            </a:pPr>
            <a:r>
              <a:rPr lang="en-US" altLang="ko-KR" dirty="0"/>
              <a:t>Maximum Independent Set</a:t>
            </a:r>
          </a:p>
          <a:p>
            <a:pPr marL="800100" lvl="1" indent="-342900">
              <a:buFont typeface="+mj-lt"/>
              <a:buAutoNum type="alphaUcPeriod" startAt="9"/>
            </a:pPr>
            <a:r>
              <a:rPr lang="en-US" altLang="ko-KR" dirty="0"/>
              <a:t>Minimum Vertex Cover</a:t>
            </a:r>
          </a:p>
          <a:p>
            <a:pPr marL="800100" lvl="1" indent="-342900">
              <a:buFont typeface="+mj-lt"/>
              <a:buAutoNum type="alphaUcPeriod" startAt="9"/>
            </a:pPr>
            <a:r>
              <a:rPr lang="en-US" altLang="ko-KR" dirty="0"/>
              <a:t>Set Cover</a:t>
            </a:r>
          </a:p>
          <a:p>
            <a:pPr marL="800100" lvl="1" indent="-342900">
              <a:buFont typeface="+mj-lt"/>
              <a:buAutoNum type="alphaUcPeriod" startAt="9"/>
            </a:pPr>
            <a:r>
              <a:rPr lang="en-US" altLang="ko-KR" dirty="0" smtClean="0"/>
              <a:t>NP-C problem on Bipartite Graph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572000" y="2645848"/>
            <a:ext cx="0" cy="3970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What the hell is this ? (3/3)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7383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To-do List 	    </a:t>
            </a:r>
            <a:r>
              <a:rPr lang="en-US" altLang="ko-KR" sz="1500" dirty="0" smtClean="0">
                <a:latin typeface="+mn-ea"/>
              </a:rPr>
              <a:t>with </a:t>
            </a:r>
            <a:r>
              <a:rPr lang="en-US" altLang="ko-KR" sz="1500" dirty="0" err="1" smtClean="0">
                <a:latin typeface="+mn-ea"/>
              </a:rPr>
              <a:t>JongMan</a:t>
            </a:r>
            <a:r>
              <a:rPr lang="en-US" altLang="ko-KR" sz="1500" dirty="0" smtClean="0">
                <a:latin typeface="+mn-ea"/>
              </a:rPr>
              <a:t> Book</a:t>
            </a:r>
            <a:br>
              <a:rPr lang="en-US" altLang="ko-KR" sz="1500" dirty="0" smtClean="0">
                <a:latin typeface="+mn-ea"/>
              </a:rPr>
            </a:br>
            <a:r>
              <a:rPr lang="en-US" altLang="ko-KR" sz="1500" dirty="0" smtClean="0">
                <a:latin typeface="+mn-ea"/>
              </a:rPr>
              <a:t>			Algorithm, Graph Theory &amp; Algorithm in POSTECH lecture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endParaRPr lang="en-US" altLang="ko-KR" sz="2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99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23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28650" y="277086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 err="1" smtClean="0">
                <a:solidFill>
                  <a:srgbClr val="C00000"/>
                </a:solidFill>
                <a:latin typeface="+mj-ea"/>
              </a:rPr>
              <a:t>ㅠㅠ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…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That’s ideal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7383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모두 다 배울 수 있으면 이상적인 세미나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이만큼 알고 구현할 줄 알면 어디 가서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알고리즘 좀 한다</a:t>
            </a:r>
            <a:r>
              <a:rPr lang="ko-KR" altLang="en-US" sz="1850" dirty="0" smtClean="0">
                <a:latin typeface="+mn-ea"/>
              </a:rPr>
              <a:t>고 해도 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조금 바꾸어 말하면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이만큼 알아야 뭔가를 제대로 할 수 있다는 </a:t>
            </a:r>
            <a:r>
              <a:rPr lang="en-US" altLang="ko-KR" sz="1850" dirty="0" smtClean="0">
                <a:latin typeface="+mn-ea"/>
              </a:rPr>
              <a:t>…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누구나 다 할 수 있는 것이라면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희소가치</a:t>
            </a:r>
            <a:r>
              <a:rPr lang="ko-KR" altLang="en-US" sz="1850" dirty="0" smtClean="0">
                <a:latin typeface="+mn-ea"/>
              </a:rPr>
              <a:t>도 없습니다</a:t>
            </a:r>
            <a:endParaRPr lang="en-US" altLang="ko-KR" sz="1850" dirty="0" smtClean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작정하고 달려들었으면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ko-KR" altLang="en-US" sz="1850" dirty="0" smtClean="0">
                <a:latin typeface="+mn-ea"/>
              </a:rPr>
              <a:t> 제가 보장하는데 이건 엄청난 기회입니다 </a:t>
            </a:r>
            <a:r>
              <a:rPr lang="en-US" altLang="ko-KR" sz="1850" dirty="0" smtClean="0">
                <a:latin typeface="+mn-ea"/>
              </a:rPr>
              <a:t>( </a:t>
            </a:r>
            <a:r>
              <a:rPr lang="ko-KR" altLang="en-US" sz="1850" dirty="0" smtClean="0">
                <a:latin typeface="+mn-ea"/>
              </a:rPr>
              <a:t>제대로 돌아간다면 </a:t>
            </a:r>
            <a:r>
              <a:rPr lang="en-US" altLang="ko-KR" sz="1850" dirty="0" smtClean="0">
                <a:latin typeface="+mn-ea"/>
              </a:rPr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힘냅시다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 </a:t>
            </a:r>
            <a:endParaRPr lang="ko-KR" altLang="en-US" sz="2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23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Today’s work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7383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Algospot</a:t>
            </a:r>
            <a:r>
              <a:rPr lang="en-US" altLang="ko-KR" sz="2500" dirty="0" smtClean="0">
                <a:latin typeface="+mn-ea"/>
              </a:rPr>
              <a:t> Online Judge</a:t>
            </a:r>
            <a:r>
              <a:rPr lang="ko-KR" altLang="en-US" sz="2500" dirty="0">
                <a:latin typeface="+mn-ea"/>
              </a:rPr>
              <a:t> </a:t>
            </a:r>
            <a:r>
              <a:rPr lang="ko-KR" altLang="en-US" sz="2500" dirty="0" smtClean="0">
                <a:latin typeface="+mn-ea"/>
              </a:rPr>
              <a:t>사용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err="1">
                <a:latin typeface="+mn-ea"/>
              </a:rPr>
              <a:t>A</a:t>
            </a:r>
            <a:r>
              <a:rPr lang="en-US" altLang="ko-KR" sz="1850" dirty="0" err="1" smtClean="0">
                <a:latin typeface="+mn-ea"/>
              </a:rPr>
              <a:t>lgospot</a:t>
            </a: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은 유명한 </a:t>
            </a:r>
            <a:r>
              <a:rPr lang="en-US" altLang="ko-KR" sz="1850" dirty="0" smtClean="0">
                <a:latin typeface="+mn-ea"/>
              </a:rPr>
              <a:t>Problem Solving Community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자신이 작성한 코드가 제대로 되었는지 채점 가능</a:t>
            </a:r>
            <a:endParaRPr lang="en-US" altLang="ko-KR" sz="1850" dirty="0" smtClean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연습문제 풉시다</a:t>
            </a:r>
            <a:r>
              <a:rPr lang="en-US" altLang="ko-KR" sz="2500" dirty="0" smtClean="0">
                <a:latin typeface="+mn-ea"/>
              </a:rPr>
              <a:t>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ko-KR" altLang="en-US" sz="1850" dirty="0" smtClean="0">
                <a:latin typeface="+mn-ea"/>
              </a:rPr>
              <a:t> 페이지에 올려뒀어요 </a:t>
            </a:r>
            <a:r>
              <a:rPr lang="en-US" altLang="ko-KR" sz="1850" smtClean="0">
                <a:latin typeface="+mn-ea"/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2500" dirty="0" smtClean="0"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23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WHY POSCAT ?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Computer Science &amp; </a:t>
            </a:r>
            <a:r>
              <a:rPr lang="en-US" altLang="ko-KR" sz="2500" dirty="0" err="1" smtClean="0">
                <a:latin typeface="+mn-ea"/>
              </a:rPr>
              <a:t>Engeering</a:t>
            </a:r>
            <a:r>
              <a:rPr lang="en-US" altLang="ko-KR" sz="2500" dirty="0" smtClean="0">
                <a:latin typeface="+mn-ea"/>
              </a:rPr>
              <a:t> </a:t>
            </a:r>
            <a:r>
              <a:rPr lang="ko-KR" altLang="en-US" sz="2500" dirty="0" smtClean="0">
                <a:latin typeface="+mn-ea"/>
              </a:rPr>
              <a:t>에서는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내가 풀어야 하는 문제가 무엇인지를 인지하고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그 문제를 어떻게 풀 것인지 고민을 한 후에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해결하는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알고리즘을 찾은 후</a:t>
            </a:r>
            <a:endParaRPr lang="en-US" altLang="ko-KR" sz="1850" b="1" dirty="0" smtClean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이를 </a:t>
            </a:r>
            <a:r>
              <a:rPr lang="ko-KR" altLang="en-US" sz="1850" b="1" dirty="0" smtClean="0">
                <a:solidFill>
                  <a:srgbClr val="0070C0"/>
                </a:solidFill>
                <a:latin typeface="+mn-ea"/>
              </a:rPr>
              <a:t>구현한다</a:t>
            </a:r>
            <a:endParaRPr lang="en-US" altLang="ko-KR" sz="225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225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23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447" y="4681765"/>
            <a:ext cx="2000250" cy="1943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587" y="3709987"/>
            <a:ext cx="2028825" cy="2333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475" y="3205162"/>
            <a:ext cx="1828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WHY POSCAT ?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POSCAT</a:t>
            </a:r>
            <a:r>
              <a:rPr lang="ko-KR" altLang="en-US" sz="2500" dirty="0" smtClean="0">
                <a:latin typeface="+mn-ea"/>
              </a:rPr>
              <a:t>에서 배우는 두 가지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주어진 문제에 대하여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알고리즘</a:t>
            </a:r>
            <a:r>
              <a:rPr lang="ko-KR" altLang="en-US" sz="1850" dirty="0" smtClean="0">
                <a:latin typeface="+mn-ea"/>
              </a:rPr>
              <a:t>을 찾는 연습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자신이 생각하고 있는 논리를 </a:t>
            </a:r>
            <a:r>
              <a:rPr lang="ko-KR" altLang="en-US" sz="1850" b="1" dirty="0" smtClean="0">
                <a:solidFill>
                  <a:srgbClr val="0070C0"/>
                </a:solidFill>
                <a:latin typeface="+mn-ea"/>
              </a:rPr>
              <a:t>구현</a:t>
            </a:r>
            <a:r>
              <a:rPr lang="ko-KR" altLang="en-US" sz="1850" dirty="0" smtClean="0">
                <a:latin typeface="+mn-ea"/>
              </a:rPr>
              <a:t>으로 옮기는 연습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이거 두 개를 잘하면 </a:t>
            </a:r>
            <a:r>
              <a:rPr lang="ko-KR" altLang="en-US" sz="185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알고리즘의 왕 </a:t>
            </a:r>
            <a:r>
              <a:rPr lang="ko-KR" altLang="en-US" sz="1850" dirty="0" smtClean="0">
                <a:latin typeface="+mn-ea"/>
              </a:rPr>
              <a:t>소리를 들을 수 있습니다</a:t>
            </a:r>
            <a:endParaRPr lang="en-US" altLang="ko-KR" sz="1850" dirty="0" smtClean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분야를 막론하고 기본으로 쌓아야 하는 능력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전과를 하지 않는 이상 위의 능력은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필수적</a:t>
            </a:r>
            <a:r>
              <a:rPr lang="ko-KR" altLang="en-US" sz="1850" dirty="0" smtClean="0">
                <a:latin typeface="+mn-ea"/>
              </a:rPr>
              <a:t>으로 요구되지만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대학에서 이를 많이 </a:t>
            </a:r>
            <a:r>
              <a:rPr lang="ko-KR" altLang="en-US" sz="1850" b="1" dirty="0" smtClean="0">
                <a:solidFill>
                  <a:srgbClr val="0070C0"/>
                </a:solidFill>
                <a:latin typeface="+mn-ea"/>
              </a:rPr>
              <a:t>연습할 기회</a:t>
            </a:r>
            <a:r>
              <a:rPr lang="ko-KR" altLang="en-US" sz="1850" dirty="0" smtClean="0">
                <a:latin typeface="+mn-ea"/>
              </a:rPr>
              <a:t>가 적기 때문에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이를 제대로 할 수 있는 사람이 많지 않습니다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23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WHY POSCAT ?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7383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알고리즘을 찾는 연습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Efficiency</a:t>
            </a:r>
            <a:r>
              <a:rPr lang="en-US" altLang="ko-KR" sz="1850" dirty="0" smtClean="0">
                <a:latin typeface="+mn-ea"/>
              </a:rPr>
              <a:t> &amp;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Correctness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주어진 문제를 빠르고 정확하게 해결하는 능력 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// what we do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더 나은 아이디어로 소비자를 끌어들이는 능력  </a:t>
            </a:r>
            <a:r>
              <a:rPr lang="en-US" altLang="ko-KR" sz="1850" dirty="0" smtClean="0">
                <a:latin typeface="+mn-ea"/>
              </a:rPr>
              <a:t>// more common</a:t>
            </a: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구현으로 옮기는 능력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구현 없는 알고리즘은 </a:t>
            </a:r>
            <a:r>
              <a:rPr lang="en-US" altLang="ko-KR" sz="1850" dirty="0" smtClean="0">
                <a:latin typeface="+mn-ea"/>
              </a:rPr>
              <a:t>CS</a:t>
            </a:r>
            <a:r>
              <a:rPr lang="ko-KR" altLang="en-US" sz="1850" dirty="0" smtClean="0">
                <a:latin typeface="+mn-ea"/>
              </a:rPr>
              <a:t>에서 의미가 없음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알고리즘을 잘 찾는 것과 구현을 잘 하는 것은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전혀 별개</a:t>
            </a:r>
            <a:endParaRPr lang="en-US" altLang="ko-KR" sz="1850" b="1" dirty="0" smtClean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어떻게 하면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간결</a:t>
            </a:r>
            <a:r>
              <a:rPr lang="ko-KR" altLang="en-US" sz="1850" dirty="0" smtClean="0">
                <a:latin typeface="+mn-ea"/>
              </a:rPr>
              <a:t>하고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Elegant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한 코드</a:t>
            </a:r>
            <a:r>
              <a:rPr lang="ko-KR" altLang="en-US" sz="1850" dirty="0" smtClean="0">
                <a:latin typeface="+mn-ea"/>
              </a:rPr>
              <a:t>를 짤 것인가 </a:t>
            </a:r>
            <a:r>
              <a:rPr lang="en-US" altLang="ko-KR" sz="1850" dirty="0" smtClean="0">
                <a:latin typeface="+mn-ea"/>
              </a:rPr>
              <a:t>?</a:t>
            </a:r>
            <a:endParaRPr lang="en-US" altLang="ko-KR" sz="14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450" dirty="0">
                <a:latin typeface="+mn-ea"/>
              </a:rPr>
              <a:t>	</a:t>
            </a:r>
            <a:r>
              <a:rPr lang="en-US" altLang="ko-KR" sz="1450" dirty="0" smtClean="0">
                <a:latin typeface="+mn-ea"/>
              </a:rPr>
              <a:t>			// that’s very important in PL lecture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23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WHY POSCAT ?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7383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이를 잘 하기 위해서는 어찌하나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알고리즘을 잘 찾기 위해서는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많이 풀어봐야</a:t>
            </a:r>
            <a:r>
              <a:rPr lang="ko-KR" altLang="en-US" sz="1850" dirty="0" smtClean="0">
                <a:latin typeface="+mn-ea"/>
              </a:rPr>
              <a:t> 하고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구현을 잘 하기 위해서는 </a:t>
            </a:r>
            <a:r>
              <a:rPr lang="ko-KR" altLang="en-US" sz="1850" b="1" dirty="0" smtClean="0">
                <a:solidFill>
                  <a:srgbClr val="0070C0"/>
                </a:solidFill>
                <a:latin typeface="+mn-ea"/>
              </a:rPr>
              <a:t>많이 구현</a:t>
            </a:r>
            <a:r>
              <a:rPr lang="ko-KR" altLang="en-US" sz="1850" dirty="0" smtClean="0">
                <a:latin typeface="+mn-ea"/>
              </a:rPr>
              <a:t>해 보아야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There is no easy-going way</a:t>
            </a: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연습은 어찌 합니까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ko-KR" altLang="en-US" sz="185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POSCAT, </a:t>
            </a:r>
            <a:r>
              <a:rPr lang="en-US" altLang="ko-KR" sz="1850" dirty="0" err="1" smtClean="0">
                <a:latin typeface="+mn-ea"/>
              </a:rPr>
              <a:t>Algospot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en-US" altLang="ko-KR" sz="1850" dirty="0" err="1" smtClean="0">
                <a:latin typeface="+mn-ea"/>
              </a:rPr>
              <a:t>Topcoder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en-US" altLang="ko-KR" sz="1850" dirty="0" err="1" smtClean="0">
                <a:latin typeface="+mn-ea"/>
              </a:rPr>
              <a:t>Codeforces</a:t>
            </a:r>
            <a:r>
              <a:rPr lang="en-US" altLang="ko-KR" sz="1850" dirty="0" smtClean="0">
                <a:latin typeface="+mn-ea"/>
              </a:rPr>
              <a:t>, acmicpc.net, …</a:t>
            </a:r>
            <a:endParaRPr lang="en-US" altLang="ko-KR" sz="185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본인이 하려는 의지만 있으면 얼마든지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의지가 없으면 여기서 만들어드려야지</a:t>
            </a:r>
            <a:r>
              <a:rPr lang="en-US" altLang="ko-KR" sz="1850" dirty="0" smtClean="0">
                <a:latin typeface="+mn-ea"/>
              </a:rPr>
              <a:t>…</a:t>
            </a:r>
            <a:endParaRPr lang="ko-KR" altLang="en-US" sz="2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23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WHY POSCAT ?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7383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이를 잘 하기 위해서는 어찌하나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알고리즘을 잘 찾기 위해서는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많이 풀어봐야</a:t>
            </a:r>
            <a:r>
              <a:rPr lang="ko-KR" altLang="en-US" sz="1850" dirty="0" smtClean="0">
                <a:latin typeface="+mn-ea"/>
              </a:rPr>
              <a:t> 하고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구현을 잘 하기 위해서는 </a:t>
            </a:r>
            <a:r>
              <a:rPr lang="ko-KR" altLang="en-US" sz="1850" b="1" dirty="0" smtClean="0">
                <a:solidFill>
                  <a:srgbClr val="0070C0"/>
                </a:solidFill>
                <a:latin typeface="+mn-ea"/>
              </a:rPr>
              <a:t>많이 구현</a:t>
            </a:r>
            <a:r>
              <a:rPr lang="ko-KR" altLang="en-US" sz="1850" dirty="0" smtClean="0">
                <a:latin typeface="+mn-ea"/>
              </a:rPr>
              <a:t>해 보아야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There is no easy-going way</a:t>
            </a: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연습은 어찌 합니까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ko-KR" altLang="en-US" sz="185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POSCAT, </a:t>
            </a:r>
            <a:r>
              <a:rPr lang="en-US" altLang="ko-KR" sz="1850" dirty="0" err="1" smtClean="0">
                <a:latin typeface="+mn-ea"/>
              </a:rPr>
              <a:t>Algospot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en-US" altLang="ko-KR" sz="1850" dirty="0" err="1" smtClean="0">
                <a:latin typeface="+mn-ea"/>
              </a:rPr>
              <a:t>Topcoder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en-US" altLang="ko-KR" sz="1850" dirty="0" err="1" smtClean="0">
                <a:latin typeface="+mn-ea"/>
              </a:rPr>
              <a:t>Codeforces</a:t>
            </a:r>
            <a:r>
              <a:rPr lang="en-US" altLang="ko-KR" sz="1850" dirty="0" smtClean="0">
                <a:latin typeface="+mn-ea"/>
              </a:rPr>
              <a:t>, acmicpc.net, …</a:t>
            </a:r>
            <a:endParaRPr lang="en-US" altLang="ko-KR" sz="185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본인이 하려는 의지만 있으면 얼마든지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의지가 없으면 여기서 만들어드려야지</a:t>
            </a:r>
            <a:r>
              <a:rPr lang="en-US" altLang="ko-KR" sz="1850" dirty="0" smtClean="0">
                <a:latin typeface="+mn-ea"/>
              </a:rPr>
              <a:t>…</a:t>
            </a:r>
            <a:endParaRPr lang="ko-KR" altLang="en-US" sz="2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23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14" y="4439081"/>
            <a:ext cx="2373086" cy="2282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2457" y="4439081"/>
            <a:ext cx="2086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We’ll help you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Seminar Organization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7383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모임 시간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9 pm. ~ 12 pm. 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안 되는 사람 </a:t>
            </a:r>
            <a:r>
              <a:rPr lang="en-US" altLang="ko-KR" sz="1850" dirty="0" smtClean="0">
                <a:latin typeface="+mn-ea"/>
              </a:rPr>
              <a:t>?</a:t>
            </a: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Web Page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  <a:hlinkClick r:id="rId3"/>
              </a:rPr>
              <a:t>http</a:t>
            </a:r>
            <a:r>
              <a:rPr lang="en-US" altLang="ko-KR" sz="1850" dirty="0">
                <a:latin typeface="+mn-ea"/>
                <a:hlinkClick r:id="rId3"/>
              </a:rPr>
              <a:t>://</a:t>
            </a:r>
            <a:r>
              <a:rPr lang="en-US" altLang="ko-KR" sz="1850" dirty="0" smtClean="0">
                <a:latin typeface="+mn-ea"/>
                <a:hlinkClick r:id="rId3"/>
              </a:rPr>
              <a:t>yougatup.net/poscat</a:t>
            </a:r>
            <a:r>
              <a:rPr lang="en-US" altLang="ko-KR" sz="1850" dirty="0" smtClean="0">
                <a:latin typeface="+mn-ea"/>
              </a:rPr>
              <a:t>     // Now online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PPT, </a:t>
            </a:r>
            <a:r>
              <a:rPr lang="ko-KR" altLang="en-US" sz="1850" dirty="0" smtClean="0">
                <a:latin typeface="+mn-ea"/>
              </a:rPr>
              <a:t>문제</a:t>
            </a:r>
            <a:r>
              <a:rPr lang="en-US" altLang="ko-KR" sz="1850" dirty="0" smtClean="0">
                <a:latin typeface="+mn-ea"/>
              </a:rPr>
              <a:t>, Data &amp; Judge</a:t>
            </a:r>
            <a:r>
              <a:rPr lang="ko-KR" altLang="en-US" sz="1850" dirty="0" smtClean="0">
                <a:latin typeface="+mn-ea"/>
              </a:rPr>
              <a:t>를 업로드 할 예정</a:t>
            </a:r>
            <a:endParaRPr lang="en-US" altLang="ko-KR" sz="1850" dirty="0" smtClean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매 시간 개념 설명</a:t>
            </a:r>
            <a:r>
              <a:rPr lang="en-US" altLang="ko-KR" sz="2500" dirty="0" smtClean="0">
                <a:latin typeface="+mn-ea"/>
              </a:rPr>
              <a:t>, </a:t>
            </a:r>
            <a:r>
              <a:rPr lang="ko-KR" altLang="en-US" sz="2500" dirty="0" smtClean="0">
                <a:latin typeface="+mn-ea"/>
              </a:rPr>
              <a:t>채점할 수 있는 문제를 제공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ko-KR" altLang="en-US" sz="1850" dirty="0" smtClean="0">
                <a:latin typeface="+mn-ea"/>
              </a:rPr>
              <a:t> 신입생은 열심히 풀었으면 하고 재학생도 가능하면 같이 풀길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ko-KR" altLang="en-US" sz="1850" dirty="0" smtClean="0">
                <a:latin typeface="+mn-ea"/>
              </a:rPr>
              <a:t> 매 시간 문제가 나가고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풀이는 그 다음날 제공합니다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소스코드도 제공하고 싶긴 한데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제가 시간이 되면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23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What the hell is this ? (1/3)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7383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To-do List 	    </a:t>
            </a:r>
            <a:r>
              <a:rPr lang="en-US" altLang="ko-KR" sz="1500" dirty="0" smtClean="0">
                <a:latin typeface="+mn-ea"/>
              </a:rPr>
              <a:t>with </a:t>
            </a:r>
            <a:r>
              <a:rPr lang="en-US" altLang="ko-KR" sz="1500" dirty="0" err="1" smtClean="0">
                <a:latin typeface="+mn-ea"/>
              </a:rPr>
              <a:t>JongMan</a:t>
            </a:r>
            <a:r>
              <a:rPr lang="en-US" altLang="ko-KR" sz="1500" dirty="0" smtClean="0">
                <a:latin typeface="+mn-ea"/>
              </a:rPr>
              <a:t> Book</a:t>
            </a:r>
            <a:br>
              <a:rPr lang="en-US" altLang="ko-KR" sz="1500" dirty="0" smtClean="0">
                <a:latin typeface="+mn-ea"/>
              </a:rPr>
            </a:br>
            <a:r>
              <a:rPr lang="en-US" altLang="ko-KR" sz="1500" dirty="0" smtClean="0">
                <a:latin typeface="+mn-ea"/>
              </a:rPr>
              <a:t>			Algorithm, Graph Theory &amp; Algorithm in POSTECH lecture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endParaRPr lang="en-US" altLang="ko-KR" sz="2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23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597" y="2645848"/>
            <a:ext cx="46699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Introduction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ko-KR" altLang="en-US" dirty="0" smtClean="0"/>
              <a:t>문제해결 능력과 프로그래밍 대회</a:t>
            </a:r>
            <a:endParaRPr lang="en-US" altLang="ko-KR" dirty="0" smtClean="0"/>
          </a:p>
          <a:p>
            <a:pPr marL="800100" lvl="1" indent="-342900">
              <a:buFont typeface="+mj-lt"/>
              <a:buAutoNum type="alphaUcPeriod"/>
            </a:pPr>
            <a:r>
              <a:rPr lang="ko-KR" altLang="en-US" dirty="0" smtClean="0"/>
              <a:t>문제해결 개관</a:t>
            </a:r>
            <a:endParaRPr lang="en-US" altLang="ko-KR" dirty="0" smtClean="0"/>
          </a:p>
          <a:p>
            <a:pPr marL="800100" lvl="1" indent="-342900">
              <a:buFont typeface="+mj-lt"/>
              <a:buAutoNum type="alphaUcPeriod"/>
            </a:pPr>
            <a:r>
              <a:rPr lang="ko-KR" altLang="en-US" dirty="0" smtClean="0"/>
              <a:t>코딩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디버깅</a:t>
            </a:r>
            <a:endParaRPr lang="en-US" altLang="ko-KR" dirty="0" smtClean="0"/>
          </a:p>
          <a:p>
            <a:pPr marL="800100" lvl="1" indent="-342900">
              <a:buFont typeface="+mj-lt"/>
              <a:buAutoNum type="alphaUcPeriod"/>
            </a:pPr>
            <a:r>
              <a:rPr lang="ko-KR" altLang="en-US" dirty="0" smtClean="0"/>
              <a:t>알고리즘의 시간복잡도 분석</a:t>
            </a:r>
            <a:endParaRPr lang="en-US" altLang="ko-KR" dirty="0" smtClean="0"/>
          </a:p>
          <a:p>
            <a:pPr marL="800100" lvl="1" indent="-342900">
              <a:buFont typeface="+mj-lt"/>
              <a:buAutoNum type="alphaUcPeriod"/>
            </a:pPr>
            <a:r>
              <a:rPr lang="ko-KR" altLang="en-US" dirty="0" smtClean="0"/>
              <a:t>알고리즘의 정당성 증명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Simple Logic ( NO IMPLEMENTATION 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Modular Exponentiation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Greatest Common Divisor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err="1" smtClean="0"/>
              <a:t>Primality</a:t>
            </a:r>
            <a:r>
              <a:rPr lang="en-US" altLang="ko-KR" dirty="0" smtClean="0"/>
              <a:t> Testing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Stable Matching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Introduction to VIM ( if necessary )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7597" y="2645848"/>
            <a:ext cx="46699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 smtClean="0"/>
              <a:t>Brute-Force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Time Complexity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Algorithm Design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Implementation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 smtClean="0"/>
              <a:t>Data Structure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Stack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Queue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Linked List with Pointer &amp; Reference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Tree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Heap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Graph</a:t>
            </a:r>
          </a:p>
          <a:p>
            <a:pPr marL="800100" lvl="1" indent="-342900">
              <a:buFont typeface="+mj-lt"/>
              <a:buAutoNum type="alphaU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lphaUcPeriod"/>
            </a:pP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572000" y="2645848"/>
            <a:ext cx="0" cy="3970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23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597" y="2645848"/>
            <a:ext cx="4669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ko-KR" dirty="0" smtClean="0"/>
              <a:t>Recursion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How to design recursive function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Modular Exponentiation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Matrix Multiplication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Greatest Common Divisor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Permutation &amp; Combination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altLang="ko-KR" dirty="0" smtClean="0"/>
              <a:t>Backtracking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altLang="ko-KR" dirty="0" smtClean="0"/>
              <a:t>Sorting Method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/>
              <a:t>Selection, Bubble, </a:t>
            </a:r>
            <a:r>
              <a:rPr lang="en-US" altLang="ko-KR" dirty="0" smtClean="0"/>
              <a:t>Insertion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/>
              <a:t>Heap </a:t>
            </a:r>
            <a:r>
              <a:rPr lang="en-US" altLang="ko-KR" dirty="0" smtClean="0"/>
              <a:t>Sort</a:t>
            </a:r>
            <a:endParaRPr lang="en-US" altLang="ko-KR" dirty="0"/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/>
              <a:t>Merge Sort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/>
              <a:t>Quick </a:t>
            </a:r>
            <a:r>
              <a:rPr lang="en-US" altLang="ko-KR" dirty="0" smtClean="0"/>
              <a:t>Sort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Radix Sort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Internal &amp; External Sort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8483" y="2605986"/>
            <a:ext cx="46699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altLang="ko-KR" dirty="0" smtClean="0"/>
              <a:t>Divide &amp; Conquer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Closest Pair</a:t>
            </a:r>
            <a:endParaRPr lang="en-US" altLang="ko-KR" dirty="0"/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Inversion Counting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altLang="ko-KR" dirty="0" smtClean="0"/>
              <a:t> Dynamic Programming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Longest Increasing Subsequence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Longest Common Subsequence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Knapsack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Chain Matrix Multiplication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Longest Palindrome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Team </a:t>
            </a:r>
            <a:r>
              <a:rPr lang="en-US" altLang="ko-KR" dirty="0" err="1" smtClean="0"/>
              <a:t>Divison</a:t>
            </a:r>
            <a:endParaRPr lang="en-US" altLang="ko-KR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State Mining DP on TSP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dirty="0" smtClean="0"/>
              <a:t>Weighted Interval Scheduling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572000" y="2645848"/>
            <a:ext cx="0" cy="3970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What the hell is this ? (2/3)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7383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To-do List 	    </a:t>
            </a:r>
            <a:r>
              <a:rPr lang="en-US" altLang="ko-KR" sz="1500" dirty="0" smtClean="0">
                <a:latin typeface="+mn-ea"/>
              </a:rPr>
              <a:t>with </a:t>
            </a:r>
            <a:r>
              <a:rPr lang="en-US" altLang="ko-KR" sz="1500" dirty="0" err="1" smtClean="0">
                <a:latin typeface="+mn-ea"/>
              </a:rPr>
              <a:t>JongMan</a:t>
            </a:r>
            <a:r>
              <a:rPr lang="en-US" altLang="ko-KR" sz="1500" dirty="0" smtClean="0">
                <a:latin typeface="+mn-ea"/>
              </a:rPr>
              <a:t> Book</a:t>
            </a:r>
            <a:br>
              <a:rPr lang="en-US" altLang="ko-KR" sz="1500" dirty="0" smtClean="0">
                <a:latin typeface="+mn-ea"/>
              </a:rPr>
            </a:br>
            <a:r>
              <a:rPr lang="en-US" altLang="ko-KR" sz="1500" dirty="0" smtClean="0">
                <a:latin typeface="+mn-ea"/>
              </a:rPr>
              <a:t>			Algorithm, Graph Theory &amp; Algorithm in POSTECH lecture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endParaRPr lang="en-US" altLang="ko-KR" sz="2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37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</TotalTime>
  <Words>759</Words>
  <Application>Microsoft Office PowerPoint</Application>
  <PresentationFormat>화면 슬라이드 쇼(4:3)</PresentationFormat>
  <Paragraphs>206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Office 테마</vt:lpstr>
      <vt:lpstr>POSCAT Seminar 1 : Introduction to Problem Solving </vt:lpstr>
      <vt:lpstr>WHY POSCAT ?</vt:lpstr>
      <vt:lpstr>WHY POSCAT ?</vt:lpstr>
      <vt:lpstr>WHY POSCAT ?</vt:lpstr>
      <vt:lpstr>WHY POSCAT ?</vt:lpstr>
      <vt:lpstr>WHY POSCAT ?</vt:lpstr>
      <vt:lpstr>Seminar Organization</vt:lpstr>
      <vt:lpstr>What the hell is this ? (1/3)</vt:lpstr>
      <vt:lpstr>What the hell is this ? (2/3)</vt:lpstr>
      <vt:lpstr>What the hell is this ? (3/3)</vt:lpstr>
      <vt:lpstr>PowerPoint 프레젠테이션</vt:lpstr>
      <vt:lpstr>That’s ideal</vt:lpstr>
      <vt:lpstr>Today’s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POSCAT Seminar 1 : Introduction to Problem Solving</dc:title>
  <dc:creator>dblab</dc:creator>
  <cp:lastModifiedBy>dblab</cp:lastModifiedBy>
  <cp:revision>25</cp:revision>
  <dcterms:created xsi:type="dcterms:W3CDTF">2014-06-22T14:52:28Z</dcterms:created>
  <dcterms:modified xsi:type="dcterms:W3CDTF">2014-06-23T13:56:19Z</dcterms:modified>
</cp:coreProperties>
</file>