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handoutMasterIdLst>
    <p:handoutMasterId r:id="rId112"/>
  </p:handout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14" r:id="rId44"/>
    <p:sldId id="315" r:id="rId45"/>
    <p:sldId id="316" r:id="rId46"/>
    <p:sldId id="33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1" r:id="rId55"/>
    <p:sldId id="309" r:id="rId56"/>
    <p:sldId id="310" r:id="rId57"/>
    <p:sldId id="312" r:id="rId58"/>
    <p:sldId id="313" r:id="rId59"/>
    <p:sldId id="318" r:id="rId60"/>
    <p:sldId id="319" r:id="rId61"/>
    <p:sldId id="320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2" r:id="rId72"/>
    <p:sldId id="333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6" r:id="rId100"/>
    <p:sldId id="362" r:id="rId101"/>
    <p:sldId id="363" r:id="rId102"/>
    <p:sldId id="364" r:id="rId103"/>
    <p:sldId id="365" r:id="rId104"/>
    <p:sldId id="367" r:id="rId105"/>
    <p:sldId id="368" r:id="rId106"/>
    <p:sldId id="369" r:id="rId107"/>
    <p:sldId id="370" r:id="rId108"/>
    <p:sldId id="371" r:id="rId109"/>
    <p:sldId id="372" r:id="rId1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D1C3-01EC-4316-B725-AA2C2151E3EB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BAC3-9075-4AFB-96CF-A860F836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13B9-CA6A-48CD-9929-7DC852DFA704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4AC8-9A78-4F8D-8BE2-E7BB86842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2774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8883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410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247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8000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4890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2396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8109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412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9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8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68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81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0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7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3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45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32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52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5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5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65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25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79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2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44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58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94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84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8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0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37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6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35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60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59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78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10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52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6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0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651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98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981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700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618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03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5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389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764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15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5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411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37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1488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653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13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674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15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06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995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45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6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992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007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984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17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232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117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932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930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797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631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1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168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697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266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754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606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280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269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3181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989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050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74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3558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2110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42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2246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616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9390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238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49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244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413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884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754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314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065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7747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385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0683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685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9326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9795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0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B9B6-D51F-4A52-860F-2D641D8D6F3C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98A-7249-4D70-9933-6C890B0D3FE8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51F-9308-41B3-8AA0-16032125932E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9F1-0699-4CAC-994D-03B7DEF49807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F30-C596-46CC-BD8C-37BDD77675B1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929F-BA02-43A2-B95F-9A47D168D9B8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AA44-75C8-495D-8955-D3AA89137753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EB7-4E48-4B4D-A3E5-91ADECEC78BE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616F-1C0B-4D64-BA5B-094ABC2076C6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351-7921-4689-9A9E-52D79DA0C644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DB4-AD24-4E34-A274-5A2414ADC70A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18B0-5BFA-4A9F-BFB9-4D86F57B4405}" type="datetime1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7.pn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1.png"/><Relationship Id="rId9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1.png"/><Relationship Id="rId9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1.png"/><Relationship Id="rId9" Type="http://schemas.openxmlformats.org/officeDocument/2006/relationships/image" Target="../media/image5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224920" cy="23876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POSCAT Seminar 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10 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: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Graph 2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ougatup</a:t>
            </a:r>
            <a:r>
              <a:rPr lang="en-US" altLang="ko-KR" dirty="0" smtClean="0"/>
              <a:t> @ POSCAT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Also, we can fill another cell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by using this information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6916" y="6506988"/>
            <a:ext cx="36033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By the way, is it correct value by definition ?</a:t>
            </a:r>
            <a:endParaRPr lang="ko-KR" altLang="en-US" sz="1500" dirty="0"/>
          </a:p>
        </p:txBody>
      </p:sp>
      <p:cxnSp>
        <p:nvCxnSpPr>
          <p:cNvPr id="40" name="직선 화살표 연결선 39"/>
          <p:cNvCxnSpPr>
            <a:stCxn id="21" idx="1"/>
            <a:endCxn id="51" idx="2"/>
          </p:cNvCxnSpPr>
          <p:nvPr/>
        </p:nvCxnSpPr>
        <p:spPr>
          <a:xfrm flipV="1">
            <a:off x="2316916" y="6387973"/>
            <a:ext cx="0" cy="28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009653" y="5653315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4205" y="4713585"/>
            <a:ext cx="325448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2841" y="543798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38167" y="625538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2129" y="5483204"/>
            <a:ext cx="3060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Really? then I’ll cut this link and </a:t>
            </a:r>
            <a:br>
              <a:rPr lang="en-US" altLang="ko-KR" sz="1500" dirty="0" smtClean="0"/>
            </a:br>
            <a:r>
              <a:rPr lang="en-US" altLang="ko-KR" sz="1500" dirty="0" smtClean="0"/>
              <a:t>make a new link to the root directly !</a:t>
            </a:r>
            <a:endParaRPr lang="ko-KR" altLang="en-US" sz="1500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2684204" y="5043948"/>
            <a:ext cx="325449" cy="243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684204" y="5118438"/>
            <a:ext cx="353963" cy="1024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1611023" y="4105951"/>
            <a:ext cx="1220667" cy="1457141"/>
          </a:xfrm>
          <a:custGeom>
            <a:avLst/>
            <a:gdLst>
              <a:gd name="connsiteX0" fmla="*/ 1220667 w 1220667"/>
              <a:gd name="connsiteY0" fmla="*/ 1457141 h 1457141"/>
              <a:gd name="connsiteX1" fmla="*/ 11300 w 1220667"/>
              <a:gd name="connsiteY1" fmla="*/ 961595 h 1457141"/>
              <a:gd name="connsiteX2" fmla="*/ 607134 w 1220667"/>
              <a:gd name="connsiteY2" fmla="*/ 412955 h 1457141"/>
              <a:gd name="connsiteX3" fmla="*/ 459651 w 1220667"/>
              <a:gd name="connsiteY3" fmla="*/ 0 h 145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667" h="1457141">
                <a:moveTo>
                  <a:pt x="1220667" y="1457141"/>
                </a:moveTo>
                <a:cubicBezTo>
                  <a:pt x="667111" y="1296383"/>
                  <a:pt x="113555" y="1135626"/>
                  <a:pt x="11300" y="961595"/>
                </a:cubicBezTo>
                <a:cubicBezTo>
                  <a:pt x="-90955" y="787564"/>
                  <a:pt x="532409" y="573221"/>
                  <a:pt x="607134" y="412955"/>
                </a:cubicBezTo>
                <a:cubicBezTo>
                  <a:pt x="681859" y="252689"/>
                  <a:pt x="570755" y="126344"/>
                  <a:pt x="459651" y="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486462" y="4792468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99650" y="4577142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514976" y="5394542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3"/>
          </p:cNvCxnSpPr>
          <p:nvPr/>
        </p:nvCxnSpPr>
        <p:spPr>
          <a:xfrm flipH="1">
            <a:off x="1533832" y="4048443"/>
            <a:ext cx="405231" cy="5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486462" y="4792468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514976" y="5394542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3"/>
          </p:cNvCxnSpPr>
          <p:nvPr/>
        </p:nvCxnSpPr>
        <p:spPr>
          <a:xfrm flipH="1">
            <a:off x="1533832" y="4048443"/>
            <a:ext cx="405231" cy="5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99650" y="4577142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1017758" y="4902364"/>
            <a:ext cx="348459" cy="731520"/>
          </a:xfrm>
          <a:custGeom>
            <a:avLst/>
            <a:gdLst>
              <a:gd name="connsiteX0" fmla="*/ 212773 w 348459"/>
              <a:gd name="connsiteY0" fmla="*/ 0 h 731520"/>
              <a:gd name="connsiteX1" fmla="*/ 397 w 348459"/>
              <a:gd name="connsiteY1" fmla="*/ 442451 h 731520"/>
              <a:gd name="connsiteX2" fmla="*/ 259968 w 348459"/>
              <a:gd name="connsiteY2" fmla="*/ 678426 h 731520"/>
              <a:gd name="connsiteX3" fmla="*/ 348459 w 348459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59" h="731520">
                <a:moveTo>
                  <a:pt x="212773" y="0"/>
                </a:moveTo>
                <a:cubicBezTo>
                  <a:pt x="102652" y="164690"/>
                  <a:pt x="-7469" y="329380"/>
                  <a:pt x="397" y="442451"/>
                </a:cubicBezTo>
                <a:cubicBezTo>
                  <a:pt x="8263" y="555522"/>
                  <a:pt x="201958" y="630248"/>
                  <a:pt x="259968" y="678426"/>
                </a:cubicBezTo>
                <a:cubicBezTo>
                  <a:pt x="317978" y="726604"/>
                  <a:pt x="333218" y="729062"/>
                  <a:pt x="348459" y="73152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5673451"/>
            <a:ext cx="16375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Hey! 1 is the root 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095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486462" y="4792468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514976" y="5394542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3"/>
          </p:cNvCxnSpPr>
          <p:nvPr/>
        </p:nvCxnSpPr>
        <p:spPr>
          <a:xfrm flipH="1">
            <a:off x="1533832" y="4048443"/>
            <a:ext cx="405231" cy="5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99650" y="4577142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69431" y="5838291"/>
            <a:ext cx="3060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Really? then I’ll cut this link and </a:t>
            </a:r>
            <a:br>
              <a:rPr lang="en-US" altLang="ko-KR" sz="1500" dirty="0" smtClean="0"/>
            </a:br>
            <a:r>
              <a:rPr lang="en-US" altLang="ko-KR" sz="1500" dirty="0" smtClean="0"/>
              <a:t>make a new link to the root directly 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811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486462" y="4792468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514976" y="5394542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3"/>
          </p:cNvCxnSpPr>
          <p:nvPr/>
        </p:nvCxnSpPr>
        <p:spPr>
          <a:xfrm flipH="1">
            <a:off x="1533832" y="4048443"/>
            <a:ext cx="405231" cy="5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99650" y="4577142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69431" y="5838291"/>
            <a:ext cx="3060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Really? then I’ll cut this link and </a:t>
            </a:r>
            <a:br>
              <a:rPr lang="en-US" altLang="ko-KR" sz="1500" dirty="0" smtClean="0"/>
            </a:br>
            <a:r>
              <a:rPr lang="en-US" altLang="ko-KR" sz="1500" dirty="0" smtClean="0"/>
              <a:t>make a new link to the root directly !</a:t>
            </a:r>
            <a:endParaRPr lang="ko-KR" altLang="en-US" sz="1500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1459481" y="5097384"/>
            <a:ext cx="325449" cy="243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59481" y="5171874"/>
            <a:ext cx="353963" cy="1024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/>
          <p:cNvSpPr/>
          <p:nvPr/>
        </p:nvSpPr>
        <p:spPr>
          <a:xfrm>
            <a:off x="1864196" y="4094152"/>
            <a:ext cx="430683" cy="1345053"/>
          </a:xfrm>
          <a:custGeom>
            <a:avLst/>
            <a:gdLst>
              <a:gd name="connsiteX0" fmla="*/ 0 w 430683"/>
              <a:gd name="connsiteY0" fmla="*/ 1345053 h 1345053"/>
              <a:gd name="connsiteX1" fmla="*/ 430653 w 430683"/>
              <a:gd name="connsiteY1" fmla="*/ 713822 h 1345053"/>
              <a:gd name="connsiteX2" fmla="*/ 23598 w 430683"/>
              <a:gd name="connsiteY2" fmla="*/ 383458 h 1345053"/>
              <a:gd name="connsiteX3" fmla="*/ 230075 w 430683"/>
              <a:gd name="connsiteY3" fmla="*/ 0 h 134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83" h="1345053">
                <a:moveTo>
                  <a:pt x="0" y="1345053"/>
                </a:moveTo>
                <a:cubicBezTo>
                  <a:pt x="213360" y="1109570"/>
                  <a:pt x="426720" y="874088"/>
                  <a:pt x="430653" y="713822"/>
                </a:cubicBezTo>
                <a:cubicBezTo>
                  <a:pt x="434586" y="553556"/>
                  <a:pt x="57028" y="502428"/>
                  <a:pt x="23598" y="383458"/>
                </a:cubicBezTo>
                <a:cubicBezTo>
                  <a:pt x="-9832" y="264488"/>
                  <a:pt x="110121" y="132244"/>
                  <a:pt x="230075" y="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091321" y="3896185"/>
            <a:ext cx="1061096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962162" y="4520211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3"/>
          </p:cNvCxnSpPr>
          <p:nvPr/>
        </p:nvCxnSpPr>
        <p:spPr>
          <a:xfrm flipH="1">
            <a:off x="1533832" y="4048443"/>
            <a:ext cx="405231" cy="5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99650" y="4577142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091321" y="3896185"/>
            <a:ext cx="208761" cy="97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097440" y="4616898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2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091321" y="3896185"/>
            <a:ext cx="1061096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962162" y="4520211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3"/>
          </p:cNvCxnSpPr>
          <p:nvPr/>
        </p:nvCxnSpPr>
        <p:spPr>
          <a:xfrm flipH="1">
            <a:off x="1533832" y="4048443"/>
            <a:ext cx="405231" cy="5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99650" y="4577142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091321" y="3896185"/>
            <a:ext cx="208761" cy="97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097440" y="4616898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3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We perform two things simultaneously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1.     Find a root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2.     Compress the tree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091321" y="3896185"/>
            <a:ext cx="1061096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962162" y="4520211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3"/>
          </p:cNvCxnSpPr>
          <p:nvPr/>
        </p:nvCxnSpPr>
        <p:spPr>
          <a:xfrm flipH="1">
            <a:off x="1533832" y="4048443"/>
            <a:ext cx="405231" cy="5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99650" y="4577142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091321" y="3896185"/>
            <a:ext cx="208761" cy="97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097440" y="4616898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7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Then, How long does it take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091321" y="3896185"/>
            <a:ext cx="1061096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962162" y="4520211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3"/>
          </p:cNvCxnSpPr>
          <p:nvPr/>
        </p:nvCxnSpPr>
        <p:spPr>
          <a:xfrm flipH="1">
            <a:off x="1533832" y="4048443"/>
            <a:ext cx="405231" cy="5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99650" y="4577142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091321" y="3896185"/>
            <a:ext cx="208761" cy="97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097440" y="4616898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0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Then, How long does it take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Amazingly, it takes just constant time. i.e. O(1)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Analysis is very complex. We don’t discuss it.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091321" y="3896185"/>
            <a:ext cx="1061096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962162" y="4520211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6" idx="3"/>
          </p:cNvCxnSpPr>
          <p:nvPr/>
        </p:nvCxnSpPr>
        <p:spPr>
          <a:xfrm flipH="1">
            <a:off x="1533832" y="4048443"/>
            <a:ext cx="405231" cy="5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99650" y="4577142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091321" y="3896185"/>
            <a:ext cx="208761" cy="97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097440" y="4616898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4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Also, we can fill another cell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by using this information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6916" y="6506988"/>
            <a:ext cx="40025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By the way, is it correct value by definition ?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NO !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/>
          <p:cNvCxnSpPr>
            <a:stCxn id="21" idx="1"/>
            <a:endCxn id="51" idx="2"/>
          </p:cNvCxnSpPr>
          <p:nvPr/>
        </p:nvCxnSpPr>
        <p:spPr>
          <a:xfrm flipV="1">
            <a:off x="2316916" y="6387973"/>
            <a:ext cx="0" cy="28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4088253" y="4300630"/>
            <a:ext cx="1769806" cy="1233627"/>
          </a:xfrm>
          <a:custGeom>
            <a:avLst/>
            <a:gdLst>
              <a:gd name="connsiteX0" fmla="*/ 0 w 1769806"/>
              <a:gd name="connsiteY0" fmla="*/ 0 h 1233627"/>
              <a:gd name="connsiteX1" fmla="*/ 943897 w 1769806"/>
              <a:gd name="connsiteY1" fmla="*/ 1232965 h 1233627"/>
              <a:gd name="connsiteX2" fmla="*/ 1769806 w 1769806"/>
              <a:gd name="connsiteY2" fmla="*/ 135685 h 123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1233627">
                <a:moveTo>
                  <a:pt x="0" y="0"/>
                </a:moveTo>
                <a:cubicBezTo>
                  <a:pt x="324464" y="605175"/>
                  <a:pt x="648929" y="1210351"/>
                  <a:pt x="943897" y="1232965"/>
                </a:cubicBezTo>
                <a:cubicBezTo>
                  <a:pt x="1238865" y="1255579"/>
                  <a:pt x="1504335" y="695632"/>
                  <a:pt x="1769806" y="13568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Also, we can fill another cell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by using this information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6916" y="6506988"/>
            <a:ext cx="3135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Then, which one is the correct value ?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4088253" y="4300630"/>
            <a:ext cx="1769806" cy="1233627"/>
          </a:xfrm>
          <a:custGeom>
            <a:avLst/>
            <a:gdLst>
              <a:gd name="connsiteX0" fmla="*/ 0 w 1769806"/>
              <a:gd name="connsiteY0" fmla="*/ 0 h 1233627"/>
              <a:gd name="connsiteX1" fmla="*/ 943897 w 1769806"/>
              <a:gd name="connsiteY1" fmla="*/ 1232965 h 1233627"/>
              <a:gd name="connsiteX2" fmla="*/ 1769806 w 1769806"/>
              <a:gd name="connsiteY2" fmla="*/ 135685 h 123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1233627">
                <a:moveTo>
                  <a:pt x="0" y="0"/>
                </a:moveTo>
                <a:cubicBezTo>
                  <a:pt x="324464" y="605175"/>
                  <a:pt x="648929" y="1210351"/>
                  <a:pt x="943897" y="1232965"/>
                </a:cubicBezTo>
                <a:cubicBezTo>
                  <a:pt x="1238865" y="1255579"/>
                  <a:pt x="1504335" y="695632"/>
                  <a:pt x="1769806" y="13568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Also, we can fill another cell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by using this information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6916" y="6506988"/>
            <a:ext cx="31784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Then, which one is the correct value ?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4088253" y="4300630"/>
            <a:ext cx="1769806" cy="1233627"/>
          </a:xfrm>
          <a:custGeom>
            <a:avLst/>
            <a:gdLst>
              <a:gd name="connsiteX0" fmla="*/ 0 w 1769806"/>
              <a:gd name="connsiteY0" fmla="*/ 0 h 1233627"/>
              <a:gd name="connsiteX1" fmla="*/ 943897 w 1769806"/>
              <a:gd name="connsiteY1" fmla="*/ 1232965 h 1233627"/>
              <a:gd name="connsiteX2" fmla="*/ 1769806 w 1769806"/>
              <a:gd name="connsiteY2" fmla="*/ 135685 h 123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1233627">
                <a:moveTo>
                  <a:pt x="0" y="0"/>
                </a:moveTo>
                <a:cubicBezTo>
                  <a:pt x="324464" y="605175"/>
                  <a:pt x="648929" y="1210351"/>
                  <a:pt x="943897" y="1232965"/>
                </a:cubicBezTo>
                <a:cubicBezTo>
                  <a:pt x="1238865" y="1255579"/>
                  <a:pt x="1504335" y="695632"/>
                  <a:pt x="1769806" y="13568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Also, we can fill another cell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by using this information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6916" y="6506988"/>
            <a:ext cx="14918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Okay, keep going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타원 6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551293" y="4454552"/>
            <a:ext cx="436552" cy="654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551293" y="4454552"/>
            <a:ext cx="436552" cy="654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1691" y="5150195"/>
            <a:ext cx="32434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How can we calculate the path length ?</a:t>
            </a:r>
            <a:endParaRPr lang="ko-KR" altLang="en-US" sz="1500" dirty="0"/>
          </a:p>
        </p:txBody>
      </p:sp>
      <p:sp>
        <p:nvSpPr>
          <p:cNvPr id="67" name="타원 66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0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551293" y="4454552"/>
            <a:ext cx="436552" cy="654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5318" y="5150195"/>
            <a:ext cx="3762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First, we move from 1 to 3 via a shortest path</a:t>
            </a:r>
            <a:br>
              <a:rPr lang="en-US" altLang="ko-KR" sz="1500" dirty="0" smtClean="0"/>
            </a:br>
            <a:r>
              <a:rPr lang="en-US" altLang="ko-KR" sz="1500" dirty="0" smtClean="0"/>
              <a:t>Second, we move from 3 to 2 via a edge</a:t>
            </a:r>
            <a:endParaRPr lang="ko-KR" altLang="en-US" sz="1500" dirty="0"/>
          </a:p>
        </p:txBody>
      </p:sp>
      <p:sp>
        <p:nvSpPr>
          <p:cNvPr id="65" name="타원 6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9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551293" y="4454552"/>
            <a:ext cx="436552" cy="654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5318" y="5150195"/>
                <a:ext cx="49133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First, we move from 1 to 3 via a shortest path    </a:t>
                </a:r>
                <a:r>
                  <a:rPr lang="en-US" altLang="ko-KR" sz="15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(3)</m:t>
                    </m:r>
                  </m:oMath>
                </a14:m>
                <a:r>
                  <a:rPr lang="en-US" altLang="ko-KR" sz="1500" dirty="0" smtClean="0"/>
                  <a:t/>
                </a:r>
                <a:br>
                  <a:rPr lang="en-US" altLang="ko-KR" sz="1500" dirty="0" smtClean="0"/>
                </a:br>
                <a:r>
                  <a:rPr lang="en-US" altLang="ko-KR" sz="1500" dirty="0" smtClean="0"/>
                  <a:t>Second, we move from 3 to 2 via a edge	</a:t>
                </a:r>
                <a:r>
                  <a:rPr lang="en-US" altLang="ko-KR" sz="15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𝑐𝑜𝑠𝑡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(3, 2)</m:t>
                    </m:r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8" y="5150195"/>
                <a:ext cx="4913396" cy="553998"/>
              </a:xfrm>
              <a:prstGeom prst="rect">
                <a:avLst/>
              </a:prstGeom>
              <a:blipFill rotWithShape="0">
                <a:blip r:embed="rId11"/>
                <a:stretch>
                  <a:fillRect l="-496" t="-3297" b="-10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Topic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13" y="1825624"/>
            <a:ext cx="4828343" cy="50323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Topic today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Shortest Path</a:t>
            </a:r>
            <a:endParaRPr lang="en-US" altLang="ko-KR" sz="1500" dirty="0" smtClean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err="1" smtClean="0">
                <a:latin typeface="+mn-ea"/>
              </a:rPr>
              <a:t>Dijkstra</a:t>
            </a:r>
            <a:r>
              <a:rPr lang="en-US" altLang="ko-KR" sz="1850" dirty="0" smtClean="0">
                <a:latin typeface="+mn-ea"/>
              </a:rPr>
              <a:t> Algorithm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Floyd Algorithm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Bellman-Ford Algorithm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Disjoint Set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Union &amp; Find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Path Compression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909457" y="2394857"/>
            <a:ext cx="0" cy="4326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rgbClr val="FF0000"/>
                </a:solidFill>
              </a:rPr>
              <a:t>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551293" y="4454552"/>
            <a:ext cx="436552" cy="654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9986" y="6447236"/>
            <a:ext cx="22500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</a:rPr>
              <a:t>We can update this value !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3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971634" y="6469804"/>
            <a:ext cx="451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Then, which is the correct shortest path length ?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WHY ?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6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0263" y="4328474"/>
                <a:ext cx="41133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tx1"/>
                    </a:solidFill>
                  </a:rPr>
                  <a:t>We already use the information of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ko-KR" altLang="en-US" sz="1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5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3" y="4328474"/>
                <a:ext cx="4113306" cy="323165"/>
              </a:xfrm>
              <a:prstGeom prst="rect">
                <a:avLst/>
              </a:prstGeom>
              <a:blipFill rotWithShape="0">
                <a:blip r:embed="rId11"/>
                <a:stretch>
                  <a:fillRect l="-593"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0263" y="4328474"/>
                <a:ext cx="4022191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tx1"/>
                    </a:solidFill>
                  </a:rPr>
                  <a:t>We already use the information of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ko-KR" altLang="en-US" sz="1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5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ko-KR" sz="1500" b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500" dirty="0" smtClean="0"/>
                  <a:t>It means that we already consider paths which</a:t>
                </a:r>
                <a:br>
                  <a:rPr lang="en-US" altLang="ko-KR" sz="1500" dirty="0" smtClean="0"/>
                </a:br>
                <a:r>
                  <a:rPr lang="en-US" altLang="ko-KR" sz="1500" dirty="0" smtClean="0"/>
                  <a:t>contains the vertex 1 or 3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3" y="4328474"/>
                <a:ext cx="4022191" cy="784830"/>
              </a:xfrm>
              <a:prstGeom prst="rect">
                <a:avLst/>
              </a:prstGeom>
              <a:blipFill rotWithShape="0">
                <a:blip r:embed="rId11"/>
                <a:stretch>
                  <a:fillRect l="-606" t="-1550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9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0263" y="4328474"/>
                <a:ext cx="4022191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tx1"/>
                    </a:solidFill>
                  </a:rPr>
                  <a:t>We already use the information of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ko-KR" altLang="en-US" sz="1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5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ko-KR" sz="1500" b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500" dirty="0" smtClean="0"/>
                  <a:t>It means that we already consider paths which</a:t>
                </a:r>
                <a:br>
                  <a:rPr lang="en-US" altLang="ko-KR" sz="1500" dirty="0" smtClean="0"/>
                </a:br>
                <a:r>
                  <a:rPr lang="en-US" altLang="ko-KR" sz="1500" dirty="0" smtClean="0"/>
                  <a:t>contains the vertex 1 or 3</a:t>
                </a:r>
              </a:p>
              <a:p>
                <a:r>
                  <a:rPr lang="en-US" altLang="ko-KR" sz="1500" dirty="0" smtClean="0">
                    <a:solidFill>
                      <a:schemeClr val="tx1"/>
                    </a:solidFill>
                  </a:rPr>
                  <a:t>The remaining case is to consider paths which </a:t>
                </a:r>
                <a:br>
                  <a:rPr lang="en-US" altLang="ko-KR" sz="1500" dirty="0" smtClean="0">
                    <a:solidFill>
                      <a:schemeClr val="tx1"/>
                    </a:solidFill>
                  </a:rPr>
                </a:br>
                <a:r>
                  <a:rPr lang="en-US" altLang="ko-KR" sz="1500" dirty="0" smtClean="0">
                    <a:solidFill>
                      <a:schemeClr val="tx1"/>
                    </a:solidFill>
                  </a:rPr>
                  <a:t>contains the another vertices ( white boxes 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3" y="4328474"/>
                <a:ext cx="4022191" cy="1246495"/>
              </a:xfrm>
              <a:prstGeom prst="rect">
                <a:avLst/>
              </a:prstGeom>
              <a:blipFill rotWithShape="0">
                <a:blip r:embed="rId11"/>
                <a:stretch>
                  <a:fillRect l="-606" t="-976" b="-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8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0263" y="4328474"/>
                <a:ext cx="520302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tx1"/>
                    </a:solidFill>
                  </a:rPr>
                  <a:t>We already use the information of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ko-KR" altLang="en-US" sz="1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5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ko-KR" sz="1500" b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500" dirty="0" smtClean="0"/>
                  <a:t>It means that we already consider paths which</a:t>
                </a:r>
                <a:br>
                  <a:rPr lang="en-US" altLang="ko-KR" sz="1500" dirty="0" smtClean="0"/>
                </a:br>
                <a:r>
                  <a:rPr lang="en-US" altLang="ko-KR" sz="1500" dirty="0" smtClean="0"/>
                  <a:t>contains the vertex 1 or 3</a:t>
                </a:r>
              </a:p>
              <a:p>
                <a:r>
                  <a:rPr lang="en-US" altLang="ko-KR" sz="1500" dirty="0" smtClean="0">
                    <a:solidFill>
                      <a:schemeClr val="tx1"/>
                    </a:solidFill>
                  </a:rPr>
                  <a:t>The remaining case is to consider paths which </a:t>
                </a:r>
                <a:br>
                  <a:rPr lang="en-US" altLang="ko-KR" sz="1500" dirty="0" smtClean="0">
                    <a:solidFill>
                      <a:schemeClr val="tx1"/>
                    </a:solidFill>
                  </a:rPr>
                </a:br>
                <a:r>
                  <a:rPr lang="en-US" altLang="ko-KR" sz="1500" dirty="0" smtClean="0">
                    <a:solidFill>
                      <a:schemeClr val="tx1"/>
                    </a:solidFill>
                  </a:rPr>
                  <a:t>contains the another vertices ( white boxes )</a:t>
                </a:r>
              </a:p>
              <a:p>
                <a:r>
                  <a:rPr lang="en-US" altLang="ko-KR" sz="1500" dirty="0" smtClean="0"/>
                  <a:t>Can we update the value of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ko-KR" altLang="en-US" sz="1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500" dirty="0" smtClean="0"/>
                  <a:t>with the value of white boxes ?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3" y="4328474"/>
                <a:ext cx="5203027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469" t="-826" b="-4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5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0263" y="4328474"/>
                <a:ext cx="594040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tx1"/>
                    </a:solidFill>
                  </a:rPr>
                  <a:t>We already use the information of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ko-KR" altLang="en-US" sz="1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5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ko-KR" sz="1500" b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500" dirty="0" smtClean="0"/>
                  <a:t>It means that we already consider paths which</a:t>
                </a:r>
                <a:br>
                  <a:rPr lang="en-US" altLang="ko-KR" sz="1500" dirty="0" smtClean="0"/>
                </a:br>
                <a:r>
                  <a:rPr lang="en-US" altLang="ko-KR" sz="1500" dirty="0" smtClean="0"/>
                  <a:t>contains the vertex 1 or 3</a:t>
                </a:r>
              </a:p>
              <a:p>
                <a:r>
                  <a:rPr lang="en-US" altLang="ko-KR" sz="1500" dirty="0" smtClean="0">
                    <a:solidFill>
                      <a:schemeClr val="tx1"/>
                    </a:solidFill>
                  </a:rPr>
                  <a:t>The remaining case is to consider paths which </a:t>
                </a:r>
                <a:br>
                  <a:rPr lang="en-US" altLang="ko-KR" sz="1500" dirty="0" smtClean="0">
                    <a:solidFill>
                      <a:schemeClr val="tx1"/>
                    </a:solidFill>
                  </a:rPr>
                </a:br>
                <a:r>
                  <a:rPr lang="en-US" altLang="ko-KR" sz="1500" dirty="0" smtClean="0">
                    <a:solidFill>
                      <a:schemeClr val="tx1"/>
                    </a:solidFill>
                  </a:rPr>
                  <a:t>contains the another vertices ( white boxes )</a:t>
                </a:r>
              </a:p>
              <a:p>
                <a:r>
                  <a:rPr lang="en-US" altLang="ko-KR" sz="1500" dirty="0" smtClean="0"/>
                  <a:t>Can we update the value of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ko-KR" altLang="en-US" sz="1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500" dirty="0" smtClean="0"/>
                  <a:t>with the value of white boxes ? </a:t>
                </a:r>
                <a:r>
                  <a:rPr lang="en-US" altLang="ko-KR" sz="1500" b="1" dirty="0" smtClean="0">
                    <a:solidFill>
                      <a:srgbClr val="FF0000"/>
                    </a:solidFill>
                  </a:rPr>
                  <a:t>NEVER !!</a:t>
                </a:r>
                <a:endParaRPr lang="ko-KR" altLang="en-US" sz="1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3" y="4328474"/>
                <a:ext cx="5940409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411" t="-826" b="-4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correct value, also we can fill another cell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4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Blue boxes contain the correct value of shortest path length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We NEVER update the minimum value of white boxes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2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Blue boxes contain the correct value of shortest path length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We NEVER update the minimum value of white boxes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the minimum value of white boxes is the correct value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0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Shortest Path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solidFill>
                  <a:schemeClr val="tx1"/>
                </a:solidFill>
                <a:latin typeface="+mn-ea"/>
              </a:rPr>
              <a:t>Given a graph, find a shortest path from start vertex to end vertex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021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4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922952" y="4401273"/>
            <a:ext cx="6371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4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7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132286" y="3816628"/>
            <a:ext cx="495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719365" y="4513006"/>
            <a:ext cx="292021" cy="495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14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627868" y="5305164"/>
            <a:ext cx="465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317721" y="4017461"/>
            <a:ext cx="395257" cy="660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5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4514100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8317721" y="5362514"/>
            <a:ext cx="233023" cy="424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Shortest Path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solidFill>
                  <a:schemeClr val="tx1"/>
                </a:solidFill>
                <a:latin typeface="+mn-ea"/>
              </a:rPr>
              <a:t>Given a graph, find a shortest path from start vertex to end vertex</a:t>
            </a:r>
            <a:endParaRPr lang="en-US" altLang="ko-KR" sz="1850" dirty="0">
              <a:latin typeface="+mn-ea"/>
            </a:endParaRPr>
          </a:p>
          <a:p>
            <a:pPr marL="1433513" lvl="1" indent="-447675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Greedy Approach</a:t>
            </a:r>
          </a:p>
          <a:p>
            <a:pPr marL="1433513" lvl="1" indent="-447675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AutoNum type="arabicPeriod"/>
            </a:pPr>
            <a:r>
              <a:rPr lang="en-US" altLang="ko-KR" sz="1850" dirty="0">
                <a:latin typeface="+mn-ea"/>
              </a:rPr>
              <a:t>Iterative </a:t>
            </a:r>
            <a:r>
              <a:rPr lang="en-US" altLang="ko-KR" sz="1850" dirty="0" smtClean="0">
                <a:latin typeface="+mn-ea"/>
              </a:rPr>
              <a:t>Approach</a:t>
            </a:r>
          </a:p>
          <a:p>
            <a:pPr marL="1433513" lvl="1" indent="-447675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Dynamic Programming Approach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073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4514100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4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4514100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5342" y="5305164"/>
            <a:ext cx="18142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No one is updated </a:t>
            </a:r>
            <a:r>
              <a:rPr lang="en-US" altLang="ko-KR" sz="1500" dirty="0" smtClean="0">
                <a:sym typeface="Wingdings" panose="05000000000000000000" pitchFamily="2" charset="2"/>
              </a:rPr>
              <a:t>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742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algorithm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4514100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5342" y="5305164"/>
                <a:ext cx="412683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Done! Because all the values in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500" dirty="0" smtClean="0"/>
                  <a:t> </a:t>
                </a:r>
                <a:r>
                  <a:rPr lang="en-US" altLang="ko-KR" sz="1500" dirty="0" smtClean="0"/>
                  <a:t>is correct value !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42" y="5305164"/>
                <a:ext cx="4126835" cy="323165"/>
              </a:xfrm>
              <a:prstGeom prst="rect">
                <a:avLst/>
              </a:prstGeom>
              <a:blipFill rotWithShape="0">
                <a:blip r:embed="rId5"/>
                <a:stretch>
                  <a:fillRect l="-591"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3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Analysis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Choose the white box which contains minimum value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Update another cell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4514100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5342" y="5305164"/>
                <a:ext cx="412683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Done! Because all the values in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500" dirty="0" smtClean="0"/>
                  <a:t> </a:t>
                </a:r>
                <a:r>
                  <a:rPr lang="en-US" altLang="ko-KR" sz="1500" dirty="0" smtClean="0"/>
                  <a:t>is correct value !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42" y="5305164"/>
                <a:ext cx="4126835" cy="323165"/>
              </a:xfrm>
              <a:prstGeom prst="rect">
                <a:avLst/>
              </a:prstGeom>
              <a:blipFill rotWithShape="0">
                <a:blip r:embed="rId5"/>
                <a:stretch>
                  <a:fillRect l="-591"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Choose the white box which contains minimum value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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Update another cell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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Repeat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4514100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5342" y="5305164"/>
                <a:ext cx="412683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Done! Because all the values in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500" dirty="0" smtClean="0"/>
                  <a:t> </a:t>
                </a:r>
                <a:r>
                  <a:rPr lang="en-US" altLang="ko-KR" sz="1500" dirty="0" smtClean="0"/>
                  <a:t>is correct value !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42" y="5305164"/>
                <a:ext cx="4126835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591"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Choose the white box which contains minimum value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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Update another cell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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Repeat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4514100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5342" y="5305164"/>
                <a:ext cx="412683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Done! Because all the values in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500" dirty="0" smtClean="0"/>
                  <a:t> </a:t>
                </a:r>
                <a:r>
                  <a:rPr lang="en-US" altLang="ko-KR" sz="1500" dirty="0" smtClean="0"/>
                  <a:t>is correct value !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42" y="5305164"/>
                <a:ext cx="4126835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591"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45751" y="398796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751" y="3987964"/>
                <a:ext cx="744050" cy="375552"/>
              </a:xfrm>
              <a:prstGeom prst="rect">
                <a:avLst/>
              </a:prstGeom>
              <a:blipFill rotWithShape="0"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1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Choose the white box which contains minimum value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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Update another cell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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Repeat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4514100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5342" y="5305164"/>
                <a:ext cx="412683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Done! Because all the values in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500" dirty="0" smtClean="0"/>
                  <a:t> </a:t>
                </a:r>
                <a:r>
                  <a:rPr lang="en-US" altLang="ko-KR" sz="1500" dirty="0" smtClean="0"/>
                  <a:t>is correct value !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42" y="5305164"/>
                <a:ext cx="4126835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591"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45751" y="398796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751" y="3987964"/>
                <a:ext cx="744050" cy="375552"/>
              </a:xfrm>
              <a:prstGeom prst="rect">
                <a:avLst/>
              </a:prstGeom>
              <a:blipFill rotWithShape="0"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0075" y="4630994"/>
                <a:ext cx="37093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We can improve this time complexity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as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func>
                      <m:func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func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 by using priority queue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5" y="4630994"/>
                <a:ext cx="3709349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480" t="-5660" r="-49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7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Pitfall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does our logic clear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In other words, is it really true that white cell with minimum value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	never be updated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4514100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Pitfall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does our logic clear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In other words, is it really true that white cell with minimum value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	never be updated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What if we have </a:t>
            </a:r>
            <a:r>
              <a:rPr lang="en-US" altLang="ko-KR" sz="1850" b="1" dirty="0" smtClean="0">
                <a:solidFill>
                  <a:schemeClr val="accent5"/>
                </a:solidFill>
                <a:latin typeface="+mn-ea"/>
              </a:rPr>
              <a:t>negative cost </a:t>
            </a:r>
            <a:r>
              <a:rPr lang="en-US" altLang="ko-KR" sz="1850" dirty="0" smtClean="0">
                <a:latin typeface="+mn-ea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4514100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6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Pitfall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does our logic clear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In other words, is it really true that white cell with minimum value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	never be updated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What if we have </a:t>
            </a:r>
            <a:r>
              <a:rPr lang="en-US" altLang="ko-KR" sz="1850" b="1" dirty="0" smtClean="0">
                <a:solidFill>
                  <a:schemeClr val="accent5"/>
                </a:solidFill>
                <a:latin typeface="+mn-ea"/>
              </a:rPr>
              <a:t>negative cost</a:t>
            </a:r>
            <a:r>
              <a:rPr lang="en-US" altLang="ko-KR" sz="1850" dirty="0" smtClean="0">
                <a:latin typeface="+mn-ea"/>
              </a:rPr>
              <a:t> ?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Fail !</a:t>
            </a: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55" name="직사각형 54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3315219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714846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p:sp>
        <p:nvSpPr>
          <p:cNvPr id="61" name="직사각형 60"/>
          <p:cNvSpPr/>
          <p:nvPr/>
        </p:nvSpPr>
        <p:spPr>
          <a:xfrm>
            <a:off x="4114473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4514100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65" name="직사각형 64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9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Greedy approach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𝑠h𝑜𝑟𝑡𝑒𝑠𝑡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15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623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Bellman Ford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:r>
                  <a:rPr lang="en-US" altLang="ko-KR" sz="1850" dirty="0" smtClean="0">
                    <a:latin typeface="+mn-ea"/>
                  </a:rPr>
                  <a:t>Iterative 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:r>
                  <a:rPr lang="en-US" altLang="ko-KR" sz="1850" dirty="0" smtClean="0">
                    <a:latin typeface="+mn-ea"/>
                  </a:rPr>
                  <a:t>Let me use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sz="1850" dirty="0" smtClean="0">
                    <a:latin typeface="+mn-ea"/>
                  </a:rPr>
                  <a:t> one more time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2515965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65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2116338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338" y="5986817"/>
                <a:ext cx="401156" cy="4011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Bellman Ford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:r>
                  <a:rPr lang="en-US" altLang="ko-KR" sz="1850" dirty="0" smtClean="0">
                    <a:latin typeface="+mn-ea"/>
                  </a:rPr>
                  <a:t>Just update one time by using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sz="185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2515965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65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2116338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338" y="5986817"/>
                <a:ext cx="401156" cy="4011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5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Bellman Ford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:r>
                  <a:rPr lang="en-US" altLang="ko-KR" sz="1850" dirty="0" smtClean="0">
                    <a:latin typeface="+mn-ea"/>
                  </a:rPr>
                  <a:t>Just update one time by using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sz="185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70" name="직사각형 69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82" name="직사각형 81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Bellman Ford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:r>
                  <a:rPr lang="en-US" altLang="ko-KR" sz="1850" dirty="0" smtClean="0">
                    <a:latin typeface="+mn-ea"/>
                  </a:rPr>
                  <a:t>Just update one time by using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sz="1850" b="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70" name="직사각형 69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82" name="직사각형 81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449" y="3204021"/>
            <a:ext cx="86999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guarantee that we successfully calculate the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length </a:t>
            </a:r>
            <a:r>
              <a:rPr lang="en-US" altLang="ko-KR" sz="1500" dirty="0" smtClean="0"/>
              <a:t>of shortest path </a:t>
            </a:r>
            <a:r>
              <a:rPr lang="en-US" altLang="ko-KR" sz="1500" b="1" dirty="0" smtClean="0">
                <a:solidFill>
                  <a:schemeClr val="accent5"/>
                </a:solidFill>
              </a:rPr>
              <a:t>which consists of 1 edge.</a:t>
            </a:r>
          </a:p>
          <a:p>
            <a:r>
              <a:rPr lang="en-US" altLang="ko-KR" sz="1500" dirty="0" smtClean="0"/>
              <a:t>The shortest path consists of 1 edge for vertex 3. Therefore, we calculate the shortest path length of vertex 3 !</a:t>
            </a:r>
            <a:endParaRPr lang="ko-KR" altLang="en-US" sz="15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173887" y="4294729"/>
            <a:ext cx="503535" cy="713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Bellman Ford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:r>
                  <a:rPr lang="en-US" altLang="ko-KR" sz="1850" dirty="0" smtClean="0">
                    <a:latin typeface="+mn-ea"/>
                  </a:rPr>
                  <a:t>Just update one time by using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sz="1850" b="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70" name="직사각형 69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82" name="직사각형 81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1966" y="3108620"/>
                <a:ext cx="59533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However, we don’t know which one is the shortest path.</a:t>
                </a:r>
              </a:p>
              <a:p>
                <a:r>
                  <a:rPr lang="en-US" altLang="ko-KR" sz="1500" dirty="0" smtClean="0"/>
                  <a:t>In other words, we don’t know whether the value of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sz="1500" dirty="0" smtClean="0"/>
                  <a:t> </a:t>
                </a:r>
                <a:r>
                  <a:rPr lang="en-US" altLang="ko-KR" sz="1500" dirty="0" smtClean="0"/>
                  <a:t>is correct or not 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66" y="3108620"/>
                <a:ext cx="5953361" cy="553998"/>
              </a:xfrm>
              <a:prstGeom prst="rect">
                <a:avLst/>
              </a:prstGeom>
              <a:blipFill rotWithShape="0">
                <a:blip r:embed="rId11"/>
                <a:stretch>
                  <a:fillRect l="-409" t="-2198" r="-102" b="-10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4173887" y="4294729"/>
            <a:ext cx="503535" cy="713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Bellman Ford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Update one more time !</a:t>
            </a:r>
            <a:endParaRPr lang="en-US" altLang="ko-KR" sz="1850" b="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70" name="직사각형 69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82" name="직사각형 81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Bellman Ford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Update one more time !</a:t>
            </a:r>
            <a:endParaRPr lang="en-US" altLang="ko-KR" sz="1850" b="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70" name="직사각형 69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72" name="직사각형 71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82" name="직사각형 81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7966" y="3029894"/>
                <a:ext cx="54922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We can calculate the length of shortest path with 2 edges correctly !</a:t>
                </a:r>
              </a:p>
              <a:p>
                <a:r>
                  <a:rPr lang="en-US" altLang="ko-KR" sz="1500" dirty="0" smtClean="0"/>
                  <a:t>Also, we don’t know whether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ko-KR" altLang="en-US" sz="1500" dirty="0" smtClean="0"/>
                  <a:t> </a:t>
                </a:r>
                <a:r>
                  <a:rPr lang="en-US" altLang="ko-KR" sz="1500" dirty="0" smtClean="0"/>
                  <a:t>is correct value or not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966" y="3029894"/>
                <a:ext cx="549227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444" t="-2198" b="-1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6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Bellman Ford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If we update n times, then we can guarantee that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	We successfully calculate the length of shortest path with n edges !</a:t>
            </a:r>
            <a:endParaRPr lang="en-US" altLang="ko-KR" sz="1850" b="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70" name="직사각형 69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72" name="직사각형 71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82" name="직사각형 81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Bellman Ford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shortest path have to consist of at most (V-1) edges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Therefore, (V-1) iteration is enough to get the correct value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70" name="직사각형 69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72" name="직사각형 71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82" name="직사각형 81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Bellman Ford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Each iteration needs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b="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:r>
                  <a:rPr lang="en-US" altLang="ko-KR" sz="1850" dirty="0" smtClean="0">
                    <a:latin typeface="+mn-ea"/>
                  </a:rPr>
                  <a:t>We need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iterations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70" name="직사각형 69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72" name="직사각형 71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82" name="직사각형 81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Greedy approach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𝑠h𝑜𝑟𝑡𝑒𝑠𝑡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15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2116338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338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2515965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65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2778596" y="6459794"/>
            <a:ext cx="936250" cy="13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62449" y="6456895"/>
            <a:ext cx="39782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don’t know the shortest path length of these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830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Bellman Ford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Each iteration needs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b="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:r>
                  <a:rPr lang="en-US" altLang="ko-KR" sz="1850" dirty="0" smtClean="0">
                    <a:latin typeface="+mn-ea"/>
                  </a:rPr>
                  <a:t>We need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iterations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	O(</a:t>
                </a:r>
                <a14:m>
                  <m:oMath xmlns:m="http://schemas.openxmlformats.org/officeDocument/2006/math">
                    <m:r>
                      <a:rPr lang="en-US" altLang="ko-KR" sz="185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𝑽𝑬</m:t>
                    </m:r>
                  </m:oMath>
                </a14:m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70" name="직사각형 69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72" name="직사각형 71"/>
          <p:cNvSpPr/>
          <p:nvPr/>
        </p:nvSpPr>
        <p:spPr>
          <a:xfrm>
            <a:off x="2915592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5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82" name="직사각형 81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Floyd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Dynamic Programming 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Remember 3 steps</a:t>
            </a:r>
            <a:endParaRPr lang="en-US" altLang="ko-KR" sz="1850" b="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50" name="타원 49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5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Floyd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Let 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= the shortest path length from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/>
                </a:r>
                <a:br>
                  <a:rPr lang="en-US" altLang="ko-KR" sz="1850" b="0" dirty="0" smtClean="0">
                    <a:latin typeface="+mn-ea"/>
                  </a:rPr>
                </a:br>
                <a:r>
                  <a:rPr lang="en-US" altLang="ko-KR" sz="1850" b="0" dirty="0" smtClean="0">
                    <a:latin typeface="+mn-ea"/>
                  </a:rPr>
                  <a:t>		       when we use vertices from 1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only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2052976" y="4056962"/>
            <a:ext cx="1085482" cy="621226"/>
          </a:xfrm>
          <a:custGeom>
            <a:avLst/>
            <a:gdLst>
              <a:gd name="connsiteX0" fmla="*/ 0 w 1952687"/>
              <a:gd name="connsiteY0" fmla="*/ 621226 h 621226"/>
              <a:gd name="connsiteX1" fmla="*/ 1038287 w 1952687"/>
              <a:gd name="connsiteY1" fmla="*/ 96184 h 621226"/>
              <a:gd name="connsiteX2" fmla="*/ 1952687 w 1952687"/>
              <a:gd name="connsiteY2" fmla="*/ 1794 h 62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87" h="621226">
                <a:moveTo>
                  <a:pt x="0" y="621226"/>
                </a:moveTo>
                <a:cubicBezTo>
                  <a:pt x="356419" y="410324"/>
                  <a:pt x="712839" y="199423"/>
                  <a:pt x="1038287" y="96184"/>
                </a:cubicBezTo>
                <a:cubicBezTo>
                  <a:pt x="1363735" y="-7055"/>
                  <a:pt x="1658211" y="-2631"/>
                  <a:pt x="1952687" y="179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3457022" y="3800340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22" y="3800340"/>
                <a:ext cx="513244" cy="51324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3746091" y="3800340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91" y="3800340"/>
                <a:ext cx="513244" cy="513244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4035160" y="3800340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60" y="3800340"/>
                <a:ext cx="513244" cy="513244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4324229" y="3800340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29" y="3800340"/>
                <a:ext cx="513244" cy="513244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4613298" y="3800340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98" y="3800340"/>
                <a:ext cx="513244" cy="513244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자유형 13"/>
          <p:cNvSpPr/>
          <p:nvPr/>
        </p:nvSpPr>
        <p:spPr>
          <a:xfrm>
            <a:off x="5327117" y="4052857"/>
            <a:ext cx="1657719" cy="530942"/>
          </a:xfrm>
          <a:custGeom>
            <a:avLst/>
            <a:gdLst>
              <a:gd name="connsiteX0" fmla="*/ 0 w 1657719"/>
              <a:gd name="connsiteY0" fmla="*/ 0 h 530942"/>
              <a:gd name="connsiteX1" fmla="*/ 1227066 w 1657719"/>
              <a:gd name="connsiteY1" fmla="*/ 112088 h 530942"/>
              <a:gd name="connsiteX2" fmla="*/ 1657719 w 1657719"/>
              <a:gd name="connsiteY2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719" h="530942">
                <a:moveTo>
                  <a:pt x="0" y="0"/>
                </a:moveTo>
                <a:cubicBezTo>
                  <a:pt x="475390" y="11799"/>
                  <a:pt x="950780" y="23598"/>
                  <a:pt x="1227066" y="112088"/>
                </a:cubicBezTo>
                <a:cubicBezTo>
                  <a:pt x="1503353" y="200578"/>
                  <a:pt x="1580536" y="365760"/>
                  <a:pt x="1657719" y="530942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Floyd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Let 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= the shortest path length from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/>
                </a:r>
                <a:br>
                  <a:rPr lang="en-US" altLang="ko-KR" sz="1850" b="0" dirty="0" smtClean="0">
                    <a:latin typeface="+mn-ea"/>
                  </a:rPr>
                </a:br>
                <a:r>
                  <a:rPr lang="en-US" altLang="ko-KR" sz="1850" b="0" dirty="0" smtClean="0">
                    <a:latin typeface="+mn-ea"/>
                  </a:rPr>
                  <a:t>		       when we use vertices from 1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only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0" dirty="0" smtClean="0">
                    <a:latin typeface="+mn-ea"/>
                  </a:rPr>
                  <a:t>	Case 1. we use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1850" b="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2052975" y="4056962"/>
            <a:ext cx="1929089" cy="621226"/>
          </a:xfrm>
          <a:custGeom>
            <a:avLst/>
            <a:gdLst>
              <a:gd name="connsiteX0" fmla="*/ 0 w 1952687"/>
              <a:gd name="connsiteY0" fmla="*/ 621226 h 621226"/>
              <a:gd name="connsiteX1" fmla="*/ 1038287 w 1952687"/>
              <a:gd name="connsiteY1" fmla="*/ 96184 h 621226"/>
              <a:gd name="connsiteX2" fmla="*/ 1952687 w 1952687"/>
              <a:gd name="connsiteY2" fmla="*/ 1794 h 62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87" h="621226">
                <a:moveTo>
                  <a:pt x="0" y="621226"/>
                </a:moveTo>
                <a:cubicBezTo>
                  <a:pt x="356419" y="410324"/>
                  <a:pt x="712839" y="199423"/>
                  <a:pt x="1038287" y="96184"/>
                </a:cubicBezTo>
                <a:cubicBezTo>
                  <a:pt x="1363735" y="-7055"/>
                  <a:pt x="1658211" y="-2631"/>
                  <a:pt x="1952687" y="179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4397968" y="3800340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68" y="3800340"/>
                <a:ext cx="513244" cy="51324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자유형 13"/>
          <p:cNvSpPr/>
          <p:nvPr/>
        </p:nvSpPr>
        <p:spPr>
          <a:xfrm>
            <a:off x="5073445" y="4052857"/>
            <a:ext cx="1911391" cy="530942"/>
          </a:xfrm>
          <a:custGeom>
            <a:avLst/>
            <a:gdLst>
              <a:gd name="connsiteX0" fmla="*/ 0 w 1657719"/>
              <a:gd name="connsiteY0" fmla="*/ 0 h 530942"/>
              <a:gd name="connsiteX1" fmla="*/ 1227066 w 1657719"/>
              <a:gd name="connsiteY1" fmla="*/ 112088 h 530942"/>
              <a:gd name="connsiteX2" fmla="*/ 1657719 w 1657719"/>
              <a:gd name="connsiteY2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719" h="530942">
                <a:moveTo>
                  <a:pt x="0" y="0"/>
                </a:moveTo>
                <a:cubicBezTo>
                  <a:pt x="475390" y="11799"/>
                  <a:pt x="950780" y="23598"/>
                  <a:pt x="1227066" y="112088"/>
                </a:cubicBezTo>
                <a:cubicBezTo>
                  <a:pt x="1503353" y="200578"/>
                  <a:pt x="1580536" y="365760"/>
                  <a:pt x="1657719" y="530942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Floyd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Let 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= the shortest path length from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/>
                </a:r>
                <a:br>
                  <a:rPr lang="en-US" altLang="ko-KR" sz="1850" b="0" dirty="0" smtClean="0">
                    <a:latin typeface="+mn-ea"/>
                  </a:rPr>
                </a:br>
                <a:r>
                  <a:rPr lang="en-US" altLang="ko-KR" sz="1850" b="0" dirty="0" smtClean="0">
                    <a:latin typeface="+mn-ea"/>
                  </a:rPr>
                  <a:t>		       when we use vertices from 1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only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0" dirty="0" smtClean="0">
                    <a:latin typeface="+mn-ea"/>
                  </a:rPr>
                  <a:t>	Case 1. we use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1850" b="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2052975" y="4056962"/>
            <a:ext cx="1929089" cy="621226"/>
          </a:xfrm>
          <a:custGeom>
            <a:avLst/>
            <a:gdLst>
              <a:gd name="connsiteX0" fmla="*/ 0 w 1952687"/>
              <a:gd name="connsiteY0" fmla="*/ 621226 h 621226"/>
              <a:gd name="connsiteX1" fmla="*/ 1038287 w 1952687"/>
              <a:gd name="connsiteY1" fmla="*/ 96184 h 621226"/>
              <a:gd name="connsiteX2" fmla="*/ 1952687 w 1952687"/>
              <a:gd name="connsiteY2" fmla="*/ 1794 h 62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87" h="621226">
                <a:moveTo>
                  <a:pt x="0" y="621226"/>
                </a:moveTo>
                <a:cubicBezTo>
                  <a:pt x="356419" y="410324"/>
                  <a:pt x="712839" y="199423"/>
                  <a:pt x="1038287" y="96184"/>
                </a:cubicBezTo>
                <a:cubicBezTo>
                  <a:pt x="1363735" y="-7055"/>
                  <a:pt x="1658211" y="-2631"/>
                  <a:pt x="1952687" y="179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4397968" y="3800340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68" y="3800340"/>
                <a:ext cx="513244" cy="51324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자유형 13"/>
          <p:cNvSpPr/>
          <p:nvPr/>
        </p:nvSpPr>
        <p:spPr>
          <a:xfrm>
            <a:off x="5073445" y="4052857"/>
            <a:ext cx="1911391" cy="530942"/>
          </a:xfrm>
          <a:custGeom>
            <a:avLst/>
            <a:gdLst>
              <a:gd name="connsiteX0" fmla="*/ 0 w 1657719"/>
              <a:gd name="connsiteY0" fmla="*/ 0 h 530942"/>
              <a:gd name="connsiteX1" fmla="*/ 1227066 w 1657719"/>
              <a:gd name="connsiteY1" fmla="*/ 112088 h 530942"/>
              <a:gd name="connsiteX2" fmla="*/ 1657719 w 1657719"/>
              <a:gd name="connsiteY2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719" h="530942">
                <a:moveTo>
                  <a:pt x="0" y="0"/>
                </a:moveTo>
                <a:cubicBezTo>
                  <a:pt x="475390" y="11799"/>
                  <a:pt x="950780" y="23598"/>
                  <a:pt x="1227066" y="112088"/>
                </a:cubicBezTo>
                <a:cubicBezTo>
                  <a:pt x="1503353" y="200578"/>
                  <a:pt x="1580536" y="365760"/>
                  <a:pt x="1657719" y="530942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7997" y="5834462"/>
                <a:ext cx="54059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Then we can use vertex 1 ~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move 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Also, we can use same vertices to move 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97" y="5834462"/>
                <a:ext cx="5405967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01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8619" y="3839711"/>
                <a:ext cx="11094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1 … </a:t>
                </a:r>
                <a14:m>
                  <m:oMath xmlns:m="http://schemas.openxmlformats.org/officeDocument/2006/math"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619" y="3839711"/>
                <a:ext cx="1109406" cy="323165"/>
              </a:xfrm>
              <a:prstGeom prst="rect">
                <a:avLst/>
              </a:prstGeom>
              <a:blipFill rotWithShape="0">
                <a:blip r:embed="rId9"/>
                <a:stretch>
                  <a:fillRect l="-2198" t="-3774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82033" y="3839711"/>
                <a:ext cx="11094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1 … </a:t>
                </a:r>
                <a14:m>
                  <m:oMath xmlns:m="http://schemas.openxmlformats.org/officeDocument/2006/math"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33" y="3839711"/>
                <a:ext cx="1109406" cy="323165"/>
              </a:xfrm>
              <a:prstGeom prst="rect">
                <a:avLst/>
              </a:prstGeom>
              <a:blipFill rotWithShape="0">
                <a:blip r:embed="rId10"/>
                <a:stretch>
                  <a:fillRect l="-2198" t="-3774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0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Floyd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Let 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= the shortest path length from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/>
                </a:r>
                <a:br>
                  <a:rPr lang="en-US" altLang="ko-KR" sz="1850" b="0" dirty="0" smtClean="0">
                    <a:latin typeface="+mn-ea"/>
                  </a:rPr>
                </a:br>
                <a:r>
                  <a:rPr lang="en-US" altLang="ko-KR" sz="1850" b="0" dirty="0" smtClean="0">
                    <a:latin typeface="+mn-ea"/>
                  </a:rPr>
                  <a:t>		       when we use vertices from 1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only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0" dirty="0" smtClean="0">
                    <a:latin typeface="+mn-ea"/>
                  </a:rPr>
                  <a:t>	Case 1. we use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1850" b="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2052975" y="4056962"/>
            <a:ext cx="1929089" cy="621226"/>
          </a:xfrm>
          <a:custGeom>
            <a:avLst/>
            <a:gdLst>
              <a:gd name="connsiteX0" fmla="*/ 0 w 1952687"/>
              <a:gd name="connsiteY0" fmla="*/ 621226 h 621226"/>
              <a:gd name="connsiteX1" fmla="*/ 1038287 w 1952687"/>
              <a:gd name="connsiteY1" fmla="*/ 96184 h 621226"/>
              <a:gd name="connsiteX2" fmla="*/ 1952687 w 1952687"/>
              <a:gd name="connsiteY2" fmla="*/ 1794 h 62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87" h="621226">
                <a:moveTo>
                  <a:pt x="0" y="621226"/>
                </a:moveTo>
                <a:cubicBezTo>
                  <a:pt x="356419" y="410324"/>
                  <a:pt x="712839" y="199423"/>
                  <a:pt x="1038287" y="96184"/>
                </a:cubicBezTo>
                <a:cubicBezTo>
                  <a:pt x="1363735" y="-7055"/>
                  <a:pt x="1658211" y="-2631"/>
                  <a:pt x="1952687" y="179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4397968" y="3800340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68" y="3800340"/>
                <a:ext cx="513244" cy="51324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자유형 13"/>
          <p:cNvSpPr/>
          <p:nvPr/>
        </p:nvSpPr>
        <p:spPr>
          <a:xfrm>
            <a:off x="5073445" y="4052857"/>
            <a:ext cx="1911391" cy="530942"/>
          </a:xfrm>
          <a:custGeom>
            <a:avLst/>
            <a:gdLst>
              <a:gd name="connsiteX0" fmla="*/ 0 w 1657719"/>
              <a:gd name="connsiteY0" fmla="*/ 0 h 530942"/>
              <a:gd name="connsiteX1" fmla="*/ 1227066 w 1657719"/>
              <a:gd name="connsiteY1" fmla="*/ 112088 h 530942"/>
              <a:gd name="connsiteX2" fmla="*/ 1657719 w 1657719"/>
              <a:gd name="connsiteY2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7719" h="530942">
                <a:moveTo>
                  <a:pt x="0" y="0"/>
                </a:moveTo>
                <a:cubicBezTo>
                  <a:pt x="475390" y="11799"/>
                  <a:pt x="950780" y="23598"/>
                  <a:pt x="1227066" y="112088"/>
                </a:cubicBezTo>
                <a:cubicBezTo>
                  <a:pt x="1503353" y="200578"/>
                  <a:pt x="1580536" y="365760"/>
                  <a:pt x="1657719" y="530942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17519" y="5554347"/>
                <a:ext cx="35061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T(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 smtClean="0"/>
                  <a:t>) = T(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+ T(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19" y="5554347"/>
                <a:ext cx="3506153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8619" y="3839711"/>
                <a:ext cx="11094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1 … </a:t>
                </a:r>
                <a14:m>
                  <m:oMath xmlns:m="http://schemas.openxmlformats.org/officeDocument/2006/math"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619" y="3839711"/>
                <a:ext cx="1109406" cy="323165"/>
              </a:xfrm>
              <a:prstGeom prst="rect">
                <a:avLst/>
              </a:prstGeom>
              <a:blipFill rotWithShape="0">
                <a:blip r:embed="rId9"/>
                <a:stretch>
                  <a:fillRect l="-2198" t="-3774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82033" y="3839711"/>
                <a:ext cx="11094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1 … </a:t>
                </a:r>
                <a14:m>
                  <m:oMath xmlns:m="http://schemas.openxmlformats.org/officeDocument/2006/math"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33" y="3839711"/>
                <a:ext cx="1109406" cy="323165"/>
              </a:xfrm>
              <a:prstGeom prst="rect">
                <a:avLst/>
              </a:prstGeom>
              <a:blipFill rotWithShape="0">
                <a:blip r:embed="rId10"/>
                <a:stretch>
                  <a:fillRect l="-2198" t="-3774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9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Floyd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Let 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= the shortest path length from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/>
                </a:r>
                <a:br>
                  <a:rPr lang="en-US" altLang="ko-KR" sz="1850" b="0" dirty="0" smtClean="0">
                    <a:latin typeface="+mn-ea"/>
                  </a:rPr>
                </a:br>
                <a:r>
                  <a:rPr lang="en-US" altLang="ko-KR" sz="1850" b="0" dirty="0" smtClean="0">
                    <a:latin typeface="+mn-ea"/>
                  </a:rPr>
                  <a:t>		       when we use vertices from 1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only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0" dirty="0" smtClean="0">
                    <a:latin typeface="+mn-ea"/>
                  </a:rPr>
                  <a:t>	Case 2. we don’t use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1850" b="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Floyd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Let 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= the shortest path length from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/>
                </a:r>
                <a:br>
                  <a:rPr lang="en-US" altLang="ko-KR" sz="1850" b="0" dirty="0" smtClean="0">
                    <a:latin typeface="+mn-ea"/>
                  </a:rPr>
                </a:br>
                <a:r>
                  <a:rPr lang="en-US" altLang="ko-KR" sz="1850" b="0" dirty="0" smtClean="0">
                    <a:latin typeface="+mn-ea"/>
                  </a:rPr>
                  <a:t>		       when we use vertices from 1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only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0" dirty="0" smtClean="0">
                    <a:latin typeface="+mn-ea"/>
                  </a:rPr>
                  <a:t>	Case 2. we don’t use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1850" b="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08" y="4772578"/>
                <a:ext cx="513244" cy="51324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36" y="4772578"/>
                <a:ext cx="513244" cy="51324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2229956" y="4318238"/>
            <a:ext cx="4424516" cy="418944"/>
          </a:xfrm>
          <a:custGeom>
            <a:avLst/>
            <a:gdLst>
              <a:gd name="connsiteX0" fmla="*/ 0 w 4424516"/>
              <a:gd name="connsiteY0" fmla="*/ 418944 h 418944"/>
              <a:gd name="connsiteX1" fmla="*/ 2082472 w 4424516"/>
              <a:gd name="connsiteY1" fmla="*/ 90 h 418944"/>
              <a:gd name="connsiteX2" fmla="*/ 4424516 w 4424516"/>
              <a:gd name="connsiteY2" fmla="*/ 389447 h 41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16" h="418944">
                <a:moveTo>
                  <a:pt x="0" y="418944"/>
                </a:moveTo>
                <a:cubicBezTo>
                  <a:pt x="672526" y="211975"/>
                  <a:pt x="1345053" y="5006"/>
                  <a:pt x="2082472" y="90"/>
                </a:cubicBezTo>
                <a:cubicBezTo>
                  <a:pt x="2819891" y="-4826"/>
                  <a:pt x="3622203" y="192310"/>
                  <a:pt x="4424516" y="38944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55451" y="3998636"/>
                <a:ext cx="11094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1 …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451" y="3998636"/>
                <a:ext cx="1109406" cy="323165"/>
              </a:xfrm>
              <a:prstGeom prst="rect">
                <a:avLst/>
              </a:prstGeom>
              <a:blipFill rotWithShape="0">
                <a:blip r:embed="rId7"/>
                <a:stretch>
                  <a:fillRect l="-2198" t="-3774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38933" y="5557192"/>
                <a:ext cx="2266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 smtClean="0"/>
                  <a:t>) = T(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33" y="5557192"/>
                <a:ext cx="226613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151" t="-10000" r="-188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Floyd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Let 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= the shortest path length from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/>
                </a:r>
                <a:br>
                  <a:rPr lang="en-US" altLang="ko-KR" sz="1850" b="0" dirty="0" smtClean="0">
                    <a:latin typeface="+mn-ea"/>
                  </a:rPr>
                </a:br>
                <a:r>
                  <a:rPr lang="en-US" altLang="ko-KR" sz="1850" b="0" dirty="0" smtClean="0">
                    <a:latin typeface="+mn-ea"/>
                  </a:rPr>
                  <a:t>		       when we use vertices from 1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only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 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Floyd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Let 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= the shortest path length from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/>
                </a:r>
                <a:br>
                  <a:rPr lang="en-US" altLang="ko-KR" sz="1850" b="0" dirty="0" smtClean="0">
                    <a:latin typeface="+mn-ea"/>
                  </a:rPr>
                </a:br>
                <a:r>
                  <a:rPr lang="en-US" altLang="ko-KR" sz="1850" b="0" dirty="0" smtClean="0">
                    <a:latin typeface="+mn-ea"/>
                  </a:rPr>
                  <a:t>		       when we use vertices from 1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only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 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Currently, we only know that the shortest path length from the</a:t>
            </a:r>
            <a:br>
              <a:rPr lang="en-US" altLang="ko-KR" sz="1850" dirty="0" smtClean="0">
                <a:latin typeface="+mn-ea"/>
              </a:rPr>
            </a:br>
            <a:r>
              <a:rPr lang="en-US" altLang="ko-KR" sz="1850" dirty="0" smtClean="0">
                <a:latin typeface="+mn-ea"/>
              </a:rPr>
              <a:t>start vertex to start vertex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0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2116338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338" y="5986817"/>
                <a:ext cx="401156" cy="401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2515965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65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2698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Floyd 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Let 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= the shortest path length from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/>
                </a:r>
                <a:br>
                  <a:rPr lang="en-US" altLang="ko-KR" sz="1850" b="0" dirty="0" smtClean="0">
                    <a:latin typeface="+mn-ea"/>
                  </a:rPr>
                </a:br>
                <a:r>
                  <a:rPr lang="en-US" altLang="ko-KR" sz="1850" b="0" dirty="0" smtClean="0">
                    <a:latin typeface="+mn-ea"/>
                  </a:rPr>
                  <a:t>		       when we use vertices from 1 to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 only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 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36434" y="4707685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34" y="4707685"/>
                <a:ext cx="744050" cy="375552"/>
              </a:xfrm>
              <a:prstGeom prst="rect">
                <a:avLst/>
              </a:prstGeom>
              <a:blipFill rotWithShape="0">
                <a:blip r:embed="rId5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4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Initially, there are n groups. You can merge two group into one.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Determine whether two elements is in the same group or not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5153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352859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154188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55517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56846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558175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59504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160833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8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Initially, there are n groups. You can merge two group into one.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Determine whether two elements is in the same group or not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5153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2290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154188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55517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56846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558175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59504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160833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2755" y="5387844"/>
            <a:ext cx="8007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Merge 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395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Initially, there are n groups. You can merge two group into one.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Determine whether two elements is in the same group or not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5153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2290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154188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55517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226887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558175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59504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160833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2755" y="5387844"/>
            <a:ext cx="8007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Merge !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4296244" y="5387844"/>
            <a:ext cx="8007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Merge 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164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Initially, there are n groups. You can merge two group into one.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Determine whether two elements is in the same group or not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5153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2290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154188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55153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82290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558175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359504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160833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9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Initially, there are n groups. You can merge two group into one.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Determine whether two elements is in the same group or not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5153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2290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814547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55153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82290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743514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021521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806195" y="44425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3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Initially, there are n groups. You can merge two group into one.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Determine whether two elements is in the same group or not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5153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2290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814547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55153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82290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743514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021521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806195" y="44425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5535" y="5734173"/>
            <a:ext cx="44923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Determine whether vertex 1 and 3 is in the same group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09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Initially, there are n groups. You can merge two group into one.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Determine whether two elements is in the same group or not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5153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2290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814547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55153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82290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743514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021521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806195" y="44425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5535" y="5734173"/>
            <a:ext cx="48290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Determine whether vertex 1 and 3 is in the same group  </a:t>
            </a:r>
            <a:r>
              <a:rPr lang="en-US" altLang="ko-KR" sz="1500" b="1" dirty="0" smtClean="0"/>
              <a:t>NO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7891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 can we represent a group ?</a:t>
            </a:r>
            <a:endParaRPr lang="en-US" altLang="ko-KR" sz="1850" b="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55153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82290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814547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55153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82290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743514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21521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806195" y="44425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4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 can we represent a group ? Using array is bad</a:t>
            </a:r>
            <a:endParaRPr lang="en-US" altLang="ko-KR" sz="1850" b="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5153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82290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814547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55153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82290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743514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21521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806195" y="44425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8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Also, we can fill another cell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by using this information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2116338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338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2515965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65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23" name="자유형 22"/>
          <p:cNvSpPr/>
          <p:nvPr/>
        </p:nvSpPr>
        <p:spPr>
          <a:xfrm>
            <a:off x="4572000" y="3574748"/>
            <a:ext cx="967494" cy="241879"/>
          </a:xfrm>
          <a:custGeom>
            <a:avLst/>
            <a:gdLst>
              <a:gd name="connsiteX0" fmla="*/ 0 w 967494"/>
              <a:gd name="connsiteY0" fmla="*/ 235980 h 241879"/>
              <a:gd name="connsiteX1" fmla="*/ 430653 w 967494"/>
              <a:gd name="connsiteY1" fmla="*/ 6 h 241879"/>
              <a:gd name="connsiteX2" fmla="*/ 967494 w 967494"/>
              <a:gd name="connsiteY2" fmla="*/ 241879 h 2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494" h="241879">
                <a:moveTo>
                  <a:pt x="0" y="235980"/>
                </a:moveTo>
                <a:cubicBezTo>
                  <a:pt x="134702" y="117501"/>
                  <a:pt x="269404" y="-977"/>
                  <a:pt x="430653" y="6"/>
                </a:cubicBezTo>
                <a:cubicBezTo>
                  <a:pt x="591902" y="989"/>
                  <a:pt x="779698" y="121434"/>
                  <a:pt x="967494" y="241879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4206538" y="4279212"/>
            <a:ext cx="529668" cy="766916"/>
          </a:xfrm>
          <a:custGeom>
            <a:avLst/>
            <a:gdLst>
              <a:gd name="connsiteX0" fmla="*/ 63619 w 529668"/>
              <a:gd name="connsiteY0" fmla="*/ 0 h 766916"/>
              <a:gd name="connsiteX1" fmla="*/ 40021 w 529668"/>
              <a:gd name="connsiteY1" fmla="*/ 471948 h 766916"/>
              <a:gd name="connsiteX2" fmla="*/ 529668 w 529668"/>
              <a:gd name="connsiteY2" fmla="*/ 766916 h 7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668" h="766916">
                <a:moveTo>
                  <a:pt x="63619" y="0"/>
                </a:moveTo>
                <a:cubicBezTo>
                  <a:pt x="12982" y="172064"/>
                  <a:pt x="-37654" y="344129"/>
                  <a:pt x="40021" y="471948"/>
                </a:cubicBezTo>
                <a:cubicBezTo>
                  <a:pt x="117696" y="599767"/>
                  <a:pt x="427413" y="717755"/>
                  <a:pt x="529668" y="76691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66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 can we represent a group ? Using array is bad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We use tree structure !</a:t>
            </a:r>
            <a:endParaRPr lang="en-US" altLang="ko-KR" sz="1850" b="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5153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822900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814547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55153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822900" y="440005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743514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21521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806195" y="44425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1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 can we represent a group ? Using array is bad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We use tree structure !</a:t>
            </a:r>
            <a:endParaRPr lang="en-US" altLang="ko-KR" sz="1850" b="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1450134" y="3896185"/>
            <a:ext cx="641187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06647" y="4713585"/>
            <a:ext cx="377557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91321" y="54379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09404" y="4472460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3480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642732" y="4001294"/>
            <a:ext cx="586987" cy="92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427406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1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 can we determine that two vertices are in the same group ?</a:t>
            </a:r>
            <a:endParaRPr lang="en-US" altLang="ko-KR" sz="1850" b="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1450134" y="3896185"/>
            <a:ext cx="641187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06647" y="4713585"/>
            <a:ext cx="377557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91321" y="54379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09404" y="4472460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3480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642732" y="4001294"/>
            <a:ext cx="586987" cy="92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427406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5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 can we determine that two vertices are in the same group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by comparing their root node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1450134" y="3896185"/>
            <a:ext cx="641187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06647" y="4713585"/>
            <a:ext cx="377557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91321" y="54379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09404" y="4472460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3480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642732" y="4001294"/>
            <a:ext cx="586987" cy="92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427406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0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 can we determine that two vertices are in the same group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by comparing their root node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1450134" y="3896185"/>
            <a:ext cx="641187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06647" y="4713585"/>
            <a:ext cx="377557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91321" y="543798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09404" y="4472460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34808" y="449825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642732" y="4001294"/>
            <a:ext cx="586987" cy="92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427406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9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 can we determine that two vertices are in the same group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by comparing their root node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1450134" y="3896185"/>
            <a:ext cx="641187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06647" y="4713585"/>
            <a:ext cx="377557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91321" y="543798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09404" y="4472460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34808" y="449825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642732" y="4001294"/>
            <a:ext cx="586987" cy="92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427406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5812" y="617696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 can we determine that two vertices are in the same group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by comparing their root node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1450134" y="3896185"/>
            <a:ext cx="641187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06647" y="4713585"/>
            <a:ext cx="377557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91321" y="543798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09404" y="4472460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3480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642732" y="4001294"/>
            <a:ext cx="586987" cy="92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427406" y="4713585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0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 can we determine that two vertices are in the same group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by comparing their root node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1450134" y="3896185"/>
            <a:ext cx="641187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06647" y="4713585"/>
            <a:ext cx="377557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91321" y="543798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09404" y="4472460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3480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642732" y="4001294"/>
            <a:ext cx="586987" cy="92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427406" y="4713585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1963" y="589522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8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Finding their root is quite simple. Just follow their parent node.</a:t>
            </a:r>
            <a:endParaRPr lang="en-US" altLang="ko-KR" sz="1850" b="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1450134" y="3896185"/>
            <a:ext cx="641187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06647" y="4713585"/>
            <a:ext cx="377557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91321" y="54379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09404" y="4472460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3480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642732" y="4001294"/>
            <a:ext cx="586987" cy="92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427406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3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Finding their root is quite simple. Just follow their parent node.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Is it efficient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H="1">
            <a:off x="1450134" y="3896185"/>
            <a:ext cx="641187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06647" y="4713585"/>
            <a:ext cx="377557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091321" y="54379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09404" y="4472460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3480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642732" y="4001294"/>
            <a:ext cx="586987" cy="92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427406" y="4713585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1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solidFill>
                  <a:srgbClr val="C00000"/>
                </a:solidFill>
                <a:latin typeface="+mj-ea"/>
              </a:rPr>
              <a:t>Dijkstra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Algorithm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Also, we can fill another cell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by using this information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4641" y="38166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6197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9898" y="445455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0633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2611" y="38171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9836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8268294" y="44012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0750" y="490526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6488" y="530516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1716711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10" y="5986817"/>
                <a:ext cx="363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76125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116338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5752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2515965" y="5986817"/>
            <a:ext cx="401156" cy="40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5379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92" y="5986817"/>
                <a:ext cx="401156" cy="401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75006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19" y="5986817"/>
                <a:ext cx="401156" cy="4011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374633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5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46" y="5986817"/>
                <a:ext cx="401156" cy="4011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774260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6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3" y="5986817"/>
                <a:ext cx="401156" cy="4011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173887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7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00" y="5986817"/>
                <a:ext cx="401156" cy="401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573514" y="571654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8</a:t>
            </a:r>
            <a:endParaRPr lang="ko-KR" altLang="en-US" sz="1300" dirty="0"/>
          </a:p>
        </p:txBody>
      </p:sp>
      <p:sp>
        <p:nvSpPr>
          <p:cNvPr id="23" name="자유형 22"/>
          <p:cNvSpPr/>
          <p:nvPr/>
        </p:nvSpPr>
        <p:spPr>
          <a:xfrm>
            <a:off x="4572000" y="3574748"/>
            <a:ext cx="967494" cy="241879"/>
          </a:xfrm>
          <a:custGeom>
            <a:avLst/>
            <a:gdLst>
              <a:gd name="connsiteX0" fmla="*/ 0 w 967494"/>
              <a:gd name="connsiteY0" fmla="*/ 235980 h 241879"/>
              <a:gd name="connsiteX1" fmla="*/ 430653 w 967494"/>
              <a:gd name="connsiteY1" fmla="*/ 6 h 241879"/>
              <a:gd name="connsiteX2" fmla="*/ 967494 w 967494"/>
              <a:gd name="connsiteY2" fmla="*/ 241879 h 2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494" h="241879">
                <a:moveTo>
                  <a:pt x="0" y="235980"/>
                </a:moveTo>
                <a:cubicBezTo>
                  <a:pt x="134702" y="117501"/>
                  <a:pt x="269404" y="-977"/>
                  <a:pt x="430653" y="6"/>
                </a:cubicBezTo>
                <a:cubicBezTo>
                  <a:pt x="591902" y="989"/>
                  <a:pt x="779698" y="121434"/>
                  <a:pt x="967494" y="241879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4206538" y="4279212"/>
            <a:ext cx="529668" cy="766916"/>
          </a:xfrm>
          <a:custGeom>
            <a:avLst/>
            <a:gdLst>
              <a:gd name="connsiteX0" fmla="*/ 63619 w 529668"/>
              <a:gd name="connsiteY0" fmla="*/ 0 h 766916"/>
              <a:gd name="connsiteX1" fmla="*/ 40021 w 529668"/>
              <a:gd name="connsiteY1" fmla="*/ 471948 h 766916"/>
              <a:gd name="connsiteX2" fmla="*/ 529668 w 529668"/>
              <a:gd name="connsiteY2" fmla="*/ 766916 h 7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668" h="766916">
                <a:moveTo>
                  <a:pt x="63619" y="0"/>
                </a:moveTo>
                <a:cubicBezTo>
                  <a:pt x="12982" y="172064"/>
                  <a:pt x="-37654" y="344129"/>
                  <a:pt x="40021" y="471948"/>
                </a:cubicBezTo>
                <a:cubicBezTo>
                  <a:pt x="117696" y="599767"/>
                  <a:pt x="427413" y="717755"/>
                  <a:pt x="529668" y="76691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271076" y="3350317"/>
            <a:ext cx="2627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move from 1 to 2 and 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524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Finding their root is quite simple. Just follow their parent node.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b="0" dirty="0" smtClean="0">
                <a:latin typeface="+mn-ea"/>
              </a:rPr>
              <a:t>Is it efficient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009653" y="5653315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4205" y="4713585"/>
            <a:ext cx="325448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2841" y="54379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38167" y="62553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8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Disjoint Set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Approach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	Finding their root is quite simple. Just follow their parent node.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0" dirty="0">
                    <a:latin typeface="+mn-ea"/>
                  </a:rPr>
                  <a:t>	</a:t>
                </a:r>
                <a:r>
                  <a:rPr lang="en-US" altLang="ko-KR" sz="1850" b="0" dirty="0" smtClean="0">
                    <a:latin typeface="+mn-ea"/>
                  </a:rPr>
                  <a:t>Is it efficient ? </a:t>
                </a:r>
                <a:r>
                  <a:rPr lang="en-US" altLang="ko-KR" sz="1850" dirty="0" smtClean="0">
                    <a:latin typeface="+mn-ea"/>
                  </a:rPr>
                  <a:t>If the shape of tree is bad, it takes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b="0" dirty="0" smtClean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403262" cy="4351338"/>
              </a:xfrm>
              <a:blipFill rotWithShape="0">
                <a:blip r:embed="rId3"/>
                <a:stretch>
                  <a:fillRect l="-101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009653" y="5653315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4205" y="4713585"/>
            <a:ext cx="325448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2841" y="54379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38167" y="62553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8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009653" y="5653315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4205" y="4713585"/>
            <a:ext cx="325448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2841" y="54379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38167" y="62553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0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009653" y="5653315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4205" y="4713585"/>
            <a:ext cx="325448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2841" y="543798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38167" y="625538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2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009653" y="5653315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4205" y="4713585"/>
            <a:ext cx="325448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2841" y="543798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38167" y="625538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9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009653" y="5653315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4205" y="4713585"/>
            <a:ext cx="325448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2841" y="543798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38167" y="625538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1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009653" y="5653315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4205" y="4713585"/>
            <a:ext cx="325448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2841" y="543798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38167" y="625538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009653" y="5653315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4205" y="4713585"/>
            <a:ext cx="325448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2841" y="543798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38167" y="625538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0903" y="3505552"/>
            <a:ext cx="16375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Hey! 1 is the root !</a:t>
            </a:r>
            <a:endParaRPr lang="ko-KR" altLang="en-US" sz="1500" dirty="0"/>
          </a:p>
        </p:txBody>
      </p:sp>
      <p:sp>
        <p:nvSpPr>
          <p:cNvPr id="16" name="자유형 15"/>
          <p:cNvSpPr/>
          <p:nvPr/>
        </p:nvSpPr>
        <p:spPr>
          <a:xfrm>
            <a:off x="2619314" y="3881775"/>
            <a:ext cx="603253" cy="542741"/>
          </a:xfrm>
          <a:custGeom>
            <a:avLst/>
            <a:gdLst>
              <a:gd name="connsiteX0" fmla="*/ 0 w 603253"/>
              <a:gd name="connsiteY0" fmla="*/ 0 h 542741"/>
              <a:gd name="connsiteX1" fmla="*/ 589935 w 603253"/>
              <a:gd name="connsiteY1" fmla="*/ 206478 h 542741"/>
              <a:gd name="connsiteX2" fmla="*/ 353961 w 603253"/>
              <a:gd name="connsiteY2" fmla="*/ 542741 h 54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253" h="542741">
                <a:moveTo>
                  <a:pt x="0" y="0"/>
                </a:moveTo>
                <a:cubicBezTo>
                  <a:pt x="265471" y="58010"/>
                  <a:pt x="530942" y="116021"/>
                  <a:pt x="589935" y="206478"/>
                </a:cubicBezTo>
                <a:cubicBezTo>
                  <a:pt x="648928" y="296935"/>
                  <a:pt x="501444" y="419838"/>
                  <a:pt x="353961" y="54274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009653" y="5653315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4205" y="4713585"/>
            <a:ext cx="325448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2841" y="543798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38167" y="625538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9318" y="4465630"/>
            <a:ext cx="16375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Hey! 1 is the root !</a:t>
            </a:r>
            <a:endParaRPr lang="ko-KR" altLang="en-US" sz="1500" dirty="0"/>
          </a:p>
        </p:txBody>
      </p:sp>
      <p:sp>
        <p:nvSpPr>
          <p:cNvPr id="16" name="자유형 15"/>
          <p:cNvSpPr/>
          <p:nvPr/>
        </p:nvSpPr>
        <p:spPr>
          <a:xfrm>
            <a:off x="3038167" y="4771736"/>
            <a:ext cx="603253" cy="542741"/>
          </a:xfrm>
          <a:custGeom>
            <a:avLst/>
            <a:gdLst>
              <a:gd name="connsiteX0" fmla="*/ 0 w 603253"/>
              <a:gd name="connsiteY0" fmla="*/ 0 h 542741"/>
              <a:gd name="connsiteX1" fmla="*/ 589935 w 603253"/>
              <a:gd name="connsiteY1" fmla="*/ 206478 h 542741"/>
              <a:gd name="connsiteX2" fmla="*/ 353961 w 603253"/>
              <a:gd name="connsiteY2" fmla="*/ 542741 h 54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253" h="542741">
                <a:moveTo>
                  <a:pt x="0" y="0"/>
                </a:moveTo>
                <a:cubicBezTo>
                  <a:pt x="265471" y="58010"/>
                  <a:pt x="530942" y="116021"/>
                  <a:pt x="589935" y="206478"/>
                </a:cubicBezTo>
                <a:cubicBezTo>
                  <a:pt x="648928" y="296935"/>
                  <a:pt x="501444" y="419838"/>
                  <a:pt x="353961" y="54274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Path Compression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40326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Approach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	However, we can “Compress” tree when we find the root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b="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The idea is that the only requirement is to know </a:t>
            </a:r>
            <a:r>
              <a:rPr lang="en-US" altLang="ko-KR" sz="1850" b="1" dirty="0" smtClean="0">
                <a:latin typeface="+mn-ea"/>
              </a:rPr>
              <a:t>root node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15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009653" y="5653315"/>
            <a:ext cx="243840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91321" y="3896185"/>
            <a:ext cx="592883" cy="8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84205" y="4713585"/>
            <a:ext cx="325448" cy="93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875995" y="36808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2841" y="5437989"/>
            <a:ext cx="430652" cy="4306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0257" y="4877313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38167" y="625538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468878" y="4498259"/>
            <a:ext cx="430652" cy="4306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004059" y="4877313"/>
            <a:ext cx="479324" cy="11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83507" y="4001294"/>
            <a:ext cx="845768" cy="9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03401" y="5806369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753388" y="4687786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8181" y="3785968"/>
            <a:ext cx="430652" cy="43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2129" y="5483204"/>
            <a:ext cx="3060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Really? then I’ll cut this link and </a:t>
            </a:r>
            <a:br>
              <a:rPr lang="en-US" altLang="ko-KR" sz="1500" dirty="0" smtClean="0"/>
            </a:br>
            <a:r>
              <a:rPr lang="en-US" altLang="ko-KR" sz="1500" dirty="0" smtClean="0"/>
              <a:t>make a new link to the root directly 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21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5674</TotalTime>
  <Words>5111</Words>
  <Application>Microsoft Office PowerPoint</Application>
  <PresentationFormat>화면 슬라이드 쇼(4:3)</PresentationFormat>
  <Paragraphs>3248</Paragraphs>
  <Slides>109</Slides>
  <Notes>109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16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POSCAT Seminar 10 : Graph 2 </vt:lpstr>
      <vt:lpstr>Topic</vt:lpstr>
      <vt:lpstr>Shortest Path</vt:lpstr>
      <vt:lpstr>Shortest Path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Bellman Ford Algorithm</vt:lpstr>
      <vt:lpstr>Bellman Ford Algorithm</vt:lpstr>
      <vt:lpstr>Bellman Ford Algorithm</vt:lpstr>
      <vt:lpstr>Bellman Ford Algorithm</vt:lpstr>
      <vt:lpstr>Bellman Ford Algorithm</vt:lpstr>
      <vt:lpstr>Bellman Ford Algorithm</vt:lpstr>
      <vt:lpstr>Bellman Ford Algorithm</vt:lpstr>
      <vt:lpstr>Bellman Ford Algorithm</vt:lpstr>
      <vt:lpstr>Bellman Ford Algorithm</vt:lpstr>
      <vt:lpstr>Bellman Ford Algorithm</vt:lpstr>
      <vt:lpstr>Bellman Ford Algorithm</vt:lpstr>
      <vt:lpstr>Floyd Algorithm</vt:lpstr>
      <vt:lpstr>Floyd Algorithm</vt:lpstr>
      <vt:lpstr>Floyd Algorithm</vt:lpstr>
      <vt:lpstr>Floyd Algorithm</vt:lpstr>
      <vt:lpstr>Floyd Algorithm</vt:lpstr>
      <vt:lpstr>Floyd Algorithm</vt:lpstr>
      <vt:lpstr>Floyd Algorithm</vt:lpstr>
      <vt:lpstr>Floyd Algorithm</vt:lpstr>
      <vt:lpstr>Floyd Algorithm</vt:lpstr>
      <vt:lpstr>Floyd Algorithm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  <vt:lpstr>Path Compression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Seminar 1 : Introduction to Problem Solving</dc:title>
  <dc:creator>dblab</dc:creator>
  <cp:lastModifiedBy>dblab</cp:lastModifiedBy>
  <cp:revision>174</cp:revision>
  <dcterms:created xsi:type="dcterms:W3CDTF">2014-06-22T14:52:28Z</dcterms:created>
  <dcterms:modified xsi:type="dcterms:W3CDTF">2014-07-15T08:35:09Z</dcterms:modified>
</cp:coreProperties>
</file>