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20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9" r:id="rId11"/>
    <p:sldId id="280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  <p:sldId id="344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21" r:id="rId50"/>
    <p:sldId id="322" r:id="rId51"/>
    <p:sldId id="324" r:id="rId52"/>
    <p:sldId id="323" r:id="rId53"/>
    <p:sldId id="326" r:id="rId54"/>
    <p:sldId id="325" r:id="rId55"/>
    <p:sldId id="327" r:id="rId56"/>
    <p:sldId id="330" r:id="rId57"/>
    <p:sldId id="328" r:id="rId58"/>
    <p:sldId id="329" r:id="rId59"/>
    <p:sldId id="333" r:id="rId60"/>
    <p:sldId id="332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2" r:id="rId69"/>
    <p:sldId id="341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6" r:id="rId79"/>
    <p:sldId id="314" r:id="rId80"/>
    <p:sldId id="315" r:id="rId81"/>
    <p:sldId id="317" r:id="rId82"/>
    <p:sldId id="343" r:id="rId83"/>
    <p:sldId id="318" r:id="rId84"/>
    <p:sldId id="319" r:id="rId8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4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0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55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3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93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39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94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33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12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11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65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20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29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26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71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7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2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9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8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03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91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43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09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09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91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1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04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471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34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48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943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40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55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18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31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87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7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953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473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393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67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776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046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413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819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473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026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5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386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63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747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137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809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060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604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631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400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82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7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040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40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81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215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078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91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695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807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628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867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70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8190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688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447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73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53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0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4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8343" y="1122363"/>
            <a:ext cx="8654143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2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Algorithm Verification &amp; Efficiency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알고리즘의 대략적인 연산횟수를 계산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연산을 오래 하는 알고리즘이면 시간도 더 느릴 것이다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사칙연산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비교연산 등 연산에 관계없이 모두 </a:t>
            </a:r>
            <a:r>
              <a:rPr lang="en-US" altLang="ko-KR" sz="1850" dirty="0" smtClean="0">
                <a:latin typeface="+mn-ea"/>
              </a:rPr>
              <a:t>1</a:t>
            </a:r>
            <a:r>
              <a:rPr lang="ko-KR" altLang="en-US" sz="1850" dirty="0" smtClean="0">
                <a:latin typeface="+mn-ea"/>
              </a:rPr>
              <a:t>번이라 생각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데이터 크기에 따라 연산 횟수가 달라짐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n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에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대한 함수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필요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정확하게는 세기 어려움</a:t>
            </a: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   </a:t>
            </a:r>
            <a:r>
              <a:rPr lang="ko-KR" altLang="en-US" sz="1850" dirty="0" smtClean="0">
                <a:latin typeface="+mn-ea"/>
              </a:rPr>
              <a:t>몇 번의 연산이 필요한가 </a:t>
            </a:r>
            <a:r>
              <a:rPr lang="en-US" altLang="ko-KR" sz="1850" dirty="0" smtClean="0">
                <a:latin typeface="+mn-ea"/>
              </a:rPr>
              <a:t>? </a:t>
            </a:r>
            <a:r>
              <a:rPr lang="ko-KR" altLang="en-US" sz="1850" dirty="0" smtClean="0">
                <a:latin typeface="+mn-ea"/>
              </a:rPr>
              <a:t>약 </a:t>
            </a:r>
            <a:r>
              <a:rPr lang="en-US" altLang="ko-KR" sz="1850" dirty="0" smtClean="0">
                <a:latin typeface="+mn-ea"/>
              </a:rPr>
              <a:t>n</a:t>
            </a:r>
            <a:r>
              <a:rPr lang="ko-KR" altLang="en-US" sz="1850" dirty="0" smtClean="0">
                <a:latin typeface="+mn-ea"/>
              </a:rPr>
              <a:t>번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4001294"/>
            <a:ext cx="3690938" cy="12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500" dirty="0" smtClean="0">
                    <a:latin typeface="+mn-ea"/>
                  </a:rPr>
                  <a:t>알고리즘의 대략적인 연산횟수를 계산</a:t>
                </a:r>
                <a:endParaRPr lang="en-US" altLang="ko-KR" sz="25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연산을 오래 하는 알고리즘이면 시간도 더 느릴 것이다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사칙연산</a:t>
                </a:r>
                <a:r>
                  <a:rPr lang="en-US" altLang="ko-KR" sz="1850" dirty="0" smtClean="0">
                    <a:latin typeface="+mn-ea"/>
                  </a:rPr>
                  <a:t>, </a:t>
                </a:r>
                <a:r>
                  <a:rPr lang="ko-KR" altLang="en-US" sz="1850" dirty="0" smtClean="0">
                    <a:latin typeface="+mn-ea"/>
                  </a:rPr>
                  <a:t>비교연산 등 연산에 관계없이 모두 </a:t>
                </a:r>
                <a:r>
                  <a:rPr lang="en-US" altLang="ko-KR" sz="1850" dirty="0" smtClean="0">
                    <a:latin typeface="+mn-ea"/>
                  </a:rPr>
                  <a:t>1</a:t>
                </a:r>
                <a:r>
                  <a:rPr lang="ko-KR" altLang="en-US" sz="1850" dirty="0" smtClean="0">
                    <a:latin typeface="+mn-ea"/>
                  </a:rPr>
                  <a:t>번이라 생각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데이터 크기에 따라 연산 횟수가 달라짐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n</a:t>
                </a:r>
                <a:r>
                  <a:rPr lang="ko-KR" altLang="en-US" sz="185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에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ko-KR" altLang="en-US" sz="185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대한 함수 </a:t>
                </a:r>
                <a:r>
                  <a:rPr lang="ko-KR" altLang="en-US" sz="1850" dirty="0" smtClean="0">
                    <a:latin typeface="+mn-ea"/>
                    <a:sym typeface="Wingdings" panose="05000000000000000000" pitchFamily="2" charset="2"/>
                  </a:rPr>
                  <a:t>필요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정확하게는 세기 어려움</a:t>
                </a:r>
                <a:r>
                  <a:rPr lang="en-US" altLang="ko-KR" sz="1850" dirty="0" smtClean="0">
                    <a:latin typeface="+mn-ea"/>
                  </a:rPr>
                  <a:t/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/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/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/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/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/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/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   </a:t>
                </a:r>
                <a:r>
                  <a:rPr lang="ko-KR" altLang="en-US" sz="1850" dirty="0" smtClean="0">
                    <a:latin typeface="+mn-ea"/>
                  </a:rPr>
                  <a:t>몇 번의 연산이 필요한가 </a:t>
                </a:r>
                <a:r>
                  <a:rPr lang="en-US" altLang="ko-KR" sz="1850" dirty="0" smtClean="0">
                    <a:latin typeface="+mn-ea"/>
                  </a:rPr>
                  <a:t>?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85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</a:rPr>
                  <a:t>)</a:t>
                </a:r>
                <a:endParaRPr lang="en-US" altLang="ko-KR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37" y="4001294"/>
            <a:ext cx="3690938" cy="12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2705100"/>
            <a:ext cx="3636309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2705100"/>
            <a:ext cx="3636309" cy="209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62575" y="3228975"/>
                <a:ext cx="1135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75" y="3228975"/>
                <a:ext cx="113511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839" t="-10000" r="-430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2705100"/>
            <a:ext cx="3636309" cy="209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62575" y="3228975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 smtClean="0">
                    <a:solidFill>
                      <a:srgbClr val="0070C0"/>
                    </a:solidFill>
                  </a:rPr>
                  <a:t>)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75" y="3228975"/>
                <a:ext cx="744050" cy="375552"/>
              </a:xfrm>
              <a:prstGeom prst="rect">
                <a:avLst/>
              </a:prstGeom>
              <a:blipFill rotWithShape="0">
                <a:blip r:embed="rId5"/>
                <a:stretch>
                  <a:fillRect l="-7377" t="-8197" r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677319"/>
            <a:ext cx="4319500" cy="23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677319"/>
            <a:ext cx="4319500" cy="233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3716" y="3631962"/>
                <a:ext cx="3610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3∙{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+…+1}</m:t>
                    </m:r>
                  </m:oMath>
                </a14:m>
                <a:r>
                  <a:rPr lang="en-US" altLang="ko-KR" b="0" dirty="0" smtClean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16" y="3631962"/>
                <a:ext cx="3610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20" t="-10000" r="-67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H="1">
            <a:off x="5905500" y="3162300"/>
            <a:ext cx="133350" cy="46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8444" y="2792968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swap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429500" y="3162300"/>
            <a:ext cx="205453" cy="43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4502" y="284269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2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677319"/>
            <a:ext cx="4319500" cy="233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3716" y="3565287"/>
                <a:ext cx="1711687" cy="496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3∙{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∙ 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b="0" dirty="0" smtClean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16" y="3565287"/>
                <a:ext cx="1711687" cy="496354"/>
              </a:xfrm>
              <a:prstGeom prst="rect">
                <a:avLst/>
              </a:prstGeom>
              <a:blipFill rotWithShape="0">
                <a:blip r:embed="rId5"/>
                <a:stretch>
                  <a:fillRect l="-3203"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677319"/>
            <a:ext cx="4319500" cy="233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3716" y="3536712"/>
                <a:ext cx="1154740" cy="522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3∙{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b="0" dirty="0" smtClean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16" y="3536712"/>
                <a:ext cx="1154740" cy="522707"/>
              </a:xfrm>
              <a:prstGeom prst="rect">
                <a:avLst/>
              </a:prstGeom>
              <a:blipFill rotWithShape="0">
                <a:blip r:embed="rId5"/>
                <a:stretch>
                  <a:fillRect l="-4762" r="-4233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677319"/>
            <a:ext cx="4319500" cy="233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3716" y="3631962"/>
                <a:ext cx="850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16" y="3631962"/>
                <a:ext cx="850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475" t="-10000" r="-64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0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16106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Problem Solving Procedure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Algorithm Verification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Computational Efficiency</a:t>
            </a:r>
            <a:endParaRPr lang="en-US" altLang="ko-KR" sz="14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Basic arithmetic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Multiplication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Power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Greatest Common Divisor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Primarity</a:t>
            </a:r>
            <a:r>
              <a:rPr lang="en-US" altLang="ko-KR" sz="1850" dirty="0" smtClean="0">
                <a:latin typeface="+mn-ea"/>
              </a:rPr>
              <a:t> Testing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Naïve approach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Eratosthenes’ sieve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endParaRPr lang="en-US" altLang="ko-KR" sz="22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endParaRPr lang="en-US" altLang="ko-KR" sz="22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37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4982936" y="1825625"/>
            <a:ext cx="4161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Stable Matching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Implementation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Basic implementation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Covering today’s topic</a:t>
            </a:r>
          </a:p>
        </p:txBody>
      </p:sp>
    </p:spTree>
    <p:extLst>
      <p:ext uri="{BB962C8B-B14F-4D97-AF65-F5344CB8AC3E}">
        <p14:creationId xmlns:p14="http://schemas.microsoft.com/office/powerpoint/2010/main" val="3100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677319"/>
            <a:ext cx="4319500" cy="233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3716" y="3631962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16" y="3631962"/>
                <a:ext cx="744050" cy="375552"/>
              </a:xfrm>
              <a:prstGeom prst="rect">
                <a:avLst/>
              </a:prstGeom>
              <a:blipFill rotWithShape="0">
                <a:blip r:embed="rId5"/>
                <a:stretch>
                  <a:fillRect l="-7377" t="-8197" r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677319"/>
            <a:ext cx="4319500" cy="233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3716" y="3631962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16" y="3631962"/>
                <a:ext cx="744050" cy="375552"/>
              </a:xfrm>
              <a:prstGeom prst="rect">
                <a:avLst/>
              </a:prstGeom>
              <a:blipFill rotWithShape="0">
                <a:blip r:embed="rId5"/>
                <a:stretch>
                  <a:fillRect l="-7377" t="-8197" r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59827" y="5381625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사실 대부분의 경우에는 </a:t>
            </a:r>
            <a:r>
              <a:rPr lang="ko-KR" altLang="en-US" dirty="0" err="1" smtClean="0"/>
              <a:t>최고차</a:t>
            </a:r>
            <a:r>
              <a:rPr lang="ko-KR" altLang="en-US" dirty="0" smtClean="0"/>
              <a:t> 항만 고려하면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1625" y="4505325"/>
            <a:ext cx="19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What is the unit ? </a:t>
            </a:r>
          </a:p>
        </p:txBody>
      </p:sp>
    </p:spTree>
    <p:extLst>
      <p:ext uri="{BB962C8B-B14F-4D97-AF65-F5344CB8AC3E}">
        <p14:creationId xmlns:p14="http://schemas.microsoft.com/office/powerpoint/2010/main" val="2103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1625" y="4505325"/>
            <a:ext cx="318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What is the unit ?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The number of operations 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625" y="4467225"/>
            <a:ext cx="26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So, what is the efficiency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9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625" y="4467225"/>
            <a:ext cx="26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So, what is the efficiency ?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172" y="4982370"/>
            <a:ext cx="1952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625" y="4467225"/>
            <a:ext cx="266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So, what is the efficiency ?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We need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pseudo-code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172" y="4982370"/>
            <a:ext cx="1952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5" y="4452938"/>
            <a:ext cx="4238370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5" y="4452938"/>
            <a:ext cx="4238370" cy="70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6956" y="52956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O(y)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5" y="4452938"/>
            <a:ext cx="4238370" cy="70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6956" y="52956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O(y)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9836" y="56533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4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Problem Solving Procedure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문제를 푸는 과정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알고리즘을 개발한 후에</a:t>
            </a: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이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알고리즘이 정확하다는 것</a:t>
            </a:r>
            <a:r>
              <a:rPr lang="ko-KR" altLang="en-US" sz="1850" dirty="0" smtClean="0">
                <a:latin typeface="+mn-ea"/>
              </a:rPr>
              <a:t>을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증명</a:t>
            </a:r>
            <a:endParaRPr lang="en-US" altLang="ko-KR" sz="1850" b="1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이 알고리즘이 충분히 빠른 알고리즘인지를 생각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괜찮은 알고리즘이면 위의 알고리즘을 오류 없이 구현</a:t>
            </a:r>
            <a:endParaRPr lang="en-US" altLang="ko-KR" sz="225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정확성의 증명과 효율성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알고리즘의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정확성</a:t>
            </a:r>
            <a:r>
              <a:rPr lang="ko-KR" altLang="en-US" sz="1850" dirty="0" smtClean="0">
                <a:latin typeface="+mn-ea"/>
              </a:rPr>
              <a:t>에 대한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수학적 증명</a:t>
            </a:r>
            <a:endParaRPr lang="en-US" altLang="ko-KR" sz="1850" b="1" dirty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알고리즘의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시간</a:t>
            </a:r>
            <a:r>
              <a:rPr lang="ko-KR" altLang="en-US" sz="1850" dirty="0" smtClean="0">
                <a:latin typeface="+mn-ea"/>
              </a:rPr>
              <a:t>이 얼마나 걸릴지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계산</a:t>
            </a:r>
            <a:r>
              <a:rPr lang="ko-KR" altLang="en-US" sz="1850" dirty="0" smtClean="0">
                <a:latin typeface="+mn-ea"/>
              </a:rPr>
              <a:t>하는 과정</a:t>
            </a:r>
            <a:endParaRPr lang="en-US" altLang="ko-KR" sz="22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22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5" y="4452938"/>
            <a:ext cx="4238370" cy="70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6956" y="52956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O(y)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9836" y="56533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Done!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3744" y="6176963"/>
            <a:ext cx="340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there another algorithm faster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+(2∙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𝑜𝑑𝑑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𝑒𝑣𝑒𝑛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+(2∙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𝑜𝑑𝑑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𝑒𝑣𝑒𝑛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? Mathematical </a:t>
                </a:r>
                <a:r>
                  <a:rPr lang="en-US" altLang="ko-KR" sz="2000" dirty="0" err="1" smtClean="0">
                    <a:latin typeface="+mn-ea"/>
                    <a:sym typeface="Wingdings" panose="05000000000000000000" pitchFamily="2" charset="2"/>
                  </a:rPr>
                  <a:t>Induc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.</a:t>
                </a:r>
                <a:endParaRPr lang="en-US" altLang="ko-KR" sz="20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+(2∙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ko-KR" sz="22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𝑜𝑑𝑑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𝑒𝑣𝑒𝑛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? Mathematical </a:t>
                </a:r>
                <a:r>
                  <a:rPr lang="en-US" altLang="ko-KR" sz="2000" dirty="0" err="1" smtClean="0">
                    <a:latin typeface="+mn-ea"/>
                    <a:sym typeface="Wingdings" panose="05000000000000000000" pitchFamily="2" charset="2"/>
                  </a:rPr>
                  <a:t>Induc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.</a:t>
                </a:r>
                <a:endParaRPr lang="en-US" altLang="ko-KR" sz="20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300" y="5791200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그냥 </a:t>
            </a:r>
            <a:r>
              <a:rPr lang="en-US" altLang="ko-KR" dirty="0" smtClean="0"/>
              <a:t>x*y </a:t>
            </a:r>
            <a:r>
              <a:rPr lang="ko-KR" altLang="en-US" dirty="0" smtClean="0"/>
              <a:t>하면 될걸 무슨 이런 </a:t>
            </a:r>
            <a:r>
              <a:rPr lang="ko-KR" altLang="en-US" dirty="0" err="1" smtClean="0"/>
              <a:t>헛짓을</a:t>
            </a:r>
            <a:r>
              <a:rPr lang="en-US" altLang="ko-KR" dirty="0" smtClean="0"/>
              <a:t>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7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Power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Derive the efficient algorithm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Find correct algorithm which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000" b="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Also, give me the pseudo-code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Claim. G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Proof.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Claim. G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Proof. Any divisor of both x and y also divides x-y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   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000" dirty="0" smtClean="0">
                    <a:latin typeface="+mn-ea"/>
                  </a:rPr>
                  <a:t> is the divisor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</a:rPr>
                  <a:t>	 </a:t>
                </a:r>
                <a:r>
                  <a:rPr lang="en-US" altLang="ko-KR" sz="20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en-US" altLang="ko-KR" sz="2000" dirty="0" smtClean="0"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Claim. G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Proof. Also, any divisor of both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also divides x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</a:rPr>
                  <a:t>	 </a:t>
                </a:r>
                <a:r>
                  <a:rPr lang="en-US" altLang="ko-KR" sz="2000" dirty="0" smtClean="0">
                    <a:latin typeface="+mn-ea"/>
                  </a:rPr>
                  <a:t>  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en-US" altLang="ko-KR" sz="2000" dirty="0" smtClean="0"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Then  G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248, 32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altLang="ko-KR" sz="2500" b="0" dirty="0" smtClean="0">
                    <a:latin typeface="+mn-ea"/>
                  </a:rPr>
                  <a:t/>
                </a:r>
                <a:br>
                  <a:rPr lang="en-US" altLang="ko-KR" sz="2500" b="0" dirty="0" smtClean="0">
                    <a:latin typeface="+mn-ea"/>
                  </a:rPr>
                </a:br>
                <a:endParaRPr lang="en-US" altLang="ko-KR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ko-KR" altLang="en-US" sz="2000" dirty="0" smtClean="0">
                    <a:latin typeface="+mn-ea"/>
                  </a:rPr>
                  <a:t>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2000" dirty="0" smtClean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Is this algorithm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248, 32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⁡(24, 32)</m:t>
                      </m:r>
                    </m:oMath>
                  </m:oMathPara>
                </a14:m>
                <a:r>
                  <a:rPr lang="en-US" altLang="ko-KR" sz="2500" b="0" dirty="0" smtClean="0">
                    <a:latin typeface="+mn-ea"/>
                  </a:rPr>
                  <a:t/>
                </a:r>
                <a:br>
                  <a:rPr lang="en-US" altLang="ko-KR" sz="2500" b="0" dirty="0" smtClean="0">
                    <a:latin typeface="+mn-ea"/>
                  </a:rPr>
                </a:br>
                <a:endParaRPr lang="en-US" altLang="ko-KR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248, 32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⁡(32, 24)</m:t>
                      </m:r>
                    </m:oMath>
                  </m:oMathPara>
                </a14:m>
                <a:r>
                  <a:rPr lang="en-US" altLang="ko-KR" sz="2500" b="0" dirty="0" smtClean="0">
                    <a:latin typeface="+mn-ea"/>
                  </a:rPr>
                  <a:t/>
                </a:r>
                <a:br>
                  <a:rPr lang="en-US" altLang="ko-KR" sz="2500" b="0" dirty="0" smtClean="0">
                    <a:latin typeface="+mn-ea"/>
                  </a:rPr>
                </a:br>
                <a:endParaRPr lang="en-US" altLang="ko-KR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248, 32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32, 24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⁡(8, 24)</m:t>
                      </m:r>
                    </m:oMath>
                  </m:oMathPara>
                </a14:m>
                <a:endParaRPr lang="en-US" altLang="ko-KR" sz="2500" b="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248, 32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32, 24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8, 24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⁡(24, 8)</m:t>
                      </m:r>
                    </m:oMath>
                  </m:oMathPara>
                </a14:m>
                <a:endParaRPr lang="en-US" altLang="ko-KR" sz="2500" b="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248, 32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24, 32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32, 24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8, 24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⁡(24, 8)</m:t>
                      </m:r>
                    </m:oMath>
                  </m:oMathPara>
                </a14:m>
                <a:endParaRPr lang="en-US" altLang="ko-KR" sz="2500" b="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4416" y="5562600"/>
                <a:ext cx="3947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8 divides 24 ! 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24, 8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16" y="5562600"/>
                <a:ext cx="394761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1" t="-10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4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How long does it </a:t>
                </a:r>
                <a:r>
                  <a:rPr lang="en-US" altLang="ko-KR" sz="2000" b="0" dirty="0" smtClean="0">
                    <a:latin typeface="+mn-ea"/>
                  </a:rPr>
                  <a:t>takes ?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How long does it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</a:rPr>
                  <a:t>takes</a:t>
                </a:r>
                <a:r>
                  <a:rPr lang="en-US" altLang="ko-KR" sz="2000" b="0" dirty="0" smtClean="0">
                    <a:latin typeface="+mn-ea"/>
                  </a:rPr>
                  <a:t>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Claim. If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Consider the cases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sz="2000" b="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How long does it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</a:rPr>
                  <a:t>takes</a:t>
                </a:r>
                <a:r>
                  <a:rPr lang="en-US" altLang="ko-KR" sz="2000" b="0" dirty="0" smtClean="0">
                    <a:latin typeface="+mn-ea"/>
                  </a:rPr>
                  <a:t>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Claim. If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Consider the cases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sz="2000" b="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sz="2000" b="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b="0" dirty="0" smtClean="0">
                    <a:latin typeface="+mn-ea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sz="2000" b="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Euclid’s Rule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5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b="0" dirty="0" smtClean="0">
                    <a:latin typeface="+mn-ea"/>
                  </a:rPr>
                  <a:t>How long does it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</a:rPr>
                  <a:t>takes</a:t>
                </a:r>
                <a:r>
                  <a:rPr lang="en-US" altLang="ko-KR" sz="2000" b="0" dirty="0" smtClean="0">
                    <a:latin typeface="+mn-ea"/>
                  </a:rPr>
                  <a:t>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</a:rPr>
                  <a:t>After two consecutive round, a and b are at least half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en-US" altLang="ko-KR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𝐥𝐨𝐠</m:t>
                        </m:r>
                      </m:fName>
                      <m:e>
                        <m:r>
                          <a:rPr lang="en-US" altLang="ko-K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sz="2000" b="1" dirty="0" smtClean="0">
                    <a:solidFill>
                      <a:srgbClr val="0070C0"/>
                    </a:solidFill>
                    <a:latin typeface="+mn-ea"/>
                  </a:rPr>
                  <a:t>)</a:t>
                </a: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p, determine whether p is prime number or not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interval [s, e], show all of the prime numbers in the interval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Naïve approach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Eratosthenes’ </a:t>
            </a:r>
            <a:r>
              <a:rPr lang="en-US" altLang="ko-KR" sz="1850" dirty="0" err="1" smtClean="0">
                <a:latin typeface="+mn-ea"/>
              </a:rPr>
              <a:t>seive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ko-KR" altLang="en-US" sz="2000" dirty="0" smtClean="0">
                    <a:latin typeface="+mn-ea"/>
                  </a:rPr>
                  <a:t>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2000" dirty="0" smtClean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Is this algorithm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Given p, determine whether p is prime number or </a:t>
                </a:r>
                <a:r>
                  <a:rPr lang="en-US" altLang="ko-KR" sz="1850" dirty="0" smtClean="0">
                    <a:latin typeface="+mn-ea"/>
                  </a:rPr>
                  <a:t>not</a:t>
                </a:r>
              </a:p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Naïve approach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, </a:t>
                </a:r>
                <a:r>
                  <a:rPr lang="en-US" altLang="ko-KR" sz="1850" dirty="0" smtClean="0">
                    <a:latin typeface="+mn-ea"/>
                  </a:rPr>
                  <a:t>test whether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divides p</a:t>
                </a:r>
                <a:r>
                  <a:rPr lang="en-US" altLang="ko-KR" sz="2500" dirty="0" smtClean="0">
                    <a:latin typeface="+mn-ea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If there is such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then p is NOT prime number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Otherwise, p is prime number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</a:t>
                </a:r>
                <a:endParaRPr lang="en-US" altLang="ko-KR" sz="18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 ?</a:t>
                </a:r>
                <a:endParaRPr lang="en-US" altLang="ko-KR" sz="18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Given p, determine whether p is prime number or not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Naïve 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, </a:t>
                </a:r>
                <a:r>
                  <a:rPr lang="en-US" altLang="ko-KR" sz="1850" dirty="0" smtClean="0">
                    <a:latin typeface="+mn-ea"/>
                  </a:rPr>
                  <a:t>test whether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divides p</a:t>
                </a:r>
                <a:r>
                  <a:rPr lang="en-US" altLang="ko-KR" sz="2500" dirty="0" smtClean="0">
                    <a:latin typeface="+mn-ea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If there is such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then p is NOT prime number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Otherwise, p is prime number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   By definition of prime number</a:t>
                </a:r>
                <a:endParaRPr lang="en-US" altLang="ko-KR" sz="18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O(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)</a:t>
                </a:r>
                <a:endParaRPr lang="en-US" altLang="ko-KR" sz="18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Given p, determine whether p is prime number or not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Naïve approach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, </a:t>
                </a:r>
                <a:r>
                  <a:rPr lang="en-US" altLang="ko-KR" sz="1850" dirty="0" smtClean="0">
                    <a:latin typeface="+mn-ea"/>
                  </a:rPr>
                  <a:t>test whether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divides p</a:t>
                </a:r>
                <a:r>
                  <a:rPr lang="en-US" altLang="ko-KR" sz="2500" dirty="0" smtClean="0">
                    <a:latin typeface="+mn-ea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If there is such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then p is NOT prime number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Otherwise, p is prime number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   By definition of prime number</a:t>
                </a:r>
                <a:endParaRPr lang="en-US" altLang="ko-KR" sz="18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O(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)</a:t>
                </a:r>
                <a:endParaRPr lang="en-US" altLang="ko-KR" sz="18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7943" y="5807631"/>
            <a:ext cx="340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there another algorithm faster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6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Given p, determine whether p is prime number or not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We don’t have to consider all such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 !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It is sufficient to consider </a:t>
                </a:r>
                <a14:m>
                  <m:oMath xmlns:m="http://schemas.openxmlformats.org/officeDocument/2006/math">
                    <m:r>
                      <a:rPr lang="en-US" altLang="ko-KR" sz="1850" i="1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ko-KR" sz="18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i="1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500" dirty="0">
                    <a:latin typeface="+mn-ea"/>
                  </a:rPr>
                  <a:t>,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Why ?</a:t>
                </a:r>
                <a:endParaRPr lang="en-US" altLang="ko-KR" sz="2500" b="1" dirty="0">
                  <a:solidFill>
                    <a:srgbClr val="FF0000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185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?     By definition of prime number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O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Given p, determine whether p is prime number or not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We don’t have to consider all such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 !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It is sufficient to consider </a:t>
                </a:r>
                <a14:m>
                  <m:oMath xmlns:m="http://schemas.openxmlformats.org/officeDocument/2006/math">
                    <m:r>
                      <a:rPr lang="en-US" altLang="ko-KR" sz="1850" i="1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ko-KR" sz="18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i="1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500" dirty="0">
                    <a:latin typeface="+mn-ea"/>
                  </a:rPr>
                  <a:t>,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Why ?</a:t>
                </a:r>
                <a:endParaRPr lang="en-US" altLang="ko-KR" sz="2500" b="1" dirty="0">
                  <a:solidFill>
                    <a:srgbClr val="FF0000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I</a:t>
                </a:r>
                <a:r>
                  <a:rPr lang="en-US" altLang="ko-KR" sz="1850" dirty="0" smtClean="0">
                    <a:latin typeface="+mn-ea"/>
                  </a:rPr>
                  <a:t>f p is tested as prime number when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&gt;√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It must be tested before !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?     By definition of prime number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O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 r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Given p, determine whether p is prime number or not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We don’t have to consider all such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500" dirty="0" smtClean="0">
                    <a:latin typeface="+mn-ea"/>
                  </a:rPr>
                  <a:t> !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It is sufficient to consider </a:t>
                </a:r>
                <a14:m>
                  <m:oMath xmlns:m="http://schemas.openxmlformats.org/officeDocument/2006/math">
                    <m:r>
                      <a:rPr lang="en-US" altLang="ko-KR" sz="1850" i="1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ko-KR" sz="18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i="1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500" dirty="0">
                    <a:latin typeface="+mn-ea"/>
                  </a:rPr>
                  <a:t>,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Why ?</a:t>
                </a:r>
                <a:endParaRPr lang="en-US" altLang="ko-KR" sz="2500" b="1" dirty="0">
                  <a:solidFill>
                    <a:srgbClr val="FF0000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I</a:t>
                </a:r>
                <a:r>
                  <a:rPr lang="en-US" altLang="ko-KR" sz="1850" dirty="0" smtClean="0">
                    <a:latin typeface="+mn-ea"/>
                  </a:rPr>
                  <a:t>f p is tested as prime number when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&gt;√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It must be tested before !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?     By definition of prime number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√</m:t>
                    </m:r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𝒑</m:t>
                    </m:r>
                  </m:oMath>
                </a14:m>
                <a:r>
                  <a:rPr lang="en-US" altLang="ko-KR" sz="1800" b="1" dirty="0" smtClean="0">
                    <a:solidFill>
                      <a:srgbClr val="0070C0"/>
                    </a:solidFill>
                    <a:latin typeface="+mn-ea"/>
                  </a:rPr>
                  <a:t>)</a:t>
                </a:r>
                <a:endParaRPr lang="en-US" altLang="ko-KR" sz="1800" b="1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 r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Given a interval [s, e], show all of the prime numbers in the interval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Naïve approach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For all numbers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in the interval, test it</a:t>
                </a:r>
                <a:endParaRPr lang="en-US" altLang="ko-KR" sz="1800" b="1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?  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 Trivial</a:t>
                </a:r>
                <a:endParaRPr lang="en-US" altLang="ko-KR" sz="18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√</m:t>
                    </m:r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00" b="1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23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 marL="0" lvl="1" indent="0" algn="ctr">
                  <a:lnSpc>
                    <a:spcPct val="110000"/>
                  </a:lnSpc>
                  <a:spcBef>
                    <a:spcPts val="1000"/>
                  </a:spcBef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Given a interval [s, e], show all of the prime numbers in the interval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Naïve approach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For all numbers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in the interval, test it</a:t>
                </a:r>
                <a:endParaRPr lang="en-US" altLang="ko-KR" sz="1800" b="1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?  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 Trivial</a:t>
                </a:r>
                <a:endParaRPr lang="en-US" altLang="ko-KR" sz="18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√</m:t>
                    </m:r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7943" y="5807631"/>
            <a:ext cx="340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there another algorithm faster ?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Primarity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Testing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65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‘1’ is not a prime number by definition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Pick the smallest value among we have, which is 2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Erase all the numbers divided by 2 ( except 2 )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Pick the smallest value among we have, which is 3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Erase all the numbers divided by 3 ( except 3 )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this procedure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199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35628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84714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33800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58343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82886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31972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81058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0560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130144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979230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7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ko-KR" altLang="en-US" sz="2000" dirty="0" smtClean="0">
                    <a:latin typeface="+mn-ea"/>
                  </a:rPr>
                  <a:t>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2000" dirty="0" smtClean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Is this algorithm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212772"/>
                <a:ext cx="4282904" cy="1054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Proof : use Mathematical Induction</a:t>
                </a:r>
                <a:br>
                  <a:rPr lang="en-US" altLang="ko-KR" sz="2000" dirty="0" smtClean="0">
                    <a:latin typeface="+mn-ea"/>
                  </a:rPr>
                </a:br>
                <a:r>
                  <a:rPr lang="en-US" altLang="ko-KR" sz="2000" dirty="0" smtClean="0">
                    <a:latin typeface="+mn-ea"/>
                  </a:rPr>
                  <a:t/>
                </a:r>
                <a:br>
                  <a:rPr lang="en-US" altLang="ko-KR" sz="2000" dirty="0" smtClean="0">
                    <a:latin typeface="+mn-ea"/>
                  </a:rPr>
                </a:br>
                <a:r>
                  <a:rPr lang="en-US" altLang="ko-KR" sz="2000" dirty="0" smtClean="0">
                    <a:latin typeface="+mn-ea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12772"/>
                <a:ext cx="4282904" cy="1054135"/>
              </a:xfrm>
              <a:prstGeom prst="rect">
                <a:avLst/>
              </a:prstGeom>
              <a:blipFill rotWithShape="0">
                <a:blip r:embed="rId5"/>
                <a:stretch>
                  <a:fillRect l="-1567" t="-2890" r="-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4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‘1</a:t>
            </a:r>
            <a:r>
              <a:rPr lang="en-US" altLang="ko-KR" sz="1850" dirty="0">
                <a:latin typeface="+mn-ea"/>
              </a:rPr>
              <a:t>’ is not a prime number by definition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35628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84714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33800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58343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82886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31972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81058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0560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130144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979230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Pick the smallest value among we have, which is 2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35628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84714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33800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58343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82886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31972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81058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0560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130144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979230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Erase all the numbers divided by 2 ( except 2 )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58343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0560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2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Pick the smallest value among we have, which is </a:t>
            </a:r>
            <a:r>
              <a:rPr lang="en-US" altLang="ko-KR" sz="1850" dirty="0" smtClean="0">
                <a:latin typeface="+mn-ea"/>
              </a:rPr>
              <a:t>3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58343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0560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3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Erase all the numbers divided by </a:t>
            </a:r>
            <a:r>
              <a:rPr lang="en-US" altLang="ko-KR" sz="1850" dirty="0" smtClean="0">
                <a:latin typeface="+mn-ea"/>
              </a:rPr>
              <a:t>3 ( </a:t>
            </a:r>
            <a:r>
              <a:rPr lang="en-US" altLang="ko-KR" sz="1850" dirty="0">
                <a:latin typeface="+mn-ea"/>
              </a:rPr>
              <a:t>except </a:t>
            </a:r>
            <a:r>
              <a:rPr lang="en-US" altLang="ko-KR" sz="1850" dirty="0" smtClean="0">
                <a:latin typeface="+mn-ea"/>
              </a:rPr>
              <a:t>3 </a:t>
            </a:r>
            <a:r>
              <a:rPr lang="en-US" altLang="ko-KR" sz="1850" dirty="0">
                <a:latin typeface="+mn-ea"/>
              </a:rPr>
              <a:t>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Pick the smallest value among we have, which is </a:t>
            </a:r>
            <a:r>
              <a:rPr lang="en-US" altLang="ko-KR" sz="1850" dirty="0" smtClean="0">
                <a:latin typeface="+mn-ea"/>
              </a:rPr>
              <a:t>5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3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Erase all the numbers divided by </a:t>
            </a:r>
            <a:r>
              <a:rPr lang="en-US" altLang="ko-KR" sz="1850" dirty="0" smtClean="0">
                <a:latin typeface="+mn-ea"/>
              </a:rPr>
              <a:t>5 </a:t>
            </a:r>
            <a:r>
              <a:rPr lang="en-US" altLang="ko-KR" sz="1850" dirty="0">
                <a:latin typeface="+mn-ea"/>
              </a:rPr>
              <a:t>( except </a:t>
            </a:r>
            <a:r>
              <a:rPr lang="en-US" altLang="ko-KR" sz="1850" dirty="0" smtClean="0">
                <a:latin typeface="+mn-ea"/>
              </a:rPr>
              <a:t>5 </a:t>
            </a:r>
            <a:r>
              <a:rPr lang="en-US" altLang="ko-KR" sz="1850" dirty="0">
                <a:latin typeface="+mn-ea"/>
              </a:rPr>
              <a:t>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1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Simple Algorithm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Repeat this procedure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6542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1085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60171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9257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7429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56515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54687" y="3624943"/>
            <a:ext cx="424543" cy="424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Verification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  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It looks like … </a:t>
            </a:r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   :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How long does it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takes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?   </a:t>
            </a:r>
            <a:endParaRPr lang="en-US" altLang="ko-KR" sz="1800" dirty="0" smtClean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Eratosthenes’ </a:t>
            </a:r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seive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endParaRPr lang="en-US" altLang="ko-KR" sz="18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Is this algorithm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true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?   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 It looks like … </a:t>
                </a:r>
                <a:endParaRPr lang="en-US" altLang="ko-KR" sz="18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9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18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1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? 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0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 Suppose that we want to find all the prime numbers in [1, n]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dirty="0" smtClean="0">
                    <a:latin typeface="+mn-ea"/>
                    <a:sym typeface="Wingdings" panose="05000000000000000000" pitchFamily="2" charset="2"/>
                  </a:rPr>
                  <a:t> Let’s focus on a integer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 in the interval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 smtClean="0">
                    <a:latin typeface="+mn-ea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 is “clicked” as many as the number of divisor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 smtClean="0">
                    <a:latin typeface="+mn-ea"/>
                  </a:rPr>
                  <a:t>It must be bounded by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en-US" altLang="ko-KR" sz="1800" dirty="0" smtClean="0">
                    <a:latin typeface="+mn-ea"/>
                  </a:rPr>
                  <a:t>Therefore, It takes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  <a:latin typeface="+mn-ea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ko-KR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ko-KR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b="1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6059240"/>
                <a:ext cx="2740815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Much better than 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) 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59240"/>
                <a:ext cx="2740815" cy="389979"/>
              </a:xfrm>
              <a:prstGeom prst="rect">
                <a:avLst/>
              </a:prstGeom>
              <a:blipFill rotWithShape="0">
                <a:blip r:embed="rId5"/>
                <a:stretch>
                  <a:fillRect l="-1778" t="-3125" r="-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Bipartite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 (weak)</a:t>
            </a:r>
            <a:endParaRPr lang="en-US" altLang="ko-KR" sz="2500" dirty="0">
              <a:latin typeface="+mn-ea"/>
            </a:endParaRPr>
          </a:p>
          <a:p>
            <a:pPr marL="457200" lvl="1" indent="0" algn="ctr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Maximize the number of matched pair on bipartite graph</a:t>
            </a:r>
            <a:endParaRPr lang="en-US" altLang="ko-KR" sz="25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819400" y="297180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19400" y="378142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819400" y="459105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9400" y="540067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10225" y="297180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610225" y="378142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10225" y="459105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610225" y="540067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5" idx="6"/>
            <a:endCxn id="16" idx="2"/>
          </p:cNvCxnSpPr>
          <p:nvPr/>
        </p:nvCxnSpPr>
        <p:spPr>
          <a:xfrm>
            <a:off x="3419475" y="3271838"/>
            <a:ext cx="2190750" cy="8096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6"/>
            <a:endCxn id="15" idx="2"/>
          </p:cNvCxnSpPr>
          <p:nvPr/>
        </p:nvCxnSpPr>
        <p:spPr>
          <a:xfrm flipV="1">
            <a:off x="3419475" y="3271838"/>
            <a:ext cx="2190750" cy="161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6"/>
            <a:endCxn id="18" idx="2"/>
          </p:cNvCxnSpPr>
          <p:nvPr/>
        </p:nvCxnSpPr>
        <p:spPr>
          <a:xfrm>
            <a:off x="3419475" y="4081463"/>
            <a:ext cx="2190750" cy="161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6"/>
            <a:endCxn id="17" idx="2"/>
          </p:cNvCxnSpPr>
          <p:nvPr/>
        </p:nvCxnSpPr>
        <p:spPr>
          <a:xfrm flipV="1">
            <a:off x="3419475" y="4891088"/>
            <a:ext cx="2190750" cy="8096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6"/>
            <a:endCxn id="15" idx="2"/>
          </p:cNvCxnSpPr>
          <p:nvPr/>
        </p:nvCxnSpPr>
        <p:spPr>
          <a:xfrm>
            <a:off x="3419475" y="3271838"/>
            <a:ext cx="2190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" idx="6"/>
            <a:endCxn id="17" idx="2"/>
          </p:cNvCxnSpPr>
          <p:nvPr/>
        </p:nvCxnSpPr>
        <p:spPr>
          <a:xfrm>
            <a:off x="3419475" y="4081463"/>
            <a:ext cx="2190750" cy="8096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6"/>
            <a:endCxn id="17" idx="2"/>
          </p:cNvCxnSpPr>
          <p:nvPr/>
        </p:nvCxnSpPr>
        <p:spPr>
          <a:xfrm>
            <a:off x="3419475" y="3271838"/>
            <a:ext cx="2190750" cy="161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Bipartite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 (weak)</a:t>
            </a:r>
            <a:endParaRPr lang="en-US" altLang="ko-KR" sz="2500" dirty="0">
              <a:latin typeface="+mn-ea"/>
            </a:endParaRPr>
          </a:p>
          <a:p>
            <a:pPr marL="457200" lvl="1" indent="0" algn="ctr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Maximize the number of matched pair on bipartite graph</a:t>
            </a:r>
            <a:endParaRPr lang="en-US" altLang="ko-KR" sz="25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819400" y="297180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19400" y="378142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819400" y="459105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9400" y="540067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10225" y="297180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610225" y="378142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10225" y="459105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610225" y="540067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5" idx="6"/>
            <a:endCxn id="16" idx="2"/>
          </p:cNvCxnSpPr>
          <p:nvPr/>
        </p:nvCxnSpPr>
        <p:spPr>
          <a:xfrm>
            <a:off x="3419475" y="3271838"/>
            <a:ext cx="2190750" cy="8096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6"/>
            <a:endCxn id="15" idx="2"/>
          </p:cNvCxnSpPr>
          <p:nvPr/>
        </p:nvCxnSpPr>
        <p:spPr>
          <a:xfrm flipV="1">
            <a:off x="3419475" y="3271838"/>
            <a:ext cx="2190750" cy="16192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6"/>
            <a:endCxn id="18" idx="2"/>
          </p:cNvCxnSpPr>
          <p:nvPr/>
        </p:nvCxnSpPr>
        <p:spPr>
          <a:xfrm>
            <a:off x="3419475" y="4081463"/>
            <a:ext cx="2190750" cy="16192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6"/>
            <a:endCxn id="17" idx="2"/>
          </p:cNvCxnSpPr>
          <p:nvPr/>
        </p:nvCxnSpPr>
        <p:spPr>
          <a:xfrm flipV="1">
            <a:off x="3419475" y="4891088"/>
            <a:ext cx="2190750" cy="8096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6"/>
            <a:endCxn id="15" idx="2"/>
          </p:cNvCxnSpPr>
          <p:nvPr/>
        </p:nvCxnSpPr>
        <p:spPr>
          <a:xfrm>
            <a:off x="3419475" y="3271838"/>
            <a:ext cx="2190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" idx="6"/>
            <a:endCxn id="17" idx="2"/>
          </p:cNvCxnSpPr>
          <p:nvPr/>
        </p:nvCxnSpPr>
        <p:spPr>
          <a:xfrm>
            <a:off x="3419475" y="4081463"/>
            <a:ext cx="2190750" cy="8096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6"/>
            <a:endCxn id="17" idx="2"/>
          </p:cNvCxnSpPr>
          <p:nvPr/>
        </p:nvCxnSpPr>
        <p:spPr>
          <a:xfrm>
            <a:off x="3419475" y="3271838"/>
            <a:ext cx="2190750" cy="161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 (weak)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N</a:t>
            </a:r>
            <a:r>
              <a:rPr lang="ko-KR" altLang="en-US" sz="1850" dirty="0" smtClean="0">
                <a:latin typeface="+mn-ea"/>
              </a:rPr>
              <a:t>명의 남자와 여자가 미팅을 하기 위해서 만남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dirty="0" smtClean="0">
                <a:latin typeface="+mn-ea"/>
              </a:rPr>
              <a:t>남자와 여자 모두 원하는 상대방의 우선순위를 정함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서로 짝이 아닌 두 남녀</a:t>
            </a:r>
            <a:r>
              <a:rPr lang="ko-KR" altLang="en-US" sz="1850" dirty="0" smtClean="0">
                <a:latin typeface="+mn-ea"/>
              </a:rPr>
              <a:t>가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자신의 짝보다</a:t>
            </a:r>
            <a:r>
              <a:rPr lang="ko-KR" altLang="en-US" sz="1850" dirty="0" smtClean="0">
                <a:latin typeface="+mn-ea"/>
              </a:rPr>
              <a:t> </a:t>
            </a:r>
            <a:r>
              <a:rPr lang="ko-KR" altLang="en-US" sz="1850" b="1" dirty="0" smtClean="0">
                <a:solidFill>
                  <a:schemeClr val="accent6"/>
                </a:solidFill>
                <a:latin typeface="+mn-ea"/>
              </a:rPr>
              <a:t>상대방을 더</a:t>
            </a:r>
            <a:r>
              <a:rPr lang="ko-KR" altLang="en-US" sz="1850" dirty="0" smtClean="0">
                <a:latin typeface="+mn-ea"/>
              </a:rPr>
              <a:t> 선호하면 </a:t>
            </a:r>
            <a:r>
              <a:rPr lang="en-US" altLang="ko-KR" sz="1850" dirty="0" smtClean="0">
                <a:latin typeface="+mn-ea"/>
              </a:rPr>
              <a:t>?</a:t>
            </a:r>
            <a:endParaRPr lang="en-US" altLang="ko-KR" sz="25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819400" y="3667125"/>
            <a:ext cx="600075" cy="600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19400" y="4476750"/>
            <a:ext cx="600075" cy="600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819400" y="5286375"/>
            <a:ext cx="600075" cy="600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10225" y="366712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610225" y="447675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10225" y="528637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22" idx="6"/>
            <a:endCxn id="32" idx="2"/>
          </p:cNvCxnSpPr>
          <p:nvPr/>
        </p:nvCxnSpPr>
        <p:spPr>
          <a:xfrm>
            <a:off x="3419475" y="3967163"/>
            <a:ext cx="2190750" cy="8096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6" idx="6"/>
            <a:endCxn id="30" idx="2"/>
          </p:cNvCxnSpPr>
          <p:nvPr/>
        </p:nvCxnSpPr>
        <p:spPr>
          <a:xfrm flipV="1">
            <a:off x="3419475" y="3967163"/>
            <a:ext cx="2190750" cy="16192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419475" y="4776787"/>
            <a:ext cx="2190750" cy="8096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6" idx="6"/>
          </p:cNvCxnSpPr>
          <p:nvPr/>
        </p:nvCxnSpPr>
        <p:spPr>
          <a:xfrm>
            <a:off x="3419475" y="5586413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5048249" y="5586414"/>
            <a:ext cx="561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1740" y="5868428"/>
            <a:ext cx="26100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난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번보다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번이 더 좋은데</a:t>
            </a:r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1044800" y="5853798"/>
            <a:ext cx="2653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난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번보다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번이 더 좋은데</a:t>
            </a:r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2403902" y="3532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男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10300" y="3532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 (weak)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N</a:t>
            </a:r>
            <a:r>
              <a:rPr lang="ko-KR" altLang="en-US" sz="1850" dirty="0" smtClean="0">
                <a:latin typeface="+mn-ea"/>
              </a:rPr>
              <a:t>명의 남자와 여자가 미팅을 하기 위해서 만남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dirty="0" smtClean="0">
                <a:latin typeface="+mn-ea"/>
              </a:rPr>
              <a:t>남자와 여자 모두 원하는 상대방의 우선순위를 정함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서로 짝이 아닌 두 남녀</a:t>
            </a:r>
            <a:r>
              <a:rPr lang="ko-KR" altLang="en-US" sz="1850" dirty="0" smtClean="0">
                <a:latin typeface="+mn-ea"/>
              </a:rPr>
              <a:t>가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자신의 짝보다</a:t>
            </a:r>
            <a:r>
              <a:rPr lang="ko-KR" altLang="en-US" sz="1850" dirty="0" smtClean="0">
                <a:latin typeface="+mn-ea"/>
              </a:rPr>
              <a:t> </a:t>
            </a:r>
            <a:r>
              <a:rPr lang="ko-KR" altLang="en-US" sz="1850" b="1" dirty="0" smtClean="0">
                <a:solidFill>
                  <a:schemeClr val="accent6"/>
                </a:solidFill>
                <a:latin typeface="+mn-ea"/>
              </a:rPr>
              <a:t>상대방을 더</a:t>
            </a:r>
            <a:r>
              <a:rPr lang="ko-KR" altLang="en-US" sz="1850" dirty="0" smtClean="0">
                <a:latin typeface="+mn-ea"/>
              </a:rPr>
              <a:t> 선호하면 </a:t>
            </a:r>
            <a:r>
              <a:rPr lang="en-US" altLang="ko-KR" sz="1850" dirty="0" smtClean="0">
                <a:latin typeface="+mn-ea"/>
              </a:rPr>
              <a:t>?</a:t>
            </a:r>
            <a:endParaRPr lang="en-US" altLang="ko-KR" sz="25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819400" y="3667125"/>
            <a:ext cx="600075" cy="600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19400" y="4476750"/>
            <a:ext cx="600075" cy="600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23950" y="5286375"/>
            <a:ext cx="600075" cy="600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10225" y="366712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610225" y="4476750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21626" y="5286375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22" idx="6"/>
            <a:endCxn id="32" idx="2"/>
          </p:cNvCxnSpPr>
          <p:nvPr/>
        </p:nvCxnSpPr>
        <p:spPr>
          <a:xfrm>
            <a:off x="3419475" y="3967163"/>
            <a:ext cx="2190750" cy="8096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0" idx="2"/>
          </p:cNvCxnSpPr>
          <p:nvPr/>
        </p:nvCxnSpPr>
        <p:spPr>
          <a:xfrm flipV="1">
            <a:off x="3419475" y="3967163"/>
            <a:ext cx="2190750" cy="16335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419475" y="4776787"/>
            <a:ext cx="2190750" cy="8096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03902" y="3532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男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10300" y="3532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女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88645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도망ㅋ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553899" y="440213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헐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6147599" y="395287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헐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0225" y="5468649"/>
            <a:ext cx="33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87054" y="5468649"/>
            <a:ext cx="33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6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 (weak)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N</a:t>
            </a:r>
            <a:r>
              <a:rPr lang="ko-KR" altLang="en-US" sz="1850" dirty="0" smtClean="0">
                <a:latin typeface="+mn-ea"/>
              </a:rPr>
              <a:t>명의 남자와 여자가 미팅을 하기 위해서 만남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dirty="0" smtClean="0">
                <a:latin typeface="+mn-ea"/>
              </a:rPr>
              <a:t>남자와 여자 모두 원하는 상대방의 우선순위를 정함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서로 짝이 아닌 두 남녀</a:t>
            </a:r>
            <a:r>
              <a:rPr lang="ko-KR" altLang="en-US" sz="1850" dirty="0" smtClean="0">
                <a:latin typeface="+mn-ea"/>
              </a:rPr>
              <a:t>가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자신의 짝보다</a:t>
            </a:r>
            <a:r>
              <a:rPr lang="ko-KR" altLang="en-US" sz="1850" dirty="0" smtClean="0">
                <a:latin typeface="+mn-ea"/>
              </a:rPr>
              <a:t> </a:t>
            </a:r>
            <a:r>
              <a:rPr lang="ko-KR" altLang="en-US" sz="1850" b="1" dirty="0" smtClean="0">
                <a:solidFill>
                  <a:schemeClr val="accent6"/>
                </a:solidFill>
                <a:latin typeface="+mn-ea"/>
              </a:rPr>
              <a:t>상대방을 더</a:t>
            </a:r>
            <a:r>
              <a:rPr lang="ko-KR" altLang="en-US" sz="1850" dirty="0" smtClean="0">
                <a:latin typeface="+mn-ea"/>
              </a:rPr>
              <a:t> 선호하면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dirty="0" smtClean="0">
                <a:latin typeface="+mn-ea"/>
              </a:rPr>
              <a:t>이런 불상사가 나지 않도록 짝을 짓는 것이 가능한가</a:t>
            </a:r>
            <a:r>
              <a:rPr lang="en-US" altLang="ko-KR" sz="1850" dirty="0" smtClean="0">
                <a:latin typeface="+mn-ea"/>
              </a:rPr>
              <a:t>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 (weak)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N</a:t>
            </a:r>
            <a:r>
              <a:rPr lang="ko-KR" altLang="en-US" sz="1850" dirty="0" smtClean="0">
                <a:latin typeface="+mn-ea"/>
              </a:rPr>
              <a:t>명의 남자와 여자가 미팅을 하기 위해서 만남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dirty="0" smtClean="0">
                <a:latin typeface="+mn-ea"/>
              </a:rPr>
              <a:t>남자와 여자 모두 원하는 상대방의 우선순위를 정함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서로 짝이 아닌 두 남녀</a:t>
            </a:r>
            <a:r>
              <a:rPr lang="ko-KR" altLang="en-US" sz="1850" dirty="0" smtClean="0">
                <a:latin typeface="+mn-ea"/>
              </a:rPr>
              <a:t>가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자신의 짝보다</a:t>
            </a:r>
            <a:r>
              <a:rPr lang="ko-KR" altLang="en-US" sz="1850" dirty="0" smtClean="0">
                <a:latin typeface="+mn-ea"/>
              </a:rPr>
              <a:t> </a:t>
            </a:r>
            <a:r>
              <a:rPr lang="ko-KR" altLang="en-US" sz="1850" b="1" dirty="0" smtClean="0">
                <a:solidFill>
                  <a:schemeClr val="accent6"/>
                </a:solidFill>
                <a:latin typeface="+mn-ea"/>
              </a:rPr>
              <a:t>상대방을 더</a:t>
            </a:r>
            <a:r>
              <a:rPr lang="ko-KR" altLang="en-US" sz="1850" dirty="0" smtClean="0">
                <a:latin typeface="+mn-ea"/>
              </a:rPr>
              <a:t> 선호하면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850" dirty="0" smtClean="0">
                <a:latin typeface="+mn-ea"/>
              </a:rPr>
              <a:t>이런 불상사가 나지 않도록 짝을 짓는 것이 가능한가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Yes !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가능하다는 것을 해를 구하는 알고리즘으로 증명</a:t>
            </a: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   2012</a:t>
            </a:r>
            <a:r>
              <a:rPr lang="ko-KR" altLang="en-US" sz="1850" dirty="0" smtClean="0">
                <a:latin typeface="+mn-ea"/>
              </a:rPr>
              <a:t>년 노벨 경제학상을 받게 한 알고리즘 </a:t>
            </a:r>
            <a:r>
              <a:rPr lang="en-US" altLang="ko-KR" sz="1500" dirty="0" smtClean="0">
                <a:latin typeface="+mn-ea"/>
              </a:rPr>
              <a:t>(Gale-Shapely Algorithm</a:t>
            </a:r>
            <a:r>
              <a:rPr lang="en-US" altLang="ko-KR" sz="1500" dirty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Definition (weak)</a:t>
            </a:r>
            <a:endParaRPr lang="en-US" altLang="ko-KR" sz="250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ko-KR" altLang="en-US" sz="1850" dirty="0" smtClean="0">
                <a:latin typeface="+mn-ea"/>
              </a:rPr>
              <a:t>처음에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남성이 모두 가장 선호하는 여성에게 </a:t>
            </a:r>
            <a:r>
              <a:rPr lang="ko-KR" altLang="en-US" sz="1850" dirty="0" err="1" smtClean="0">
                <a:latin typeface="+mn-ea"/>
              </a:rPr>
              <a:t>프로포즈를</a:t>
            </a:r>
            <a:r>
              <a:rPr lang="ko-KR" altLang="en-US" sz="1850" dirty="0" smtClean="0">
                <a:latin typeface="+mn-ea"/>
              </a:rPr>
              <a:t> 함</a:t>
            </a: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ko-KR" altLang="en-US" sz="1850" dirty="0" smtClean="0">
                <a:latin typeface="+mn-ea"/>
              </a:rPr>
              <a:t>여성이 그 중 가장 마음에 드는 남성을 고르고 나머지는 퇴짜</a:t>
            </a:r>
            <a:endParaRPr lang="en-US" altLang="ko-KR" sz="1850" dirty="0" smtClean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ko-KR" altLang="en-US" sz="1850" dirty="0" smtClean="0">
                <a:latin typeface="+mn-ea"/>
              </a:rPr>
              <a:t>퇴짜맞은 남성은 그 다음으로 선호하는 여성이 파트너가 있던 </a:t>
            </a: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ko-KR" altLang="en-US" sz="1850" dirty="0" smtClean="0">
                <a:latin typeface="+mn-ea"/>
              </a:rPr>
              <a:t>말던 </a:t>
            </a:r>
            <a:r>
              <a:rPr lang="ko-KR" altLang="en-US" sz="1850" dirty="0" err="1" smtClean="0">
                <a:latin typeface="+mn-ea"/>
              </a:rPr>
              <a:t>프로포즈를</a:t>
            </a:r>
            <a:r>
              <a:rPr lang="ko-KR" altLang="en-US" sz="1850" dirty="0" smtClean="0">
                <a:latin typeface="+mn-ea"/>
              </a:rPr>
              <a:t> 함</a:t>
            </a:r>
            <a:endParaRPr lang="en-US" altLang="ko-KR" sz="1850" dirty="0" smtClean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ko-KR" altLang="en-US" sz="1850" dirty="0" smtClean="0">
                <a:latin typeface="+mn-ea"/>
              </a:rPr>
              <a:t>여성은 현재 자신의 파트너보다 </a:t>
            </a:r>
            <a:r>
              <a:rPr lang="ko-KR" altLang="en-US" sz="1850" dirty="0" err="1" smtClean="0">
                <a:latin typeface="+mn-ea"/>
              </a:rPr>
              <a:t>프로포즈</a:t>
            </a:r>
            <a:r>
              <a:rPr lang="ko-KR" altLang="en-US" sz="1850" dirty="0" smtClean="0">
                <a:latin typeface="+mn-ea"/>
              </a:rPr>
              <a:t> 한 남성이 더 마음에 든다면 자신의 파트너에게 퇴짜를 놓음</a:t>
            </a:r>
            <a:endParaRPr lang="en-US" altLang="ko-KR" sz="1850" dirty="0" smtClean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ko-KR" altLang="en-US" sz="1850" dirty="0" smtClean="0">
                <a:latin typeface="+mn-ea"/>
              </a:rPr>
              <a:t>이 과정을 계속해서 반복 </a:t>
            </a:r>
            <a:r>
              <a:rPr lang="en-US" altLang="ko-KR" sz="1850" dirty="0" smtClean="0">
                <a:latin typeface="+mn-ea"/>
              </a:rPr>
              <a:t>!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Correctness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Is it terminate ?                           </a:t>
            </a:r>
            <a:r>
              <a:rPr lang="en-US" altLang="ko-KR" sz="1500" dirty="0" smtClean="0">
                <a:latin typeface="+mn-ea"/>
              </a:rPr>
              <a:t> // </a:t>
            </a:r>
            <a:r>
              <a:rPr lang="ko-KR" altLang="en-US" sz="1500" dirty="0" smtClean="0">
                <a:latin typeface="+mn-ea"/>
              </a:rPr>
              <a:t>언젠간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종료</a:t>
            </a:r>
            <a:r>
              <a:rPr lang="ko-KR" altLang="en-US" sz="1500" dirty="0" smtClean="0">
                <a:latin typeface="+mn-ea"/>
              </a:rPr>
              <a:t>하는가 </a:t>
            </a:r>
            <a:r>
              <a:rPr lang="en-US" altLang="ko-KR" sz="1500" dirty="0" smtClean="0">
                <a:latin typeface="+mn-ea"/>
              </a:rPr>
              <a:t>?</a:t>
            </a:r>
            <a:endParaRPr lang="en-US" altLang="ko-KR" sz="1500" b="1" dirty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Is there any lonely man or woman ? </a:t>
            </a:r>
            <a:r>
              <a:rPr lang="en-US" altLang="ko-KR" sz="1500" dirty="0" smtClean="0">
                <a:latin typeface="+mn-ea"/>
              </a:rPr>
              <a:t>//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짝 없는 사람</a:t>
            </a:r>
            <a:r>
              <a:rPr lang="ko-KR" altLang="en-US" sz="1500" dirty="0" smtClean="0">
                <a:latin typeface="+mn-ea"/>
              </a:rPr>
              <a:t>이 존재하는가 </a:t>
            </a:r>
            <a:r>
              <a:rPr lang="en-US" altLang="ko-KR" sz="1500" dirty="0" smtClean="0">
                <a:latin typeface="+mn-ea"/>
              </a:rPr>
              <a:t>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Is it stable ?      		</a:t>
            </a:r>
            <a:r>
              <a:rPr lang="en-US" altLang="ko-KR" sz="1500" dirty="0" smtClean="0">
                <a:latin typeface="+mn-ea"/>
              </a:rPr>
              <a:t>	  //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불상사</a:t>
            </a:r>
            <a:r>
              <a:rPr lang="ko-KR" altLang="en-US" sz="1500" dirty="0" smtClean="0">
                <a:latin typeface="+mn-ea"/>
              </a:rPr>
              <a:t>가 없는가 </a:t>
            </a:r>
            <a:r>
              <a:rPr lang="en-US" altLang="ko-KR" sz="1500" dirty="0" smtClean="0">
                <a:latin typeface="+mn-ea"/>
              </a:rPr>
              <a:t>?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Correctness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Is it terminate ?                           </a:t>
            </a:r>
            <a:r>
              <a:rPr lang="en-US" altLang="ko-KR" sz="1500" dirty="0" smtClean="0">
                <a:latin typeface="+mn-ea"/>
              </a:rPr>
              <a:t> // </a:t>
            </a:r>
            <a:r>
              <a:rPr lang="ko-KR" altLang="en-US" sz="1500" dirty="0" smtClean="0">
                <a:latin typeface="+mn-ea"/>
              </a:rPr>
              <a:t>언젠간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종료</a:t>
            </a:r>
            <a:r>
              <a:rPr lang="ko-KR" altLang="en-US" sz="1500" dirty="0" smtClean="0">
                <a:latin typeface="+mn-ea"/>
              </a:rPr>
              <a:t>하는가 </a:t>
            </a:r>
            <a:r>
              <a:rPr lang="en-US" altLang="ko-KR" sz="150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Correctness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Is it terminate ?                           </a:t>
            </a:r>
            <a:r>
              <a:rPr lang="en-US" altLang="ko-KR" sz="1500" dirty="0" smtClean="0">
                <a:latin typeface="+mn-ea"/>
              </a:rPr>
              <a:t> // </a:t>
            </a:r>
            <a:r>
              <a:rPr lang="ko-KR" altLang="en-US" sz="1500" dirty="0" smtClean="0">
                <a:latin typeface="+mn-ea"/>
              </a:rPr>
              <a:t>언젠간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종료</a:t>
            </a:r>
            <a:r>
              <a:rPr lang="ko-KR" altLang="en-US" sz="1500" dirty="0" smtClean="0">
                <a:latin typeface="+mn-ea"/>
              </a:rPr>
              <a:t>하는가 </a:t>
            </a:r>
            <a:r>
              <a:rPr lang="en-US" altLang="ko-KR" sz="150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각 남성은 많아야 </a:t>
            </a:r>
            <a:r>
              <a:rPr lang="en-US" altLang="ko-KR" sz="1500" dirty="0" smtClean="0">
                <a:latin typeface="+mn-ea"/>
              </a:rPr>
              <a:t>n</a:t>
            </a:r>
            <a:r>
              <a:rPr lang="ko-KR" altLang="en-US" sz="1500" dirty="0" smtClean="0">
                <a:latin typeface="+mn-ea"/>
              </a:rPr>
              <a:t>명에게 </a:t>
            </a:r>
            <a:r>
              <a:rPr lang="ko-KR" altLang="en-US" sz="1500" dirty="0" err="1" smtClean="0">
                <a:latin typeface="+mn-ea"/>
              </a:rPr>
              <a:t>프로포즈를</a:t>
            </a:r>
            <a:r>
              <a:rPr lang="ko-KR" altLang="en-US" sz="1500" dirty="0" smtClean="0">
                <a:latin typeface="+mn-ea"/>
              </a:rPr>
              <a:t> 하고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같은 사람에게 두 번 하지 않는다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따라서 이 과정은 언젠간 종료된다</a:t>
            </a:r>
            <a:r>
              <a:rPr lang="en-US" altLang="ko-KR" sz="1500" dirty="0" smtClean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Basic Arithmetic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Multiplication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ko-KR" sz="22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type m:val="noBar"/>
                          <m:ctrlP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2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lang="en-US" altLang="ko-KR" sz="22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200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Efficiency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  </a:t>
                </a:r>
                <a:r>
                  <a:rPr lang="en-US" altLang="ko-KR" sz="1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How long does it </a:t>
                </a:r>
                <a:r>
                  <a:rPr lang="en-US" altLang="ko-KR" sz="2000" b="1" dirty="0">
                    <a:solidFill>
                      <a:srgbClr val="0070C0"/>
                    </a:solidFill>
                    <a:latin typeface="+mn-ea"/>
                    <a:sym typeface="Wingdings" panose="05000000000000000000" pitchFamily="2" charset="2"/>
                  </a:rPr>
                  <a:t>takes</a:t>
                </a:r>
                <a:r>
                  <a:rPr lang="en-US" altLang="ko-KR" sz="2000" dirty="0">
                    <a:latin typeface="+mn-ea"/>
                    <a:sym typeface="Wingdings" panose="05000000000000000000" pitchFamily="2" charset="2"/>
                  </a:rPr>
                  <a:t> ?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1625" y="4505325"/>
            <a:ext cx="19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What is the unit ?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Correctness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Is there any lonely man or woman ? </a:t>
            </a:r>
            <a:r>
              <a:rPr lang="en-US" altLang="ko-KR" sz="1500" dirty="0">
                <a:latin typeface="+mn-ea"/>
              </a:rPr>
              <a:t>//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짝 없는 사람</a:t>
            </a:r>
            <a:r>
              <a:rPr lang="ko-KR" altLang="en-US" sz="1500" dirty="0">
                <a:latin typeface="+mn-ea"/>
              </a:rPr>
              <a:t>이 존재하는가 </a:t>
            </a:r>
            <a:r>
              <a:rPr lang="en-US" altLang="ko-KR" sz="150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Correctness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Is there any lonely man or woman ? </a:t>
            </a:r>
            <a:r>
              <a:rPr lang="en-US" altLang="ko-KR" sz="1500" dirty="0">
                <a:latin typeface="+mn-ea"/>
              </a:rPr>
              <a:t>//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짝 없는 사람</a:t>
            </a:r>
            <a:r>
              <a:rPr lang="ko-KR" altLang="en-US" sz="1500" dirty="0">
                <a:latin typeface="+mn-ea"/>
              </a:rPr>
              <a:t>이 존재하는가 </a:t>
            </a:r>
            <a:r>
              <a:rPr lang="en-US" altLang="ko-KR" sz="150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여성이 짝이 없다고 가정하자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ko-KR" altLang="en-US" sz="1500" dirty="0" smtClean="0">
                <a:latin typeface="+mn-ea"/>
              </a:rPr>
              <a:t>그렇다면 한 명도 </a:t>
            </a:r>
            <a:r>
              <a:rPr lang="ko-KR" altLang="en-US" sz="1500" dirty="0" err="1" smtClean="0">
                <a:latin typeface="+mn-ea"/>
              </a:rPr>
              <a:t>프로포즈한</a:t>
            </a:r>
            <a:r>
              <a:rPr lang="ko-KR" altLang="en-US" sz="1500" dirty="0" smtClean="0">
                <a:latin typeface="+mn-ea"/>
              </a:rPr>
              <a:t> 남성이 없다</a:t>
            </a:r>
            <a:r>
              <a:rPr lang="en-US" altLang="ko-KR" sz="1500" dirty="0" smtClean="0">
                <a:latin typeface="+mn-ea"/>
              </a:rPr>
              <a:t>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그러면 모든 남성이 </a:t>
            </a:r>
            <a:r>
              <a:rPr lang="en-US" altLang="ko-KR" sz="1500" dirty="0" smtClean="0">
                <a:latin typeface="+mn-ea"/>
              </a:rPr>
              <a:t>n-1</a:t>
            </a:r>
            <a:r>
              <a:rPr lang="ko-KR" altLang="en-US" sz="1500" dirty="0" smtClean="0">
                <a:latin typeface="+mn-ea"/>
              </a:rPr>
              <a:t>명의 여성과 짝을 이룬다는 것이므로 모순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남성이 짝이 없다고 가정하자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ko-KR" altLang="en-US" sz="1500" dirty="0" smtClean="0">
                <a:latin typeface="+mn-ea"/>
              </a:rPr>
              <a:t>그렇다면 모두 퇴짜를 맞았다는 것이다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그러면 모든 여성이 </a:t>
            </a:r>
            <a:r>
              <a:rPr lang="en-US" altLang="ko-KR" sz="1500" dirty="0" smtClean="0">
                <a:latin typeface="+mn-ea"/>
              </a:rPr>
              <a:t>n-1</a:t>
            </a:r>
            <a:r>
              <a:rPr lang="ko-KR" altLang="en-US" sz="1500" dirty="0" smtClean="0">
                <a:latin typeface="+mn-ea"/>
              </a:rPr>
              <a:t>명의 남성과 짝을 이룬다는 것이므로 모순</a:t>
            </a:r>
            <a:r>
              <a:rPr lang="en-US" altLang="ko-KR" sz="1500" dirty="0" smtClean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Correctness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Is </a:t>
            </a:r>
            <a:r>
              <a:rPr lang="en-US" altLang="ko-KR" sz="1850" dirty="0">
                <a:latin typeface="+mn-ea"/>
              </a:rPr>
              <a:t>it stable ?      		</a:t>
            </a:r>
            <a:r>
              <a:rPr lang="en-US" altLang="ko-KR" sz="1500" dirty="0">
                <a:latin typeface="+mn-ea"/>
              </a:rPr>
              <a:t>	  //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불상사</a:t>
            </a:r>
            <a:r>
              <a:rPr lang="ko-KR" altLang="en-US" sz="1500" dirty="0">
                <a:latin typeface="+mn-ea"/>
              </a:rPr>
              <a:t>가 없는가 </a:t>
            </a:r>
            <a:r>
              <a:rPr lang="en-US" altLang="ko-KR" sz="150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Stable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Correctness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Is </a:t>
            </a:r>
            <a:r>
              <a:rPr lang="en-US" altLang="ko-KR" sz="1850" dirty="0">
                <a:latin typeface="+mn-ea"/>
              </a:rPr>
              <a:t>it stable ?      		</a:t>
            </a:r>
            <a:r>
              <a:rPr lang="en-US" altLang="ko-KR" sz="1500" dirty="0">
                <a:latin typeface="+mn-ea"/>
              </a:rPr>
              <a:t>	  //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불상사</a:t>
            </a:r>
            <a:r>
              <a:rPr lang="ko-KR" altLang="en-US" sz="1500" dirty="0">
                <a:latin typeface="+mn-ea"/>
              </a:rPr>
              <a:t>가 없는가 </a:t>
            </a:r>
            <a:r>
              <a:rPr lang="en-US" altLang="ko-KR" sz="150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불상사가 생긴 남성과 여성이 존재한다고 가정하자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편의상 현재 파트너를 </a:t>
            </a:r>
            <a:r>
              <a:rPr lang="en-US" altLang="ko-KR" sz="1500" dirty="0" smtClean="0">
                <a:latin typeface="+mn-ea"/>
              </a:rPr>
              <a:t>X, </a:t>
            </a:r>
            <a:r>
              <a:rPr lang="ko-KR" altLang="en-US" sz="1500" dirty="0" smtClean="0">
                <a:latin typeface="+mn-ea"/>
              </a:rPr>
              <a:t>불상사가 생기는 파트너를 </a:t>
            </a:r>
            <a:r>
              <a:rPr lang="en-US" altLang="ko-KR" sz="1500" dirty="0" smtClean="0">
                <a:latin typeface="+mn-ea"/>
              </a:rPr>
              <a:t>Y </a:t>
            </a:r>
            <a:r>
              <a:rPr lang="ko-KR" altLang="en-US" sz="1500" dirty="0" smtClean="0">
                <a:latin typeface="+mn-ea"/>
              </a:rPr>
              <a:t>이라고 하자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남성은 </a:t>
            </a:r>
            <a:r>
              <a:rPr lang="en-US" altLang="ko-KR" sz="1500" dirty="0" smtClean="0">
                <a:latin typeface="+mn-ea"/>
              </a:rPr>
              <a:t>Y</a:t>
            </a:r>
            <a:r>
              <a:rPr lang="ko-KR" altLang="en-US" sz="1500" dirty="0" smtClean="0">
                <a:latin typeface="+mn-ea"/>
              </a:rPr>
              <a:t>를 </a:t>
            </a:r>
            <a:r>
              <a:rPr lang="en-US" altLang="ko-KR" sz="1500" dirty="0" smtClean="0">
                <a:latin typeface="+mn-ea"/>
              </a:rPr>
              <a:t>X</a:t>
            </a:r>
            <a:r>
              <a:rPr lang="ko-KR" altLang="en-US" sz="1500" dirty="0" smtClean="0">
                <a:latin typeface="+mn-ea"/>
              </a:rPr>
              <a:t>보다 더 좋아한다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ko-KR" altLang="en-US" sz="1500" dirty="0" smtClean="0">
                <a:latin typeface="+mn-ea"/>
              </a:rPr>
              <a:t>그러면 </a:t>
            </a:r>
            <a:r>
              <a:rPr lang="en-US" altLang="ko-KR" sz="1500" dirty="0" smtClean="0">
                <a:latin typeface="+mn-ea"/>
              </a:rPr>
              <a:t>X</a:t>
            </a:r>
            <a:r>
              <a:rPr lang="ko-KR" altLang="en-US" sz="1500" dirty="0" smtClean="0">
                <a:latin typeface="+mn-ea"/>
              </a:rPr>
              <a:t>보다 </a:t>
            </a:r>
            <a:r>
              <a:rPr lang="en-US" altLang="ko-KR" sz="1500" dirty="0" smtClean="0">
                <a:latin typeface="+mn-ea"/>
              </a:rPr>
              <a:t>Y</a:t>
            </a:r>
            <a:r>
              <a:rPr lang="ko-KR" altLang="en-US" sz="1500" dirty="0" smtClean="0">
                <a:latin typeface="+mn-ea"/>
              </a:rPr>
              <a:t>에게 더 먼저 </a:t>
            </a:r>
            <a:r>
              <a:rPr lang="ko-KR" altLang="en-US" sz="1500" dirty="0" err="1" smtClean="0">
                <a:latin typeface="+mn-ea"/>
              </a:rPr>
              <a:t>프로포즈</a:t>
            </a:r>
            <a:r>
              <a:rPr lang="ko-KR" altLang="en-US" sz="1500" dirty="0" smtClean="0">
                <a:latin typeface="+mn-ea"/>
              </a:rPr>
              <a:t> 했을 것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여성은 현재 이 남성과 파트너가 아니므로 퇴짜를 놓았다는 뜻이다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하지만 여성 역시 현재 자신의 파트너보다 이 남성이 더 좋은 상황이다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500" dirty="0" smtClean="0">
                <a:latin typeface="+mn-ea"/>
              </a:rPr>
              <a:t>더 좋은 사람을 퇴짜 놓은 상황이므로 모순</a:t>
            </a:r>
            <a:r>
              <a:rPr lang="en-US" altLang="ko-KR" sz="1500" dirty="0" smtClean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Question ?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To-do List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코딩 합시다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</a:t>
            </a:r>
            <a:endParaRPr lang="en-US" altLang="ko-KR" sz="1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5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Computational Efficiency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알고리즘의 대략적인 연산횟수를 계산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연산을 오래 하는 알고리즘이면 시간도 더 느릴 것이다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사칙연산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비교연산 등 연산에 관계없이 모두 </a:t>
            </a:r>
            <a:r>
              <a:rPr lang="en-US" altLang="ko-KR" sz="1850" dirty="0" smtClean="0">
                <a:latin typeface="+mn-ea"/>
              </a:rPr>
              <a:t>1</a:t>
            </a:r>
            <a:r>
              <a:rPr lang="ko-KR" altLang="en-US" sz="1850" dirty="0" smtClean="0">
                <a:latin typeface="+mn-ea"/>
              </a:rPr>
              <a:t>번이라 생각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데이터 크기에 따라 연산 횟수가 달라짐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n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에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대한 함수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필요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정확하게는 세기 어려움</a:t>
            </a: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   </a:t>
            </a:r>
            <a:r>
              <a:rPr lang="ko-KR" altLang="en-US" sz="1850" dirty="0" smtClean="0">
                <a:latin typeface="+mn-ea"/>
              </a:rPr>
              <a:t>몇 번의 연산이 필요한가 </a:t>
            </a:r>
            <a:r>
              <a:rPr lang="en-US" altLang="ko-KR" sz="1850" dirty="0" smtClean="0">
                <a:latin typeface="+mn-ea"/>
              </a:rPr>
              <a:t>?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4001294"/>
            <a:ext cx="3690938" cy="12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</TotalTime>
  <Words>2620</Words>
  <Application>Microsoft Office PowerPoint</Application>
  <PresentationFormat>화면 슬라이드 쇼(4:3)</PresentationFormat>
  <Paragraphs>1053</Paragraphs>
  <Slides>84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2 : Algorithm Verification &amp; Efficiency </vt:lpstr>
      <vt:lpstr>Topic</vt:lpstr>
      <vt:lpstr>Problem Solving Procedure</vt:lpstr>
      <vt:lpstr>Basic Arithmetic</vt:lpstr>
      <vt:lpstr>Basic Arithmetic</vt:lpstr>
      <vt:lpstr>Basic Arithmetic</vt:lpstr>
      <vt:lpstr>Basic Arithmetic</vt:lpstr>
      <vt:lpstr>Basic Arithmetic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Computational Efficiency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Basic Arithmetic</vt:lpstr>
      <vt:lpstr>Primarity Testing</vt:lpstr>
      <vt:lpstr>Primarity Testing</vt:lpstr>
      <vt:lpstr>Primarity Testing</vt:lpstr>
      <vt:lpstr>Primarity Testing</vt:lpstr>
      <vt:lpstr>Primarity Testing</vt:lpstr>
      <vt:lpstr>Primarity Testing</vt:lpstr>
      <vt:lpstr>Primarity Testing</vt:lpstr>
      <vt:lpstr>Primarity Testing</vt:lpstr>
      <vt:lpstr>Primarity Testing</vt:lpstr>
      <vt:lpstr>Eratosthenes’ seive</vt:lpstr>
      <vt:lpstr>Eratosthenes’ seive</vt:lpstr>
      <vt:lpstr>Eratosthenes’ seive</vt:lpstr>
      <vt:lpstr>Eratosthenes’ seive</vt:lpstr>
      <vt:lpstr>Eratosthenes’ seive</vt:lpstr>
      <vt:lpstr>Eratosthenes’ seive</vt:lpstr>
      <vt:lpstr>Eratosthenes’ seive</vt:lpstr>
      <vt:lpstr>Eratosthenes’ seive</vt:lpstr>
      <vt:lpstr>Eratosthenes’ seive</vt:lpstr>
      <vt:lpstr>Eratosthenes’ seive</vt:lpstr>
      <vt:lpstr>Eratosthenes’ seive</vt:lpstr>
      <vt:lpstr>Eratosthenes’ seive</vt:lpstr>
      <vt:lpstr>Bipartite Matching</vt:lpstr>
      <vt:lpstr>Bipartite Matching</vt:lpstr>
      <vt:lpstr>Stable Matching</vt:lpstr>
      <vt:lpstr>Stable Matching</vt:lpstr>
      <vt:lpstr>Stable Matching</vt:lpstr>
      <vt:lpstr>Stable Matching</vt:lpstr>
      <vt:lpstr>Stable Matching</vt:lpstr>
      <vt:lpstr>Stable Matching</vt:lpstr>
      <vt:lpstr>Stable Matching</vt:lpstr>
      <vt:lpstr>Stable Matching</vt:lpstr>
      <vt:lpstr>Stable Matching</vt:lpstr>
      <vt:lpstr>Stable Matching</vt:lpstr>
      <vt:lpstr>Stable Matching</vt:lpstr>
      <vt:lpstr>Stable Matching</vt:lpstr>
      <vt:lpstr>Question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50</cp:revision>
  <dcterms:created xsi:type="dcterms:W3CDTF">2014-06-22T14:52:28Z</dcterms:created>
  <dcterms:modified xsi:type="dcterms:W3CDTF">2014-07-09T05:53:50Z</dcterms:modified>
</cp:coreProperties>
</file>