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0" r:id="rId3"/>
    <p:sldId id="25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29" r:id="rId14"/>
    <p:sldId id="331" r:id="rId15"/>
    <p:sldId id="332" r:id="rId16"/>
    <p:sldId id="336" r:id="rId17"/>
    <p:sldId id="337" r:id="rId18"/>
    <p:sldId id="338" r:id="rId19"/>
    <p:sldId id="335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7" r:id="rId38"/>
    <p:sldId id="356" r:id="rId39"/>
    <p:sldId id="358" r:id="rId40"/>
    <p:sldId id="359" r:id="rId41"/>
    <p:sldId id="36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5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8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8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3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2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3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9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84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5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69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4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25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25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89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07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18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90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7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8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6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11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6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1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21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93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36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01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92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0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49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04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6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9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1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8343" y="1122363"/>
            <a:ext cx="8654143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3-1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Brute Force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연속부분의 합은 어떻게 구할 것인가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연속 부분의 시작점과 끝점을 정하면 구간이 정해짐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연속부분의 합은 어떻게 구할 것인가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연속 부분의 시작점과 끝점을 정하면 구간이 정해짐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가능한 모든 시작점과 끝점을 선택하여 합을 구하면 되는군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연속부분의 합은 어떻게 구할 것인가 </a:t>
            </a:r>
            <a:r>
              <a:rPr lang="en-US" altLang="ko-KR" sz="1850" dirty="0" smtClean="0">
                <a:latin typeface="+mn-ea"/>
              </a:rPr>
              <a:t>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연속 부분의 시작점과 끝점을 정하면 구간이 정해짐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가능한 모든 시작점과 끝점을 선택하여 합을 구하면 되는군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139540" y="5653315"/>
            <a:ext cx="222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More concretely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4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ko-KR" altLang="en-US" sz="1850" dirty="0" smtClean="0">
                <a:latin typeface="+mn-ea"/>
              </a:rPr>
              <a:t>를 시작점이라 하고</a:t>
            </a:r>
            <a:r>
              <a:rPr lang="en-US" altLang="ko-KR" sz="1850" dirty="0" smtClean="0">
                <a:latin typeface="+mn-ea"/>
              </a:rPr>
              <a:t>, j</a:t>
            </a:r>
            <a:r>
              <a:rPr lang="ko-KR" altLang="en-US" sz="1850" dirty="0" smtClean="0">
                <a:latin typeface="+mn-ea"/>
              </a:rPr>
              <a:t>를 끝점이라 하자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60914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2131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35142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6359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0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ko-KR" altLang="en-US" sz="1850" dirty="0" smtClean="0">
                <a:latin typeface="+mn-ea"/>
              </a:rPr>
              <a:t>를 시작점이라 하고</a:t>
            </a:r>
            <a:r>
              <a:rPr lang="en-US" altLang="ko-KR" sz="1850" dirty="0" smtClean="0">
                <a:latin typeface="+mn-ea"/>
              </a:rPr>
              <a:t>, j</a:t>
            </a:r>
            <a:r>
              <a:rPr lang="ko-KR" altLang="en-US" sz="1850" dirty="0" smtClean="0">
                <a:latin typeface="+mn-ea"/>
              </a:rPr>
              <a:t>를 끝점이라 하자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가능한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j</a:t>
            </a:r>
            <a:r>
              <a:rPr lang="ko-KR" altLang="en-US" sz="1850" dirty="0" smtClean="0">
                <a:latin typeface="+mn-ea"/>
              </a:rPr>
              <a:t>에 대하여 </a:t>
            </a:r>
            <a:r>
              <a:rPr lang="en-US" altLang="ko-KR" sz="1850" dirty="0" smtClean="0">
                <a:latin typeface="+mn-ea"/>
              </a:rPr>
              <a:t>D[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] ~ D[j] </a:t>
            </a:r>
            <a:r>
              <a:rPr lang="ko-KR" altLang="en-US" sz="1850" dirty="0" smtClean="0">
                <a:latin typeface="+mn-ea"/>
              </a:rPr>
              <a:t>의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합을 구하면 됨 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60914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2131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35142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6359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ko-KR" altLang="en-US" sz="1850" dirty="0" smtClean="0">
                <a:latin typeface="+mn-ea"/>
              </a:rPr>
              <a:t>를 시작점이라 하고</a:t>
            </a:r>
            <a:r>
              <a:rPr lang="en-US" altLang="ko-KR" sz="1850" dirty="0" smtClean="0">
                <a:latin typeface="+mn-ea"/>
              </a:rPr>
              <a:t>, j</a:t>
            </a:r>
            <a:r>
              <a:rPr lang="ko-KR" altLang="en-US" sz="1850" dirty="0" smtClean="0">
                <a:latin typeface="+mn-ea"/>
              </a:rPr>
              <a:t>를 끝점이라 하자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가능한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ko-KR" altLang="en-US" sz="1850" dirty="0" smtClean="0">
                <a:latin typeface="+mn-ea"/>
              </a:rPr>
              <a:t>와 </a:t>
            </a:r>
            <a:r>
              <a:rPr lang="en-US" altLang="ko-KR" sz="1850" dirty="0" smtClean="0">
                <a:latin typeface="+mn-ea"/>
              </a:rPr>
              <a:t>j</a:t>
            </a:r>
            <a:r>
              <a:rPr lang="ko-KR" altLang="en-US" sz="1850" dirty="0" smtClean="0">
                <a:latin typeface="+mn-ea"/>
              </a:rPr>
              <a:t>에 대하여 </a:t>
            </a:r>
            <a:r>
              <a:rPr lang="en-US" altLang="ko-KR" sz="1850" dirty="0" smtClean="0">
                <a:latin typeface="+mn-ea"/>
              </a:rPr>
              <a:t>D[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] ~ D[j] </a:t>
            </a:r>
            <a:r>
              <a:rPr lang="ko-KR" altLang="en-US" sz="1850" dirty="0" smtClean="0">
                <a:latin typeface="+mn-ea"/>
              </a:rPr>
              <a:t>의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합을 구하면 됨 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60914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2131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35142" y="4212771"/>
            <a:ext cx="0" cy="2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6359" y="384343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796" y="580763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GOOD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Verification</a:t>
            </a:r>
            <a:r>
              <a:rPr lang="en-US" altLang="ko-KR" sz="1850" dirty="0" smtClean="0">
                <a:latin typeface="+mn-ea"/>
              </a:rPr>
              <a:t> : Is this algorithm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true</a:t>
            </a:r>
            <a:r>
              <a:rPr lang="en-US" altLang="ko-KR" sz="1850" dirty="0" smtClean="0">
                <a:latin typeface="+mn-ea"/>
              </a:rPr>
              <a:t> ?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Efficiency </a:t>
            </a:r>
            <a:r>
              <a:rPr lang="en-US" altLang="ko-KR" sz="1850" dirty="0" smtClean="0">
                <a:latin typeface="+mn-ea"/>
              </a:rPr>
              <a:t>  : How long does it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take</a:t>
            </a:r>
            <a:r>
              <a:rPr lang="en-US" altLang="ko-KR" sz="1850" dirty="0" smtClean="0">
                <a:latin typeface="+mn-ea"/>
              </a:rPr>
              <a:t> ?</a:t>
            </a:r>
            <a:endParaRPr lang="en-US" altLang="ko-KR" sz="18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0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38072" y="5730977"/>
            <a:ext cx="469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this algorithm efficient to solve this problem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2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Rough Criteria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약 </a:t>
                </a:r>
                <a:r>
                  <a:rPr lang="en-US" altLang="ko-KR" sz="2500" dirty="0" smtClean="0">
                    <a:latin typeface="+mn-ea"/>
                  </a:rPr>
                  <a:t>1</a:t>
                </a:r>
                <a:r>
                  <a:rPr lang="ko-KR" altLang="en-US" sz="2500" dirty="0" smtClean="0">
                    <a:latin typeface="+mn-ea"/>
                  </a:rPr>
                  <a:t>억 번의 연산이 </a:t>
                </a:r>
                <a:r>
                  <a:rPr lang="en-US" altLang="ko-KR" sz="2500" dirty="0" smtClean="0">
                    <a:latin typeface="+mn-ea"/>
                  </a:rPr>
                  <a:t>1</a:t>
                </a:r>
                <a:r>
                  <a:rPr lang="ko-KR" altLang="en-US" sz="2500" dirty="0" smtClean="0">
                    <a:latin typeface="+mn-ea"/>
                  </a:rPr>
                  <a:t>초라고 생각</a:t>
                </a:r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 Time Complexity </a:t>
                </a:r>
                <a:r>
                  <a:rPr lang="ko-KR" altLang="en-US" sz="1850" dirty="0" smtClean="0">
                    <a:latin typeface="+mn-ea"/>
                  </a:rPr>
                  <a:t>를 계산했을 때 </a:t>
                </a:r>
                <a:r>
                  <a:rPr lang="en-US" altLang="ko-KR" sz="1850" dirty="0" smtClean="0">
                    <a:latin typeface="+mn-ea"/>
                  </a:rPr>
                  <a:t>‘1</a:t>
                </a:r>
                <a:r>
                  <a:rPr lang="ko-KR" altLang="en-US" sz="1850" dirty="0" smtClean="0">
                    <a:latin typeface="+mn-ea"/>
                  </a:rPr>
                  <a:t>억</a:t>
                </a:r>
                <a:r>
                  <a:rPr lang="en-US" altLang="ko-KR" sz="1850" dirty="0" smtClean="0">
                    <a:latin typeface="+mn-ea"/>
                  </a:rPr>
                  <a:t>’</a:t>
                </a:r>
                <a:r>
                  <a:rPr lang="ko-KR" altLang="en-US" sz="1850" dirty="0" smtClean="0">
                    <a:latin typeface="+mn-ea"/>
                  </a:rPr>
                  <a:t>이면 대략 </a:t>
                </a:r>
                <a:r>
                  <a:rPr lang="en-US" altLang="ko-KR" sz="1850" dirty="0" smtClean="0">
                    <a:latin typeface="+mn-ea"/>
                  </a:rPr>
                  <a:t>1</a:t>
                </a:r>
                <a:r>
                  <a:rPr lang="ko-KR" altLang="en-US" sz="1850" dirty="0" smtClean="0">
                    <a:latin typeface="+mn-ea"/>
                  </a:rPr>
                  <a:t>초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O-notation </a:t>
                </a:r>
                <a:r>
                  <a:rPr lang="ko-KR" altLang="en-US" sz="1850" dirty="0" smtClean="0">
                    <a:latin typeface="+mn-ea"/>
                  </a:rPr>
                  <a:t>자체가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</a:rPr>
                  <a:t>근사</a:t>
                </a:r>
                <a:r>
                  <a:rPr lang="ko-KR" altLang="en-US" sz="1850" dirty="0" smtClean="0">
                    <a:latin typeface="+mn-ea"/>
                  </a:rPr>
                  <a:t>이기 때문에 </a:t>
                </a:r>
                <a:r>
                  <a:rPr lang="ko-KR" altLang="en-US" sz="1850" b="1" dirty="0" smtClean="0">
                    <a:solidFill>
                      <a:srgbClr val="0070C0"/>
                    </a:solidFill>
                    <a:latin typeface="+mn-ea"/>
                  </a:rPr>
                  <a:t>완전히 믿기는 힘듦</a:t>
                </a:r>
                <a:endParaRPr lang="en-US" altLang="ko-KR" sz="1850" b="1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VS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99999999</m:t>
                    </m:r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의심되면 좀 더 정확하게 계산</a:t>
                </a:r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Constant factor </a:t>
                </a:r>
                <a:r>
                  <a:rPr lang="ko-KR" altLang="en-US" sz="1850" dirty="0" smtClean="0">
                    <a:latin typeface="+mn-ea"/>
                  </a:rPr>
                  <a:t>까지 좀 더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</a:rPr>
                  <a:t>세밀하게</a:t>
                </a:r>
                <a:r>
                  <a:rPr lang="ko-KR" altLang="en-US" sz="1850" dirty="0" smtClean="0">
                    <a:latin typeface="+mn-ea"/>
                  </a:rPr>
                  <a:t> 고려하여 계산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어느 정도의 </a:t>
                </a:r>
                <a:r>
                  <a:rPr lang="ko-KR" altLang="en-US" sz="2500" b="1" dirty="0" smtClean="0">
                    <a:solidFill>
                      <a:srgbClr val="0070C0"/>
                    </a:solidFill>
                    <a:latin typeface="+mn-ea"/>
                  </a:rPr>
                  <a:t>감</a:t>
                </a:r>
                <a:r>
                  <a:rPr lang="ko-KR" altLang="en-US" sz="1850" dirty="0" smtClean="0">
                    <a:latin typeface="+mn-ea"/>
                  </a:rPr>
                  <a:t>이 있는 것이 굉장히 중요</a:t>
                </a:r>
                <a:endParaRPr lang="en-US" altLang="ko-KR" sz="185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보통 의도한 솔루션으로 풀면 </a:t>
                </a:r>
                <a:r>
                  <a:rPr lang="en-US" altLang="ko-KR" sz="2500" dirty="0" smtClean="0">
                    <a:latin typeface="+mn-ea"/>
                  </a:rPr>
                  <a:t>ACCEPT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계산 결과가 아슬아슬하면 대부분의 경우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</a:rPr>
                  <a:t>방법이 틀림</a:t>
                </a: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알고 보니 </a:t>
                </a:r>
                <a:r>
                  <a:rPr lang="ko-KR" altLang="en-US" sz="1850" b="1" dirty="0" smtClean="0">
                    <a:solidFill>
                      <a:srgbClr val="0070C0"/>
                    </a:solidFill>
                    <a:latin typeface="+mn-ea"/>
                  </a:rPr>
                  <a:t>해법 자체</a:t>
                </a:r>
                <a:r>
                  <a:rPr lang="ko-KR" altLang="en-US" sz="1850" dirty="0" smtClean="0">
                    <a:latin typeface="+mn-ea"/>
                  </a:rPr>
                  <a:t>가 아슬아슬한 문제라면 </a:t>
                </a:r>
                <a:r>
                  <a:rPr lang="ko-KR" altLang="en-US" sz="1850" b="1" u="sng" dirty="0" smtClean="0">
                    <a:solidFill>
                      <a:srgbClr val="00B050"/>
                    </a:solidFill>
                    <a:latin typeface="+mn-ea"/>
                  </a:rPr>
                  <a:t>굉장히 어려운 문제</a:t>
                </a:r>
                <a:r>
                  <a:rPr lang="en-US" altLang="ko-KR" sz="1850" dirty="0" smtClean="0">
                    <a:latin typeface="+mn-ea"/>
                  </a:rPr>
                  <a:t>!!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82" t="-840" r="-386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6679" y="6127233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 of scope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5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16106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Brute Force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Time Complexity</a:t>
            </a:r>
            <a:endParaRPr lang="en-US" altLang="ko-KR" sz="185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Algorithm Design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Implementation</a:t>
            </a:r>
            <a:endParaRPr lang="en-US" altLang="ko-KR" sz="14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69" t="-5660" r="-1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=1,000,000≤100,000,000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7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=1,000,000≤100,000,000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09422" y="616753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GOOD!!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69" t="-5660" r="-1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=1,000,000,000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100,000,000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=1,000,000,000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100,000,000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8907" y="6095592"/>
            <a:ext cx="274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BAD, this solution is wrong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69" t="-5660" r="-1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9836" y="5428924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BAD?</a:t>
                </a:r>
              </a:p>
              <a:p>
                <a:r>
                  <a:rPr lang="en-US" altLang="ko-KR" dirty="0" smtClean="0"/>
                  <a:t>No.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over-estimated</a:t>
                </a:r>
              </a:p>
              <a:p>
                <a:r>
                  <a:rPr lang="en-US" altLang="ko-KR" dirty="0" smtClean="0"/>
                  <a:t>In fact, It takes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blipFill rotWithShape="0">
                <a:blip r:embed="rId7"/>
                <a:stretch>
                  <a:fillRect l="-1695" t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48743" y="2209800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1257" y="2746375"/>
            <a:ext cx="42454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885" y="2746375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모든 경우를 고려하여 답을 찾자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경우를 고려하는 알고리즘을 생각하고     </a:t>
            </a:r>
            <a:r>
              <a:rPr lang="en-US" altLang="ko-KR" sz="1850" dirty="0" smtClean="0">
                <a:latin typeface="+mn-ea"/>
              </a:rPr>
              <a:t>//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Verification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그 </a:t>
            </a:r>
            <a:r>
              <a:rPr lang="ko-KR" altLang="en-US" sz="1850" dirty="0" smtClean="0">
                <a:latin typeface="+mn-ea"/>
              </a:rPr>
              <a:t>경우의 수가 실제로 얼마나 되는지를 계산 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//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Efficiency</a:t>
            </a:r>
            <a:endParaRPr lang="en-US" altLang="ko-KR" sz="2250" b="1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가장 기본적인 접근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어떤 문제를 받던 </a:t>
            </a:r>
            <a:r>
              <a:rPr lang="ko-KR" altLang="en-US" sz="1850" b="1" dirty="0" smtClean="0">
                <a:solidFill>
                  <a:srgbClr val="FF0000"/>
                </a:solidFill>
                <a:latin typeface="+mn-ea"/>
              </a:rPr>
              <a:t>가장 먼저 </a:t>
            </a:r>
            <a:r>
              <a:rPr lang="en-US" altLang="ko-KR" sz="1850" dirty="0" smtClean="0">
                <a:latin typeface="+mn-ea"/>
              </a:rPr>
              <a:t>Brute Force</a:t>
            </a:r>
            <a:r>
              <a:rPr lang="ko-KR" altLang="en-US" sz="1850" dirty="0" smtClean="0">
                <a:latin typeface="+mn-ea"/>
              </a:rPr>
              <a:t>하게 접근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경우의 수가 </a:t>
            </a:r>
            <a:r>
              <a:rPr lang="ko-KR" altLang="en-US" sz="1850" b="1" dirty="0" smtClean="0">
                <a:solidFill>
                  <a:srgbClr val="0070C0"/>
                </a:solidFill>
                <a:latin typeface="+mn-ea"/>
              </a:rPr>
              <a:t>충분히 적다면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단순히 </a:t>
            </a:r>
            <a:r>
              <a:rPr lang="en-US" altLang="ko-KR" sz="1850" dirty="0" smtClean="0">
                <a:latin typeface="+mn-ea"/>
              </a:rPr>
              <a:t>Brute Force</a:t>
            </a:r>
            <a:r>
              <a:rPr lang="ko-KR" altLang="en-US" sz="1850" dirty="0" smtClean="0">
                <a:latin typeface="+mn-ea"/>
              </a:rPr>
              <a:t>하게 풀면 된다</a:t>
            </a:r>
            <a:endParaRPr lang="en-US" altLang="ko-KR" sz="22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단순하게 생각 </a:t>
            </a:r>
            <a:r>
              <a:rPr lang="en-US" altLang="ko-KR" sz="1850" dirty="0" smtClean="0">
                <a:latin typeface="+mn-ea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=51,911,500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061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BAD?</a:t>
                </a:r>
              </a:p>
              <a:p>
                <a:r>
                  <a:rPr lang="en-US" altLang="ko-KR" dirty="0" smtClean="0"/>
                  <a:t>No.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over-estimated</a:t>
                </a:r>
              </a:p>
              <a:p>
                <a:r>
                  <a:rPr lang="en-US" altLang="ko-KR" dirty="0" smtClean="0"/>
                  <a:t>In fact, It takes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blipFill rotWithShape="0">
                <a:blip r:embed="rId7"/>
                <a:stretch>
                  <a:fillRect l="-1695" t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48743" y="2209800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1257" y="2746375"/>
            <a:ext cx="42454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885" y="2746375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=51,911,500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061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BAD?</a:t>
                </a:r>
              </a:p>
              <a:p>
                <a:r>
                  <a:rPr lang="en-US" altLang="ko-KR" dirty="0" smtClean="0"/>
                  <a:t>No.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over-estimated</a:t>
                </a:r>
              </a:p>
              <a:p>
                <a:r>
                  <a:rPr lang="en-US" altLang="ko-KR" dirty="0" smtClean="0"/>
                  <a:t>In fact, It takes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6" y="5428924"/>
                <a:ext cx="2876621" cy="1246752"/>
              </a:xfrm>
              <a:prstGeom prst="rect">
                <a:avLst/>
              </a:prstGeom>
              <a:blipFill rotWithShape="0">
                <a:blip r:embed="rId7"/>
                <a:stretch>
                  <a:fillRect l="-1695" t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48743" y="2209800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1257" y="2746375"/>
            <a:ext cx="42454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885" y="2746375"/>
            <a:ext cx="522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4996" y="503184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GOOD ENOUGH!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It is hard to calculate perfectly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완벽하게 계산하는 것은 굉장히 어려움</a:t>
                </a:r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당장 이전 슬라이드의 </a:t>
                </a:r>
                <a:r>
                  <a:rPr lang="en-US" altLang="ko-KR" sz="1850" dirty="0" smtClean="0">
                    <a:latin typeface="+mn-ea"/>
                  </a:rPr>
                  <a:t>3</a:t>
                </a:r>
                <a:r>
                  <a:rPr lang="ko-KR" altLang="en-US" sz="1850" dirty="0" smtClean="0">
                    <a:latin typeface="+mn-ea"/>
                  </a:rPr>
                  <a:t>중 </a:t>
                </a:r>
                <a:r>
                  <a:rPr lang="en-US" altLang="ko-KR" sz="1850" dirty="0" smtClean="0">
                    <a:latin typeface="+mn-ea"/>
                  </a:rPr>
                  <a:t>for</a:t>
                </a:r>
                <a:r>
                  <a:rPr lang="ko-KR" altLang="en-US" sz="1850" dirty="0" smtClean="0">
                    <a:latin typeface="+mn-ea"/>
                  </a:rPr>
                  <a:t>문이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보다는 확실히 덜 걸림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문제를 많이 풀다가 보면 감이 생깁니다</a:t>
                </a:r>
                <a:endParaRPr lang="en-US" altLang="ko-KR" sz="185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아슬아슬하면 다른 솔루션을 찾자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아까도 이야기 했지만</a:t>
                </a:r>
                <a:r>
                  <a:rPr lang="en-US" altLang="ko-KR" sz="1850" dirty="0" smtClean="0">
                    <a:latin typeface="+mn-ea"/>
                  </a:rPr>
                  <a:t>, </a:t>
                </a:r>
                <a:r>
                  <a:rPr lang="ko-KR" altLang="en-US" sz="1850" dirty="0" smtClean="0">
                    <a:latin typeface="+mn-ea"/>
                  </a:rPr>
                  <a:t>아슬아슬하면 솔루션이 틀린 경우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ko-KR" altLang="en-US" sz="1850" dirty="0" smtClean="0">
                    <a:latin typeface="+mn-ea"/>
                  </a:rPr>
                  <a:t>다른 방법이 없을지를 생각하는 것이 좋다</a:t>
                </a:r>
                <a:endParaRPr lang="en-US" altLang="ko-KR" sz="185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6679" y="6127233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 of scope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99836" y="6038409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BAD?</a:t>
            </a:r>
          </a:p>
        </p:txBody>
      </p:sp>
    </p:spTree>
    <p:extLst>
      <p:ext uri="{BB962C8B-B14F-4D97-AF65-F5344CB8AC3E}">
        <p14:creationId xmlns:p14="http://schemas.microsoft.com/office/powerpoint/2010/main" val="13310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9836" y="603840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BAD?</a:t>
            </a:r>
          </a:p>
          <a:p>
            <a:r>
              <a:rPr lang="en-US" altLang="ko-KR" dirty="0" smtClean="0"/>
              <a:t>Hmm… Is there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1289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65" y="1690689"/>
            <a:ext cx="5695948" cy="2159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=103,823,000&gt;100,000,000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974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9836" y="6038409"/>
            <a:ext cx="339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BAD?</a:t>
            </a:r>
          </a:p>
          <a:p>
            <a:r>
              <a:rPr lang="en-US" altLang="ko-KR" dirty="0" smtClean="0"/>
              <a:t>Hmm… Is there another solution 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8886" y="2721429"/>
            <a:ext cx="4397827" cy="32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40380" y="1373877"/>
            <a:ext cx="998763" cy="1319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836" y="969611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 remove this loop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endParaRPr lang="en-US" altLang="ko-KR" sz="2500" dirty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Verification</a:t>
            </a:r>
            <a:r>
              <a:rPr lang="en-US" altLang="ko-KR" sz="1850" dirty="0" smtClean="0">
                <a:latin typeface="+mn-ea"/>
              </a:rPr>
              <a:t> : Is this algorithm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true</a:t>
            </a:r>
            <a:r>
              <a:rPr lang="en-US" altLang="ko-KR" sz="1850" dirty="0" smtClean="0">
                <a:latin typeface="+mn-ea"/>
              </a:rPr>
              <a:t> ?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Efficiency </a:t>
            </a:r>
            <a:r>
              <a:rPr lang="en-US" altLang="ko-KR" sz="1850" dirty="0" smtClean="0">
                <a:latin typeface="+mn-ea"/>
              </a:rPr>
              <a:t>  : How long does it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take</a:t>
            </a:r>
            <a:r>
              <a:rPr lang="en-US" altLang="ko-KR" sz="1850" dirty="0" smtClean="0">
                <a:latin typeface="+mn-ea"/>
              </a:rPr>
              <a:t> ? </a:t>
            </a:r>
            <a:endParaRPr lang="en-US" altLang="ko-KR" sz="185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204" y="1825625"/>
            <a:ext cx="6195332" cy="24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Still,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4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04" y="1825625"/>
            <a:ext cx="6195332" cy="24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Still,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4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04" y="1825625"/>
            <a:ext cx="6195332" cy="2436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38072" y="5428924"/>
                <a:ext cx="4695324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=220,900≤100,000,000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46991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871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endParaRPr lang="en-US" altLang="ko-KR" sz="25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Verification</a:t>
                </a:r>
                <a:r>
                  <a:rPr lang="en-US" altLang="ko-KR" sz="1850" dirty="0" smtClean="0">
                    <a:latin typeface="+mn-ea"/>
                  </a:rPr>
                  <a:t> : Is this algorithm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true</a:t>
                </a:r>
                <a:r>
                  <a:rPr lang="en-US" altLang="ko-KR" sz="1850" dirty="0" smtClean="0">
                    <a:latin typeface="+mn-ea"/>
                  </a:rPr>
                  <a:t> ? Still, we consider all the cases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Efficiency </a:t>
                </a:r>
                <a:r>
                  <a:rPr lang="en-US" altLang="ko-KR" sz="1850" dirty="0" smtClean="0">
                    <a:latin typeface="+mn-ea"/>
                  </a:rPr>
                  <a:t>  : How long does it 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take</a:t>
                </a:r>
                <a:r>
                  <a:rPr lang="en-US" altLang="ko-KR" sz="1850" dirty="0" smtClean="0">
                    <a:latin typeface="+mn-ea"/>
                  </a:rPr>
                  <a:t> 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4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04" y="1825625"/>
            <a:ext cx="6195332" cy="2436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38072" y="5428924"/>
                <a:ext cx="4695324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Is this algorithm efficient to solve this problem ?</a:t>
                </a:r>
              </a:p>
              <a:p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≤470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Time Limit = 1s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=220,900≤100,000,000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5428924"/>
                <a:ext cx="4695324" cy="946991"/>
              </a:xfrm>
              <a:prstGeom prst="rect">
                <a:avLst/>
              </a:prstGeom>
              <a:blipFill rotWithShape="0">
                <a:blip r:embed="rId6"/>
                <a:stretch>
                  <a:fillRect l="-1169" t="-3871" r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9857" y="5533087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Completely Right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개의 숫자가 주어졌을 때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연속부분 </a:t>
            </a:r>
            <a:r>
              <a:rPr lang="ko-KR" altLang="en-US" sz="1850" dirty="0" err="1" smtClean="0">
                <a:latin typeface="+mn-ea"/>
              </a:rPr>
              <a:t>최대합을</a:t>
            </a:r>
            <a:r>
              <a:rPr lang="ko-KR" altLang="en-US" sz="1850" dirty="0" smtClean="0">
                <a:latin typeface="+mn-ea"/>
              </a:rPr>
              <a:t> 구하라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500" dirty="0" smtClean="0">
                    <a:latin typeface="+mn-ea"/>
                  </a:rPr>
                  <a:t>어떤 문제를 잡건 </a:t>
                </a:r>
                <a:r>
                  <a:rPr lang="ko-KR" altLang="en-US" sz="2500" b="1" dirty="0" smtClean="0">
                    <a:solidFill>
                      <a:srgbClr val="FF0000"/>
                    </a:solidFill>
                    <a:latin typeface="+mn-ea"/>
                  </a:rPr>
                  <a:t>시작은 </a:t>
                </a:r>
                <a:r>
                  <a:rPr lang="en-US" altLang="ko-KR" sz="2500" b="1" dirty="0" smtClean="0">
                    <a:solidFill>
                      <a:srgbClr val="FF0000"/>
                    </a:solidFill>
                    <a:latin typeface="+mn-ea"/>
                  </a:rPr>
                  <a:t>Brute Force !!!!!</a:t>
                </a:r>
                <a:endParaRPr lang="en-US" altLang="ko-KR" sz="25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</a:rPr>
                  <a:t>문제를 이해</a:t>
                </a:r>
                <a:r>
                  <a:rPr lang="ko-KR" altLang="en-US" sz="1850" dirty="0" smtClean="0">
                    <a:latin typeface="+mn-ea"/>
                  </a:rPr>
                  <a:t>하는 것을 도와주고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850" b="1" dirty="0" smtClean="0">
                    <a:solidFill>
                      <a:srgbClr val="0070C0"/>
                    </a:solidFill>
                    <a:latin typeface="+mn-ea"/>
                  </a:rPr>
                  <a:t>전체 경우의 수</a:t>
                </a:r>
                <a:r>
                  <a:rPr lang="ko-KR" altLang="en-US" sz="1850" dirty="0" smtClean="0">
                    <a:latin typeface="+mn-ea"/>
                  </a:rPr>
                  <a:t>가 얼마나 되는지를 계산하게 하며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850" b="1" dirty="0" smtClean="0">
                    <a:solidFill>
                      <a:srgbClr val="00B050"/>
                    </a:solidFill>
                    <a:latin typeface="+mn-ea"/>
                  </a:rPr>
                  <a:t>솔루션</a:t>
                </a:r>
                <a:r>
                  <a:rPr lang="ko-KR" altLang="en-US" sz="1850" dirty="0" smtClean="0">
                    <a:latin typeface="+mn-ea"/>
                  </a:rPr>
                  <a:t>의 </a:t>
                </a:r>
                <a:r>
                  <a:rPr lang="ko-KR" altLang="en-US" sz="1850" b="1" dirty="0" smtClean="0">
                    <a:solidFill>
                      <a:srgbClr val="FF0000"/>
                    </a:solidFill>
                    <a:latin typeface="+mn-ea"/>
                  </a:rPr>
                  <a:t>모양</a:t>
                </a:r>
                <a:r>
                  <a:rPr lang="en-US" altLang="ko-KR" sz="1850" dirty="0" smtClean="0">
                    <a:latin typeface="+mn-ea"/>
                  </a:rPr>
                  <a:t>, </a:t>
                </a:r>
                <a:r>
                  <a:rPr lang="ko-KR" altLang="en-US" sz="1850" b="1" dirty="0" smtClean="0">
                    <a:solidFill>
                      <a:srgbClr val="0070C0"/>
                    </a:solidFill>
                    <a:latin typeface="+mn-ea"/>
                  </a:rPr>
                  <a:t>특성</a:t>
                </a:r>
                <a:r>
                  <a:rPr lang="ko-KR" altLang="en-US" sz="1850" dirty="0" smtClean="0">
                    <a:latin typeface="+mn-ea"/>
                  </a:rPr>
                  <a:t>을 찾는 것을 도와준다</a:t>
                </a:r>
                <a:endParaRPr lang="en-US" altLang="ko-KR" sz="1850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Recursion</a:t>
                </a:r>
                <a:r>
                  <a:rPr lang="ko-KR" altLang="en-US" sz="2500" dirty="0" smtClean="0">
                    <a:latin typeface="+mn-ea"/>
                  </a:rPr>
                  <a:t>이 합쳐지면 완벽한 </a:t>
                </a:r>
                <a:r>
                  <a:rPr lang="en-US" altLang="ko-KR" sz="2500" dirty="0" smtClean="0">
                    <a:latin typeface="+mn-ea"/>
                  </a:rPr>
                  <a:t>Brute Force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 Backtracking </a:t>
                </a:r>
                <a:r>
                  <a:rPr lang="ko-KR" altLang="en-US" sz="1850" dirty="0" smtClean="0">
                    <a:latin typeface="+mn-ea"/>
                  </a:rPr>
                  <a:t>이 모든 시도를 다 해보는 것</a:t>
                </a: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Recursion </a:t>
                </a:r>
                <a:r>
                  <a:rPr lang="ko-KR" altLang="en-US" sz="1850" dirty="0" smtClean="0">
                    <a:latin typeface="+mn-ea"/>
                  </a:rPr>
                  <a:t>없이는 모든 경우를 탐색하지 못하는 경우가 있습니다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n</a:t>
                </a:r>
                <a:r>
                  <a:rPr lang="ko-KR" altLang="en-US" sz="1850" dirty="0" smtClean="0">
                    <a:latin typeface="+mn-ea"/>
                  </a:rPr>
                  <a:t>개의 숫자 중에서 </a:t>
                </a:r>
                <a:r>
                  <a:rPr lang="en-US" altLang="ko-KR" sz="1850" dirty="0" smtClean="0">
                    <a:latin typeface="+mn-ea"/>
                  </a:rPr>
                  <a:t>m</a:t>
                </a:r>
                <a:r>
                  <a:rPr lang="ko-KR" altLang="en-US" sz="1850" dirty="0" smtClean="0">
                    <a:latin typeface="+mn-ea"/>
                  </a:rPr>
                  <a:t>개 뽑기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We need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for loops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			      How can you generate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for loops ?</a:t>
                </a:r>
                <a:endParaRPr lang="en-US" altLang="ko-KR" sz="18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Question ?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To-do List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Basic implementation problems</a:t>
            </a:r>
            <a:endParaRPr lang="en-US" altLang="ko-KR" sz="14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N</a:t>
            </a:r>
            <a:r>
              <a:rPr lang="ko-KR" altLang="en-US" sz="1850" dirty="0" smtClean="0">
                <a:latin typeface="+mn-ea"/>
              </a:rPr>
              <a:t>개의 숫자가 주어졌을 때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ko-KR" altLang="en-US" sz="1850" dirty="0" smtClean="0">
                <a:latin typeface="+mn-ea"/>
              </a:rPr>
              <a:t>연속부분 </a:t>
            </a:r>
            <a:r>
              <a:rPr lang="ko-KR" altLang="en-US" sz="1850" dirty="0" err="1" smtClean="0">
                <a:latin typeface="+mn-ea"/>
              </a:rPr>
              <a:t>최대합을</a:t>
            </a:r>
            <a:r>
              <a:rPr lang="ko-KR" altLang="en-US" sz="1850" dirty="0" smtClean="0">
                <a:latin typeface="+mn-ea"/>
              </a:rPr>
              <a:t> 구하라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가장 먼저 </a:t>
            </a:r>
            <a:r>
              <a:rPr lang="en-US" altLang="ko-KR" sz="1850" dirty="0" smtClean="0">
                <a:latin typeface="+mn-ea"/>
              </a:rPr>
              <a:t>Brute Force</a:t>
            </a:r>
            <a:r>
              <a:rPr lang="ko-KR" altLang="en-US" sz="1850" dirty="0" smtClean="0">
                <a:latin typeface="+mn-ea"/>
              </a:rPr>
              <a:t>하게 생각을 해 보자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가장 먼저 </a:t>
            </a:r>
            <a:r>
              <a:rPr lang="en-US" altLang="ko-KR" sz="1850" dirty="0" smtClean="0">
                <a:latin typeface="+mn-ea"/>
              </a:rPr>
              <a:t>Brute Force</a:t>
            </a:r>
            <a:r>
              <a:rPr lang="ko-KR" altLang="en-US" sz="1850" dirty="0" smtClean="0">
                <a:latin typeface="+mn-ea"/>
              </a:rPr>
              <a:t>하게 생각을 해 보자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모든 경우를 고려한다는 뜻은 무엇인가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?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가장 먼저 </a:t>
            </a:r>
            <a:r>
              <a:rPr lang="en-US" altLang="ko-KR" sz="1850" dirty="0" smtClean="0">
                <a:latin typeface="+mn-ea"/>
              </a:rPr>
              <a:t>Brute Force</a:t>
            </a:r>
            <a:r>
              <a:rPr lang="ko-KR" altLang="en-US" sz="1850" dirty="0" smtClean="0">
                <a:latin typeface="+mn-ea"/>
              </a:rPr>
              <a:t>하게 생각을 해 보자</a:t>
            </a: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모든 경우를 고려한다는 뜻은 무엇인가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?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모든 연속부분의 합을 구해보고 그 중에 최댓값 선택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!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Brute Force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Example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2500" dirty="0">
                <a:latin typeface="+mn-ea"/>
              </a:rPr>
              <a:t> </a:t>
            </a:r>
            <a:r>
              <a:rPr lang="ko-KR" altLang="en-US" sz="1850" dirty="0" smtClean="0">
                <a:latin typeface="+mn-ea"/>
              </a:rPr>
              <a:t>모든 연속부분의 합은 어떻게 구할 것인가 </a:t>
            </a:r>
            <a:r>
              <a:rPr lang="en-US" altLang="ko-KR" sz="1850" dirty="0" smtClean="0">
                <a:latin typeface="+mn-ea"/>
              </a:rPr>
              <a:t>?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25 June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57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0543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9514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8485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7456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6427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5398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4369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3340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2311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1282" y="4491150"/>
            <a:ext cx="478971" cy="4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1905</Words>
  <Application>Microsoft Office PowerPoint</Application>
  <PresentationFormat>화면 슬라이드 쇼(4:3)</PresentationFormat>
  <Paragraphs>646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3-1 : Brute Force </vt:lpstr>
      <vt:lpstr>Topic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Rough Criteria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It is hard to calculate perfectly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Brute Force</vt:lpstr>
      <vt:lpstr>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55</cp:revision>
  <dcterms:created xsi:type="dcterms:W3CDTF">2014-06-22T14:52:28Z</dcterms:created>
  <dcterms:modified xsi:type="dcterms:W3CDTF">2014-06-25T10:32:03Z</dcterms:modified>
</cp:coreProperties>
</file>