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256" r:id="rId2"/>
    <p:sldId id="320" r:id="rId3"/>
    <p:sldId id="257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3" r:id="rId35"/>
    <p:sldId id="352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1" r:id="rId73"/>
    <p:sldId id="390" r:id="rId7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D1C3-01EC-4316-B725-AA2C2151E3EB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BAC3-9075-4AFB-96CF-A860F836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6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513B9-CA6A-48CD-9929-7DC852DFA704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4AC8-9A78-4F8D-8BE2-E7BB86842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90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40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8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7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88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26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1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8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25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12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50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61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382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16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1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47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5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49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76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84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78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54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2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814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25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831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96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775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61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4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46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032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088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196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137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131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207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691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780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415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6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801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890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260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6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777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226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489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578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585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526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0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521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106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260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105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3731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368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301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771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106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1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3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133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295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961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118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80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8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B9B6-D51F-4A52-860F-2D641D8D6F3C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98A-7249-4D70-9933-6C890B0D3FE8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951F-9308-41B3-8AA0-16032125932E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9F1-0699-4CAC-994D-03B7DEF49807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F30-C596-46CC-BD8C-37BDD77675B1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929F-BA02-43A2-B95F-9A47D168D9B8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AA44-75C8-495D-8955-D3AA89137753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9EB7-4E48-4B4D-A3E5-91ADECEC78BE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616F-1C0B-4D64-BA5B-094ABC2076C6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351-7921-4689-9A9E-52D79DA0C644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DDB4-AD24-4E34-A274-5A2414ADC70A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18B0-5BFA-4A9F-BFB9-4D86F57B4405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8343" y="1122363"/>
            <a:ext cx="8654143" cy="23876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POSCAT Seminar 3-2 :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Data Structure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4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y</a:t>
            </a:r>
            <a:r>
              <a:rPr lang="en-US" altLang="ko-KR" dirty="0" err="1" smtClean="0"/>
              <a:t>ougatup</a:t>
            </a:r>
            <a:r>
              <a:rPr lang="en-US" altLang="ko-KR" dirty="0" smtClean="0"/>
              <a:t> @ POSCAT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83527"/>
              </p:ext>
            </p:extLst>
          </p:nvPr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118758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48400" y="5649685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48400" y="5257799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955971" y="4827134"/>
            <a:ext cx="272143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12379" y="4457802"/>
            <a:ext cx="17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 is my partner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118758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48400" y="5649685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00257" y="4855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5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75682"/>
              </p:ext>
            </p:extLst>
          </p:nvPr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5330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48400" y="5649685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955971" y="5136067"/>
            <a:ext cx="272143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12379" y="4766735"/>
            <a:ext cx="17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 is my partner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5330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0257" y="4855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761016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48400" y="5649685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08992"/>
              </p:ext>
            </p:extLst>
          </p:nvPr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54930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48400" y="5649685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955971" y="5136067"/>
            <a:ext cx="272143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12379" y="4766735"/>
            <a:ext cx="17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 is my partner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54930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00257" y="4855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5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77006"/>
              </p:ext>
            </p:extLst>
          </p:nvPr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403273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6955971" y="5518379"/>
            <a:ext cx="272143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2379" y="5149047"/>
            <a:ext cx="17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 is my partner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7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403273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00257" y="4855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8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Invalid Parenthesis Check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Pop</a:t>
            </a:r>
            <a:r>
              <a:rPr lang="ko-KR" altLang="en-US" sz="1850" dirty="0" smtClean="0">
                <a:latin typeface="+mn-ea"/>
              </a:rPr>
              <a:t>을 해야 하는 상황에 </a:t>
            </a:r>
            <a:r>
              <a:rPr lang="en-US" altLang="ko-KR" sz="1850" dirty="0" smtClean="0">
                <a:latin typeface="+mn-ea"/>
              </a:rPr>
              <a:t>Pop</a:t>
            </a:r>
            <a:r>
              <a:rPr lang="ko-KR" altLang="en-US" sz="1850" dirty="0" smtClean="0">
                <a:latin typeface="+mn-ea"/>
              </a:rPr>
              <a:t>할 것이 없다면 </a:t>
            </a:r>
            <a:r>
              <a:rPr lang="en-US" altLang="ko-KR" sz="1850" dirty="0" smtClean="0">
                <a:latin typeface="+mn-ea"/>
              </a:rPr>
              <a:t>?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 Invalid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850" dirty="0" smtClean="0">
                <a:latin typeface="+mn-ea"/>
                <a:sym typeface="Wingdings" panose="05000000000000000000" pitchFamily="2" charset="2"/>
              </a:rPr>
              <a:t>최종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Stack</a:t>
            </a:r>
            <a:r>
              <a:rPr lang="ko-KR" altLang="en-US" sz="1850" dirty="0" smtClean="0">
                <a:latin typeface="+mn-ea"/>
                <a:sym typeface="Wingdings" panose="05000000000000000000" pitchFamily="2" charset="2"/>
              </a:rPr>
              <a:t>에 괄호가 남아있는 경우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?  Also Invalid !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16280"/>
              </p:ext>
            </p:extLst>
          </p:nvPr>
        </p:nvGraphicFramePr>
        <p:xfrm>
          <a:off x="628650" y="5069568"/>
          <a:ext cx="3178630" cy="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36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4511"/>
              </p:ext>
            </p:extLst>
          </p:nvPr>
        </p:nvGraphicFramePr>
        <p:xfrm>
          <a:off x="4580164" y="5069568"/>
          <a:ext cx="3178630" cy="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36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2049578" y="5478690"/>
            <a:ext cx="7822" cy="46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7994" y="5914219"/>
            <a:ext cx="36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can’t pop because stack it empty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26548" y="5914219"/>
            <a:ext cx="379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 all operations, stack is not empty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5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Topic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16106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Topic today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Data Structure</a:t>
            </a:r>
            <a:endParaRPr lang="en-US" altLang="ko-KR" sz="18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Stack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Queue</a:t>
            </a:r>
            <a:endParaRPr lang="en-US" altLang="ko-KR" sz="14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strike="sngStrike" dirty="0" smtClean="0">
                <a:latin typeface="+mn-ea"/>
              </a:rPr>
              <a:t>Linked List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Tree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Graph ( definition 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>
                <a:latin typeface="+mn-ea"/>
              </a:rPr>
              <a:t>Priority Queue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Heap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909457" y="2394857"/>
            <a:ext cx="0" cy="3782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4909457" y="1873252"/>
            <a:ext cx="4161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More topic for you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Advanced DS</a:t>
            </a:r>
            <a:endParaRPr lang="en-US" altLang="ko-KR" sz="18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Binary Indexed Tree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Fenwick Tree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Well-known Problem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Parenthesis Matching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Range Minimum Query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Lowest Common Ancestor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Inversion Count</a:t>
            </a:r>
            <a:endParaRPr lang="en-US" altLang="ko-KR" sz="18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2754" y="155086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 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Invalid Parenthesis Check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Pop</a:t>
            </a:r>
            <a:r>
              <a:rPr lang="ko-KR" altLang="en-US" sz="1850" dirty="0" smtClean="0">
                <a:latin typeface="+mn-ea"/>
              </a:rPr>
              <a:t>을 해야 하는 상황에 </a:t>
            </a:r>
            <a:r>
              <a:rPr lang="en-US" altLang="ko-KR" sz="1850" dirty="0" smtClean="0">
                <a:latin typeface="+mn-ea"/>
              </a:rPr>
              <a:t>Pop</a:t>
            </a:r>
            <a:r>
              <a:rPr lang="ko-KR" altLang="en-US" sz="1850" dirty="0" smtClean="0">
                <a:latin typeface="+mn-ea"/>
              </a:rPr>
              <a:t>할 것이 없다면 </a:t>
            </a:r>
            <a:r>
              <a:rPr lang="en-US" altLang="ko-KR" sz="1850" dirty="0" smtClean="0">
                <a:latin typeface="+mn-ea"/>
              </a:rPr>
              <a:t>?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 Invalid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850" dirty="0" smtClean="0">
                <a:latin typeface="+mn-ea"/>
                <a:sym typeface="Wingdings" panose="05000000000000000000" pitchFamily="2" charset="2"/>
              </a:rPr>
              <a:t>최종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Stack</a:t>
            </a:r>
            <a:r>
              <a:rPr lang="ko-KR" altLang="en-US" sz="1850" dirty="0" smtClean="0">
                <a:latin typeface="+mn-ea"/>
                <a:sym typeface="Wingdings" panose="05000000000000000000" pitchFamily="2" charset="2"/>
              </a:rPr>
              <a:t>에 괄호가 남아있는 경우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?  Also Invalid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Verification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Is this algorithm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true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?   Think about it</a:t>
            </a:r>
            <a:endParaRPr lang="en-US" altLang="ko-KR" sz="1800" dirty="0"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Efficiency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What time does it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take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? 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   O(n)</a:t>
            </a: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Queue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FIFO ( First – In – First – Out 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먼저 들어간 애가 먼저 나옴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Front, Rear pointer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아직은 쓸 일 없습니다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Circular Queue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BFS ( Breadth First Search on Graph )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Graph Traversal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Cycle </a:t>
            </a:r>
            <a:r>
              <a:rPr lang="ko-KR" altLang="en-US" sz="2500" dirty="0" smtClean="0">
                <a:latin typeface="+mn-ea"/>
              </a:rPr>
              <a:t>이 없는 </a:t>
            </a:r>
            <a:r>
              <a:rPr lang="en-US" altLang="ko-KR" sz="2500" dirty="0" smtClean="0">
                <a:latin typeface="+mn-ea"/>
              </a:rPr>
              <a:t>Graph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Do you know what is Graph ?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두 </a:t>
            </a:r>
            <a:r>
              <a:rPr lang="ko-KR" altLang="en-US" sz="1850" dirty="0" err="1" smtClean="0">
                <a:latin typeface="+mn-ea"/>
              </a:rPr>
              <a:t>노드</a:t>
            </a:r>
            <a:r>
              <a:rPr lang="ko-KR" altLang="en-US" sz="1850" dirty="0" smtClean="0">
                <a:latin typeface="+mn-ea"/>
              </a:rPr>
              <a:t> 사이의 경로는 유일하다 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// Why ?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Binary Tree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자식 </a:t>
            </a:r>
            <a:r>
              <a:rPr lang="ko-KR" altLang="en-US" sz="1850" dirty="0" err="1" smtClean="0">
                <a:latin typeface="+mn-ea"/>
              </a:rPr>
              <a:t>노드가</a:t>
            </a:r>
            <a:r>
              <a:rPr lang="ko-KR" altLang="en-US" sz="185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2</a:t>
            </a:r>
            <a:r>
              <a:rPr lang="ko-KR" altLang="en-US" sz="1850" dirty="0" smtClean="0">
                <a:latin typeface="+mn-ea"/>
              </a:rPr>
              <a:t>개 이하인 </a:t>
            </a:r>
            <a:r>
              <a:rPr lang="en-US" altLang="ko-KR" sz="1850" dirty="0" smtClean="0">
                <a:latin typeface="+mn-ea"/>
              </a:rPr>
              <a:t>Tree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Binary Tree Traversal</a:t>
            </a: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Complete Binary Tree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자식 </a:t>
            </a:r>
            <a:r>
              <a:rPr lang="ko-KR" altLang="en-US" sz="1850" dirty="0" err="1" smtClean="0">
                <a:latin typeface="+mn-ea"/>
              </a:rPr>
              <a:t>노드가</a:t>
            </a:r>
            <a:r>
              <a:rPr lang="ko-KR" altLang="en-US" sz="1850" dirty="0" smtClean="0">
                <a:latin typeface="+mn-ea"/>
              </a:rPr>
              <a:t> 왼쪽부터 채워지는 </a:t>
            </a:r>
            <a:r>
              <a:rPr lang="en-US" altLang="ko-KR" sz="1850" dirty="0" smtClean="0">
                <a:latin typeface="+mn-ea"/>
              </a:rPr>
              <a:t>Binary Tree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Heap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Full Binary Tree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Leaf node </a:t>
            </a:r>
            <a:r>
              <a:rPr lang="ko-KR" altLang="en-US" sz="1850" dirty="0" smtClean="0">
                <a:latin typeface="+mn-ea"/>
              </a:rPr>
              <a:t>를 제외한 모든 </a:t>
            </a:r>
            <a:r>
              <a:rPr lang="en-US" altLang="ko-KR" sz="1850" dirty="0" smtClean="0">
                <a:latin typeface="+mn-ea"/>
              </a:rPr>
              <a:t>Internal node</a:t>
            </a:r>
            <a:r>
              <a:rPr lang="ko-KR" altLang="en-US" sz="1850" dirty="0" smtClean="0">
                <a:latin typeface="+mn-ea"/>
              </a:rPr>
              <a:t>의 자식이 </a:t>
            </a:r>
            <a:r>
              <a:rPr lang="en-US" altLang="ko-KR" sz="1850" dirty="0" smtClean="0">
                <a:latin typeface="+mn-ea"/>
              </a:rPr>
              <a:t>2</a:t>
            </a:r>
            <a:r>
              <a:rPr lang="ko-KR" altLang="en-US" sz="1850" dirty="0" smtClean="0">
                <a:latin typeface="+mn-ea"/>
              </a:rPr>
              <a:t>개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Binary Indexed Tree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Binary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Tree Traversal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Preorder     </a:t>
            </a:r>
            <a:r>
              <a:rPr lang="en-US" altLang="ko-KR" sz="500" dirty="0" smtClean="0">
                <a:latin typeface="+mn-ea"/>
              </a:rPr>
              <a:t>  </a:t>
            </a: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Root – Left – Right 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Inorder</a:t>
            </a:r>
            <a:r>
              <a:rPr lang="en-US" altLang="ko-KR" sz="1850" dirty="0" smtClean="0">
                <a:latin typeface="+mn-ea"/>
              </a:rPr>
              <a:t>       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Left – Root – Right 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Postorder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Left – Right – Root 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Preorder</a:t>
            </a:r>
            <a:r>
              <a:rPr lang="ko-KR" altLang="en-US" sz="2500" dirty="0" smtClean="0">
                <a:latin typeface="+mn-ea"/>
              </a:rPr>
              <a:t>와 </a:t>
            </a:r>
            <a:r>
              <a:rPr lang="en-US" altLang="ko-KR" sz="2500" dirty="0" err="1" smtClean="0">
                <a:latin typeface="+mn-ea"/>
              </a:rPr>
              <a:t>Inorder</a:t>
            </a:r>
            <a:r>
              <a:rPr lang="ko-KR" altLang="en-US" sz="2500" dirty="0" smtClean="0">
                <a:latin typeface="+mn-ea"/>
              </a:rPr>
              <a:t>만으로 </a:t>
            </a:r>
            <a:r>
              <a:rPr lang="en-US" altLang="ko-KR" sz="2500" dirty="0" smtClean="0">
                <a:latin typeface="+mn-ea"/>
              </a:rPr>
              <a:t>Tree</a:t>
            </a:r>
            <a:r>
              <a:rPr lang="ko-KR" altLang="en-US" sz="2500" dirty="0" smtClean="0">
                <a:latin typeface="+mn-ea"/>
              </a:rPr>
              <a:t>를 유일하게 결정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Preorder </a:t>
            </a:r>
            <a:r>
              <a:rPr lang="en-US" altLang="ko-KR" sz="50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:  1 2 4 3 5 6 7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Inorder</a:t>
            </a:r>
            <a:r>
              <a:rPr lang="en-US" altLang="ko-KR" sz="1850" dirty="0" smtClean="0">
                <a:latin typeface="+mn-ea"/>
              </a:rPr>
              <a:t>   :  4 2 1 5 3 7 6 </a:t>
            </a:r>
            <a:r>
              <a:rPr lang="ko-KR" altLang="en-US" sz="1850" dirty="0" smtClean="0">
                <a:latin typeface="+mn-ea"/>
              </a:rPr>
              <a:t>일 때 </a:t>
            </a:r>
            <a:r>
              <a:rPr lang="en-US" altLang="ko-KR" sz="1850" dirty="0" smtClean="0">
                <a:latin typeface="+mn-ea"/>
              </a:rPr>
              <a:t>Tree</a:t>
            </a:r>
            <a:r>
              <a:rPr lang="ko-KR" altLang="en-US" sz="1850" dirty="0" smtClean="0">
                <a:latin typeface="+mn-ea"/>
              </a:rPr>
              <a:t>는 어떻게 생겼나 </a:t>
            </a:r>
            <a:r>
              <a:rPr lang="en-US" altLang="ko-KR" sz="1850" dirty="0" smtClean="0">
                <a:latin typeface="+mn-ea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Binary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Preorder</a:t>
            </a:r>
            <a:r>
              <a:rPr lang="ko-KR" altLang="en-US" sz="2500" dirty="0" smtClean="0">
                <a:latin typeface="+mn-ea"/>
              </a:rPr>
              <a:t>와 </a:t>
            </a:r>
            <a:r>
              <a:rPr lang="en-US" altLang="ko-KR" sz="2500" dirty="0" err="1" smtClean="0">
                <a:latin typeface="+mn-ea"/>
              </a:rPr>
              <a:t>Inorder</a:t>
            </a:r>
            <a:r>
              <a:rPr lang="ko-KR" altLang="en-US" sz="2500" dirty="0" smtClean="0">
                <a:latin typeface="+mn-ea"/>
              </a:rPr>
              <a:t>만으로 </a:t>
            </a:r>
            <a:r>
              <a:rPr lang="en-US" altLang="ko-KR" sz="2500" dirty="0" smtClean="0">
                <a:latin typeface="+mn-ea"/>
              </a:rPr>
              <a:t>Tree</a:t>
            </a:r>
            <a:r>
              <a:rPr lang="ko-KR" altLang="en-US" sz="2500" dirty="0" smtClean="0">
                <a:latin typeface="+mn-ea"/>
              </a:rPr>
              <a:t>를 유일하게 결정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Preorder </a:t>
            </a:r>
            <a:r>
              <a:rPr lang="en-US" altLang="ko-KR" sz="50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:  1 2 4 3 5 6 7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Inorder</a:t>
            </a:r>
            <a:r>
              <a:rPr lang="en-US" altLang="ko-KR" sz="1850" dirty="0" smtClean="0">
                <a:latin typeface="+mn-ea"/>
              </a:rPr>
              <a:t>   :  4 2 1 5 3 7 6 </a:t>
            </a:r>
            <a:r>
              <a:rPr lang="ko-KR" altLang="en-US" sz="1850" dirty="0" smtClean="0">
                <a:latin typeface="+mn-ea"/>
              </a:rPr>
              <a:t>일 때 </a:t>
            </a:r>
            <a:r>
              <a:rPr lang="en-US" altLang="ko-KR" sz="1850" dirty="0" smtClean="0">
                <a:latin typeface="+mn-ea"/>
              </a:rPr>
              <a:t>Tree</a:t>
            </a:r>
            <a:r>
              <a:rPr lang="ko-KR" altLang="en-US" sz="1850" dirty="0" smtClean="0">
                <a:latin typeface="+mn-ea"/>
              </a:rPr>
              <a:t>는 어떻게 생겼나 </a:t>
            </a:r>
            <a:r>
              <a:rPr lang="en-US" altLang="ko-KR" sz="1850" dirty="0" smtClean="0">
                <a:latin typeface="+mn-ea"/>
              </a:rPr>
              <a:t>?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1. Preorder</a:t>
            </a:r>
            <a:r>
              <a:rPr lang="ko-KR" altLang="en-US" sz="1850" dirty="0" smtClean="0">
                <a:latin typeface="+mn-ea"/>
              </a:rPr>
              <a:t>의 가장 첫 번째 </a:t>
            </a:r>
            <a:r>
              <a:rPr lang="en-US" altLang="ko-KR" sz="1850" dirty="0" smtClean="0">
                <a:latin typeface="+mn-ea"/>
              </a:rPr>
              <a:t>node</a:t>
            </a:r>
            <a:r>
              <a:rPr lang="ko-KR" altLang="en-US" sz="1850" dirty="0" smtClean="0">
                <a:latin typeface="+mn-ea"/>
              </a:rPr>
              <a:t>는 </a:t>
            </a:r>
            <a:r>
              <a:rPr lang="en-US" altLang="ko-KR" sz="1850" dirty="0" smtClean="0">
                <a:latin typeface="+mn-ea"/>
              </a:rPr>
              <a:t>Tree</a:t>
            </a:r>
            <a:r>
              <a:rPr lang="ko-KR" altLang="en-US" sz="1850" dirty="0" smtClean="0">
                <a:latin typeface="+mn-ea"/>
              </a:rPr>
              <a:t>의 </a:t>
            </a:r>
            <a:r>
              <a:rPr lang="en-US" altLang="ko-KR" sz="1850" dirty="0" smtClean="0">
                <a:latin typeface="+mn-ea"/>
              </a:rPr>
              <a:t>root </a:t>
            </a:r>
            <a:r>
              <a:rPr lang="ko-KR" altLang="en-US" sz="1850" dirty="0" smtClean="0">
                <a:latin typeface="+mn-ea"/>
              </a:rPr>
              <a:t>이다</a:t>
            </a:r>
            <a:r>
              <a:rPr lang="en-US" altLang="ko-KR" sz="1850" dirty="0" smtClean="0">
                <a:latin typeface="+mn-ea"/>
              </a:rPr>
              <a:t>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2. Root node r</a:t>
            </a:r>
            <a:r>
              <a:rPr lang="ko-KR" altLang="en-US" sz="1850" dirty="0" smtClean="0">
                <a:latin typeface="+mn-ea"/>
              </a:rPr>
              <a:t>에 대하여 </a:t>
            </a:r>
            <a:r>
              <a:rPr lang="en-US" altLang="ko-KR" sz="1850" dirty="0" err="1" smtClean="0">
                <a:latin typeface="+mn-ea"/>
              </a:rPr>
              <a:t>Inorder</a:t>
            </a:r>
            <a:r>
              <a:rPr lang="ko-KR" altLang="en-US" sz="1850" dirty="0" smtClean="0">
                <a:latin typeface="+mn-ea"/>
              </a:rPr>
              <a:t>의 순서를 고려하였을 때</a:t>
            </a:r>
            <a:r>
              <a:rPr lang="en-US" altLang="ko-KR" sz="1850" dirty="0" smtClean="0">
                <a:latin typeface="+mn-ea"/>
              </a:rPr>
              <a:t>,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        r</a:t>
            </a:r>
            <a:r>
              <a:rPr lang="ko-KR" altLang="en-US" sz="1850" dirty="0" smtClean="0">
                <a:latin typeface="+mn-ea"/>
              </a:rPr>
              <a:t>의 왼쪽에는 </a:t>
            </a:r>
            <a:r>
              <a:rPr lang="en-US" altLang="ko-KR" sz="1850" dirty="0" smtClean="0">
                <a:latin typeface="+mn-ea"/>
              </a:rPr>
              <a:t>r</a:t>
            </a:r>
            <a:r>
              <a:rPr lang="ko-KR" altLang="en-US" sz="1850" dirty="0" smtClean="0">
                <a:latin typeface="+mn-ea"/>
              </a:rPr>
              <a:t>의 </a:t>
            </a:r>
            <a:r>
              <a:rPr lang="en-US" altLang="ko-KR" sz="1850" dirty="0" smtClean="0">
                <a:latin typeface="+mn-ea"/>
              </a:rPr>
              <a:t>left-</a:t>
            </a:r>
            <a:r>
              <a:rPr lang="en-US" altLang="ko-KR" sz="1850" dirty="0" err="1" smtClean="0">
                <a:latin typeface="+mn-ea"/>
              </a:rPr>
              <a:t>subtree</a:t>
            </a:r>
            <a:r>
              <a:rPr lang="ko-KR" altLang="en-US" sz="1850" dirty="0" smtClean="0">
                <a:latin typeface="+mn-ea"/>
              </a:rPr>
              <a:t>의 </a:t>
            </a:r>
            <a:r>
              <a:rPr lang="en-US" altLang="ko-KR" sz="1850" dirty="0" smtClean="0">
                <a:latin typeface="+mn-ea"/>
              </a:rPr>
              <a:t>node</a:t>
            </a:r>
            <a:r>
              <a:rPr lang="ko-KR" altLang="en-US" sz="1850" dirty="0" smtClean="0">
                <a:latin typeface="+mn-ea"/>
              </a:rPr>
              <a:t>들이</a:t>
            </a:r>
            <a:r>
              <a:rPr lang="en-US" altLang="ko-KR" sz="1850" dirty="0" smtClean="0">
                <a:latin typeface="+mn-ea"/>
              </a:rPr>
              <a:t>, 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             </a:t>
            </a:r>
            <a:r>
              <a:rPr lang="ko-KR" altLang="en-US" sz="1850" dirty="0" smtClean="0">
                <a:latin typeface="+mn-ea"/>
              </a:rPr>
              <a:t>오른쪽에는 </a:t>
            </a:r>
            <a:r>
              <a:rPr lang="en-US" altLang="ko-KR" sz="1850" dirty="0" smtClean="0">
                <a:latin typeface="+mn-ea"/>
              </a:rPr>
              <a:t>right-</a:t>
            </a:r>
            <a:r>
              <a:rPr lang="en-US" altLang="ko-KR" sz="1850" dirty="0" err="1" smtClean="0">
                <a:latin typeface="+mn-ea"/>
              </a:rPr>
              <a:t>subrree</a:t>
            </a:r>
            <a:r>
              <a:rPr lang="ko-KR" altLang="en-US" sz="1850" dirty="0" smtClean="0">
                <a:latin typeface="+mn-ea"/>
              </a:rPr>
              <a:t>의 </a:t>
            </a:r>
            <a:r>
              <a:rPr lang="en-US" altLang="ko-KR" sz="1850" dirty="0" smtClean="0">
                <a:latin typeface="+mn-ea"/>
              </a:rPr>
              <a:t>node</a:t>
            </a:r>
            <a:r>
              <a:rPr lang="ko-KR" altLang="en-US" sz="1850" dirty="0" smtClean="0">
                <a:latin typeface="+mn-ea"/>
              </a:rPr>
              <a:t>들이 있다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Binary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525486" y="1690689"/>
            <a:ext cx="10885" cy="638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75037" y="1321357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Root!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376058" y="455022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+mn-ea"/>
              </a:rPr>
              <a:t>Preorder</a:t>
            </a:r>
            <a:r>
              <a:rPr lang="ko-KR" altLang="en-US" sz="2500" dirty="0">
                <a:latin typeface="+mn-ea"/>
              </a:rPr>
              <a:t>와 </a:t>
            </a:r>
            <a:r>
              <a:rPr lang="en-US" altLang="ko-KR" sz="2500" dirty="0" err="1">
                <a:latin typeface="+mn-ea"/>
              </a:rPr>
              <a:t>Inorder</a:t>
            </a:r>
            <a:r>
              <a:rPr lang="ko-KR" altLang="en-US" sz="2500" dirty="0">
                <a:latin typeface="+mn-ea"/>
              </a:rPr>
              <a:t>만으로 </a:t>
            </a:r>
            <a:r>
              <a:rPr lang="en-US" altLang="ko-KR" sz="2500" dirty="0">
                <a:latin typeface="+mn-ea"/>
              </a:rPr>
              <a:t>Tree</a:t>
            </a:r>
            <a:r>
              <a:rPr lang="ko-KR" altLang="en-US" sz="2500" dirty="0">
                <a:latin typeface="+mn-ea"/>
              </a:rPr>
              <a:t>를 유일하게 결정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 Preorder </a:t>
            </a:r>
            <a:r>
              <a:rPr lang="en-US" altLang="ko-KR" sz="500" dirty="0">
                <a:latin typeface="+mn-ea"/>
              </a:rPr>
              <a:t> </a:t>
            </a:r>
            <a:r>
              <a:rPr lang="en-US" altLang="ko-KR" sz="1850" dirty="0">
                <a:latin typeface="+mn-ea"/>
              </a:rPr>
              <a:t>:  </a:t>
            </a:r>
            <a:r>
              <a:rPr lang="en-US" altLang="ko-KR" sz="185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850" dirty="0">
                <a:latin typeface="+mn-ea"/>
              </a:rPr>
              <a:t> 2 4 3 5 6 7</a:t>
            </a:r>
            <a:br>
              <a:rPr lang="en-US" altLang="ko-KR" sz="1850" dirty="0">
                <a:latin typeface="+mn-ea"/>
              </a:rPr>
            </a:b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err="1">
                <a:latin typeface="+mn-ea"/>
              </a:rPr>
              <a:t>Inorder</a:t>
            </a:r>
            <a:r>
              <a:rPr lang="en-US" altLang="ko-KR" sz="1850" dirty="0">
                <a:latin typeface="+mn-ea"/>
              </a:rPr>
              <a:t>   :  4 2 </a:t>
            </a:r>
            <a:r>
              <a:rPr lang="en-US" altLang="ko-KR" sz="185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ko-KR" sz="1850" dirty="0">
                <a:latin typeface="+mn-ea"/>
              </a:rPr>
              <a:t> 5 3 7 6 </a:t>
            </a:r>
            <a:r>
              <a:rPr lang="ko-KR" altLang="en-US" sz="1850" dirty="0">
                <a:latin typeface="+mn-ea"/>
              </a:rPr>
              <a:t>일 때 </a:t>
            </a:r>
            <a:r>
              <a:rPr lang="en-US" altLang="ko-KR" sz="1850" dirty="0">
                <a:latin typeface="+mn-ea"/>
              </a:rPr>
              <a:t>Tree</a:t>
            </a:r>
            <a:r>
              <a:rPr lang="ko-KR" altLang="en-US" sz="1850" dirty="0">
                <a:latin typeface="+mn-ea"/>
              </a:rPr>
              <a:t>는 어떻게 생겼나 </a:t>
            </a:r>
            <a:r>
              <a:rPr lang="en-US" altLang="ko-KR" sz="1850" dirty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2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Binary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525486" y="1690689"/>
            <a:ext cx="10885" cy="638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75037" y="1321357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Root!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376058" y="455022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9621" y="2656456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649" y="2656456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80418" y="2939143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3664" y="293914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0" idx="3"/>
          </p:cNvCxnSpPr>
          <p:nvPr/>
        </p:nvCxnSpPr>
        <p:spPr>
          <a:xfrm flipH="1">
            <a:off x="4227040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5"/>
          </p:cNvCxnSpPr>
          <p:nvPr/>
        </p:nvCxnSpPr>
        <p:spPr>
          <a:xfrm>
            <a:off x="4673387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679371" y="5041685"/>
            <a:ext cx="893856" cy="793058"/>
          </a:xfrm>
          <a:custGeom>
            <a:avLst/>
            <a:gdLst>
              <a:gd name="connsiteX0" fmla="*/ 555172 w 893856"/>
              <a:gd name="connsiteY0" fmla="*/ 74601 h 793058"/>
              <a:gd name="connsiteX1" fmla="*/ 500743 w 893856"/>
              <a:gd name="connsiteY1" fmla="*/ 31058 h 793058"/>
              <a:gd name="connsiteX2" fmla="*/ 457200 w 893856"/>
              <a:gd name="connsiteY2" fmla="*/ 20172 h 793058"/>
              <a:gd name="connsiteX3" fmla="*/ 424543 w 893856"/>
              <a:gd name="connsiteY3" fmla="*/ 9286 h 793058"/>
              <a:gd name="connsiteX4" fmla="*/ 195943 w 893856"/>
              <a:gd name="connsiteY4" fmla="*/ 63715 h 793058"/>
              <a:gd name="connsiteX5" fmla="*/ 206829 w 893856"/>
              <a:gd name="connsiteY5" fmla="*/ 150801 h 793058"/>
              <a:gd name="connsiteX6" fmla="*/ 195943 w 893856"/>
              <a:gd name="connsiteY6" fmla="*/ 259658 h 793058"/>
              <a:gd name="connsiteX7" fmla="*/ 163286 w 893856"/>
              <a:gd name="connsiteY7" fmla="*/ 303201 h 793058"/>
              <a:gd name="connsiteX8" fmla="*/ 141515 w 893856"/>
              <a:gd name="connsiteY8" fmla="*/ 335858 h 793058"/>
              <a:gd name="connsiteX9" fmla="*/ 76200 w 893856"/>
              <a:gd name="connsiteY9" fmla="*/ 390286 h 793058"/>
              <a:gd name="connsiteX10" fmla="*/ 54429 w 893856"/>
              <a:gd name="connsiteY10" fmla="*/ 422944 h 793058"/>
              <a:gd name="connsiteX11" fmla="*/ 21772 w 893856"/>
              <a:gd name="connsiteY11" fmla="*/ 455601 h 793058"/>
              <a:gd name="connsiteX12" fmla="*/ 0 w 893856"/>
              <a:gd name="connsiteY12" fmla="*/ 520915 h 793058"/>
              <a:gd name="connsiteX13" fmla="*/ 21772 w 893856"/>
              <a:gd name="connsiteY13" fmla="*/ 586229 h 793058"/>
              <a:gd name="connsiteX14" fmla="*/ 76200 w 893856"/>
              <a:gd name="connsiteY14" fmla="*/ 640658 h 793058"/>
              <a:gd name="connsiteX15" fmla="*/ 163286 w 893856"/>
              <a:gd name="connsiteY15" fmla="*/ 716858 h 793058"/>
              <a:gd name="connsiteX16" fmla="*/ 239486 w 893856"/>
              <a:gd name="connsiteY16" fmla="*/ 738629 h 793058"/>
              <a:gd name="connsiteX17" fmla="*/ 293915 w 893856"/>
              <a:gd name="connsiteY17" fmla="*/ 760401 h 793058"/>
              <a:gd name="connsiteX18" fmla="*/ 337458 w 893856"/>
              <a:gd name="connsiteY18" fmla="*/ 771286 h 793058"/>
              <a:gd name="connsiteX19" fmla="*/ 370115 w 893856"/>
              <a:gd name="connsiteY19" fmla="*/ 782172 h 793058"/>
              <a:gd name="connsiteX20" fmla="*/ 457200 w 893856"/>
              <a:gd name="connsiteY20" fmla="*/ 793058 h 793058"/>
              <a:gd name="connsiteX21" fmla="*/ 620486 w 893856"/>
              <a:gd name="connsiteY21" fmla="*/ 782172 h 793058"/>
              <a:gd name="connsiteX22" fmla="*/ 685800 w 893856"/>
              <a:gd name="connsiteY22" fmla="*/ 760401 h 793058"/>
              <a:gd name="connsiteX23" fmla="*/ 707572 w 893856"/>
              <a:gd name="connsiteY23" fmla="*/ 738629 h 793058"/>
              <a:gd name="connsiteX24" fmla="*/ 751115 w 893856"/>
              <a:gd name="connsiteY24" fmla="*/ 716858 h 793058"/>
              <a:gd name="connsiteX25" fmla="*/ 805543 w 893856"/>
              <a:gd name="connsiteY25" fmla="*/ 673315 h 793058"/>
              <a:gd name="connsiteX26" fmla="*/ 794658 w 893856"/>
              <a:gd name="connsiteY26" fmla="*/ 499144 h 793058"/>
              <a:gd name="connsiteX27" fmla="*/ 849086 w 893856"/>
              <a:gd name="connsiteY27" fmla="*/ 444715 h 793058"/>
              <a:gd name="connsiteX28" fmla="*/ 870858 w 893856"/>
              <a:gd name="connsiteY28" fmla="*/ 422944 h 793058"/>
              <a:gd name="connsiteX29" fmla="*/ 892629 w 893856"/>
              <a:gd name="connsiteY29" fmla="*/ 357629 h 793058"/>
              <a:gd name="connsiteX30" fmla="*/ 859972 w 893856"/>
              <a:gd name="connsiteY30" fmla="*/ 281429 h 793058"/>
              <a:gd name="connsiteX31" fmla="*/ 816429 w 893856"/>
              <a:gd name="connsiteY31" fmla="*/ 216115 h 793058"/>
              <a:gd name="connsiteX32" fmla="*/ 740229 w 893856"/>
              <a:gd name="connsiteY32" fmla="*/ 161686 h 793058"/>
              <a:gd name="connsiteX33" fmla="*/ 707572 w 893856"/>
              <a:gd name="connsiteY33" fmla="*/ 150801 h 793058"/>
              <a:gd name="connsiteX34" fmla="*/ 674915 w 893856"/>
              <a:gd name="connsiteY34" fmla="*/ 129029 h 793058"/>
              <a:gd name="connsiteX35" fmla="*/ 642258 w 893856"/>
              <a:gd name="connsiteY35" fmla="*/ 118144 h 793058"/>
              <a:gd name="connsiteX36" fmla="*/ 555172 w 893856"/>
              <a:gd name="connsiteY36" fmla="*/ 74601 h 79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3856" h="793058">
                <a:moveTo>
                  <a:pt x="555172" y="74601"/>
                </a:moveTo>
                <a:cubicBezTo>
                  <a:pt x="531586" y="60087"/>
                  <a:pt x="521053" y="42342"/>
                  <a:pt x="500743" y="31058"/>
                </a:cubicBezTo>
                <a:cubicBezTo>
                  <a:pt x="487665" y="23792"/>
                  <a:pt x="471585" y="24282"/>
                  <a:pt x="457200" y="20172"/>
                </a:cubicBezTo>
                <a:cubicBezTo>
                  <a:pt x="446167" y="17020"/>
                  <a:pt x="435429" y="12915"/>
                  <a:pt x="424543" y="9286"/>
                </a:cubicBezTo>
                <a:cubicBezTo>
                  <a:pt x="411202" y="10620"/>
                  <a:pt x="195943" y="-34737"/>
                  <a:pt x="195943" y="63715"/>
                </a:cubicBezTo>
                <a:cubicBezTo>
                  <a:pt x="195943" y="92970"/>
                  <a:pt x="203200" y="121772"/>
                  <a:pt x="206829" y="150801"/>
                </a:cubicBezTo>
                <a:cubicBezTo>
                  <a:pt x="203200" y="187087"/>
                  <a:pt x="205961" y="224594"/>
                  <a:pt x="195943" y="259658"/>
                </a:cubicBezTo>
                <a:cubicBezTo>
                  <a:pt x="190959" y="277103"/>
                  <a:pt x="173831" y="288437"/>
                  <a:pt x="163286" y="303201"/>
                </a:cubicBezTo>
                <a:cubicBezTo>
                  <a:pt x="155682" y="313847"/>
                  <a:pt x="149890" y="325807"/>
                  <a:pt x="141515" y="335858"/>
                </a:cubicBezTo>
                <a:cubicBezTo>
                  <a:pt x="115322" y="367290"/>
                  <a:pt x="108312" y="368879"/>
                  <a:pt x="76200" y="390286"/>
                </a:cubicBezTo>
                <a:cubicBezTo>
                  <a:pt x="68943" y="401172"/>
                  <a:pt x="62805" y="412893"/>
                  <a:pt x="54429" y="422944"/>
                </a:cubicBezTo>
                <a:cubicBezTo>
                  <a:pt x="44574" y="434771"/>
                  <a:pt x="29248" y="442144"/>
                  <a:pt x="21772" y="455601"/>
                </a:cubicBezTo>
                <a:cubicBezTo>
                  <a:pt x="10627" y="475662"/>
                  <a:pt x="7257" y="499144"/>
                  <a:pt x="0" y="520915"/>
                </a:cubicBezTo>
                <a:cubicBezTo>
                  <a:pt x="7257" y="542686"/>
                  <a:pt x="9451" y="566868"/>
                  <a:pt x="21772" y="586229"/>
                </a:cubicBezTo>
                <a:cubicBezTo>
                  <a:pt x="35547" y="607876"/>
                  <a:pt x="58057" y="622515"/>
                  <a:pt x="76200" y="640658"/>
                </a:cubicBezTo>
                <a:cubicBezTo>
                  <a:pt x="104736" y="669194"/>
                  <a:pt x="127853" y="694712"/>
                  <a:pt x="163286" y="716858"/>
                </a:cubicBezTo>
                <a:cubicBezTo>
                  <a:pt x="175271" y="724349"/>
                  <a:pt x="230270" y="735557"/>
                  <a:pt x="239486" y="738629"/>
                </a:cubicBezTo>
                <a:cubicBezTo>
                  <a:pt x="258024" y="744808"/>
                  <a:pt x="275377" y="754222"/>
                  <a:pt x="293915" y="760401"/>
                </a:cubicBezTo>
                <a:cubicBezTo>
                  <a:pt x="308108" y="765132"/>
                  <a:pt x="323073" y="767176"/>
                  <a:pt x="337458" y="771286"/>
                </a:cubicBezTo>
                <a:cubicBezTo>
                  <a:pt x="348491" y="774438"/>
                  <a:pt x="358826" y="780119"/>
                  <a:pt x="370115" y="782172"/>
                </a:cubicBezTo>
                <a:cubicBezTo>
                  <a:pt x="398897" y="787405"/>
                  <a:pt x="428172" y="789429"/>
                  <a:pt x="457200" y="793058"/>
                </a:cubicBezTo>
                <a:cubicBezTo>
                  <a:pt x="511629" y="789429"/>
                  <a:pt x="566485" y="789886"/>
                  <a:pt x="620486" y="782172"/>
                </a:cubicBezTo>
                <a:cubicBezTo>
                  <a:pt x="643204" y="778927"/>
                  <a:pt x="685800" y="760401"/>
                  <a:pt x="685800" y="760401"/>
                </a:cubicBezTo>
                <a:cubicBezTo>
                  <a:pt x="693057" y="753144"/>
                  <a:pt x="699032" y="744322"/>
                  <a:pt x="707572" y="738629"/>
                </a:cubicBezTo>
                <a:cubicBezTo>
                  <a:pt x="721074" y="729628"/>
                  <a:pt x="738649" y="727247"/>
                  <a:pt x="751115" y="716858"/>
                </a:cubicBezTo>
                <a:cubicBezTo>
                  <a:pt x="816768" y="662147"/>
                  <a:pt x="727570" y="699307"/>
                  <a:pt x="805543" y="673315"/>
                </a:cubicBezTo>
                <a:cubicBezTo>
                  <a:pt x="793869" y="620779"/>
                  <a:pt x="767028" y="554404"/>
                  <a:pt x="794658" y="499144"/>
                </a:cubicBezTo>
                <a:cubicBezTo>
                  <a:pt x="806132" y="476195"/>
                  <a:pt x="830943" y="462858"/>
                  <a:pt x="849086" y="444715"/>
                </a:cubicBezTo>
                <a:lnTo>
                  <a:pt x="870858" y="422944"/>
                </a:lnTo>
                <a:cubicBezTo>
                  <a:pt x="878115" y="401172"/>
                  <a:pt x="890551" y="380484"/>
                  <a:pt x="892629" y="357629"/>
                </a:cubicBezTo>
                <a:cubicBezTo>
                  <a:pt x="898161" y="296770"/>
                  <a:pt x="884602" y="314269"/>
                  <a:pt x="859972" y="281429"/>
                </a:cubicBezTo>
                <a:cubicBezTo>
                  <a:pt x="844273" y="260496"/>
                  <a:pt x="837362" y="231814"/>
                  <a:pt x="816429" y="216115"/>
                </a:cubicBezTo>
                <a:cubicBezTo>
                  <a:pt x="806573" y="208723"/>
                  <a:pt x="756142" y="169642"/>
                  <a:pt x="740229" y="161686"/>
                </a:cubicBezTo>
                <a:cubicBezTo>
                  <a:pt x="729966" y="156554"/>
                  <a:pt x="718458" y="154429"/>
                  <a:pt x="707572" y="150801"/>
                </a:cubicBezTo>
                <a:cubicBezTo>
                  <a:pt x="696686" y="143544"/>
                  <a:pt x="686617" y="134880"/>
                  <a:pt x="674915" y="129029"/>
                </a:cubicBezTo>
                <a:cubicBezTo>
                  <a:pt x="664652" y="123897"/>
                  <a:pt x="653547" y="120197"/>
                  <a:pt x="642258" y="118144"/>
                </a:cubicBezTo>
                <a:cubicBezTo>
                  <a:pt x="579908" y="106808"/>
                  <a:pt x="578758" y="89115"/>
                  <a:pt x="555172" y="7460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4, 2</a:t>
            </a:r>
            <a:endParaRPr lang="ko-KR" altLang="en-US" dirty="0"/>
          </a:p>
        </p:txBody>
      </p:sp>
      <p:sp>
        <p:nvSpPr>
          <p:cNvPr id="26" name="자유형 25"/>
          <p:cNvSpPr/>
          <p:nvPr/>
        </p:nvSpPr>
        <p:spPr>
          <a:xfrm>
            <a:off x="4778829" y="5092857"/>
            <a:ext cx="1687541" cy="853664"/>
          </a:xfrm>
          <a:custGeom>
            <a:avLst/>
            <a:gdLst>
              <a:gd name="connsiteX0" fmla="*/ 76200 w 1687541"/>
              <a:gd name="connsiteY0" fmla="*/ 23429 h 853664"/>
              <a:gd name="connsiteX1" fmla="*/ 65314 w 1687541"/>
              <a:gd name="connsiteY1" fmla="*/ 219372 h 853664"/>
              <a:gd name="connsiteX2" fmla="*/ 32657 w 1687541"/>
              <a:gd name="connsiteY2" fmla="*/ 241143 h 853664"/>
              <a:gd name="connsiteX3" fmla="*/ 0 w 1687541"/>
              <a:gd name="connsiteY3" fmla="*/ 339114 h 853664"/>
              <a:gd name="connsiteX4" fmla="*/ 21771 w 1687541"/>
              <a:gd name="connsiteY4" fmla="*/ 404429 h 853664"/>
              <a:gd name="connsiteX5" fmla="*/ 65314 w 1687541"/>
              <a:gd name="connsiteY5" fmla="*/ 437086 h 853664"/>
              <a:gd name="connsiteX6" fmla="*/ 206828 w 1687541"/>
              <a:gd name="connsiteY6" fmla="*/ 480629 h 853664"/>
              <a:gd name="connsiteX7" fmla="*/ 315685 w 1687541"/>
              <a:gd name="connsiteY7" fmla="*/ 567714 h 853664"/>
              <a:gd name="connsiteX8" fmla="*/ 348342 w 1687541"/>
              <a:gd name="connsiteY8" fmla="*/ 600372 h 853664"/>
              <a:gd name="connsiteX9" fmla="*/ 391885 w 1687541"/>
              <a:gd name="connsiteY9" fmla="*/ 676572 h 853664"/>
              <a:gd name="connsiteX10" fmla="*/ 402771 w 1687541"/>
              <a:gd name="connsiteY10" fmla="*/ 774543 h 853664"/>
              <a:gd name="connsiteX11" fmla="*/ 446314 w 1687541"/>
              <a:gd name="connsiteY11" fmla="*/ 807200 h 853664"/>
              <a:gd name="connsiteX12" fmla="*/ 620485 w 1687541"/>
              <a:gd name="connsiteY12" fmla="*/ 818086 h 853664"/>
              <a:gd name="connsiteX13" fmla="*/ 1034142 w 1687541"/>
              <a:gd name="connsiteY13" fmla="*/ 828972 h 853664"/>
              <a:gd name="connsiteX14" fmla="*/ 1121228 w 1687541"/>
              <a:gd name="connsiteY14" fmla="*/ 763657 h 853664"/>
              <a:gd name="connsiteX15" fmla="*/ 1164771 w 1687541"/>
              <a:gd name="connsiteY15" fmla="*/ 731000 h 853664"/>
              <a:gd name="connsiteX16" fmla="*/ 1186542 w 1687541"/>
              <a:gd name="connsiteY16" fmla="*/ 687457 h 853664"/>
              <a:gd name="connsiteX17" fmla="*/ 1240971 w 1687541"/>
              <a:gd name="connsiteY17" fmla="*/ 622143 h 853664"/>
              <a:gd name="connsiteX18" fmla="*/ 1273628 w 1687541"/>
              <a:gd name="connsiteY18" fmla="*/ 545943 h 853664"/>
              <a:gd name="connsiteX19" fmla="*/ 1306285 w 1687541"/>
              <a:gd name="connsiteY19" fmla="*/ 535057 h 853664"/>
              <a:gd name="connsiteX20" fmla="*/ 1349828 w 1687541"/>
              <a:gd name="connsiteY20" fmla="*/ 513286 h 853664"/>
              <a:gd name="connsiteX21" fmla="*/ 1654628 w 1687541"/>
              <a:gd name="connsiteY21" fmla="*/ 502400 h 853664"/>
              <a:gd name="connsiteX22" fmla="*/ 1676400 w 1687541"/>
              <a:gd name="connsiteY22" fmla="*/ 469743 h 853664"/>
              <a:gd name="connsiteX23" fmla="*/ 1687285 w 1687541"/>
              <a:gd name="connsiteY23" fmla="*/ 426200 h 853664"/>
              <a:gd name="connsiteX24" fmla="*/ 1654628 w 1687541"/>
              <a:gd name="connsiteY24" fmla="*/ 273800 h 853664"/>
              <a:gd name="connsiteX25" fmla="*/ 1621971 w 1687541"/>
              <a:gd name="connsiteY25" fmla="*/ 230257 h 853664"/>
              <a:gd name="connsiteX26" fmla="*/ 1556657 w 1687541"/>
              <a:gd name="connsiteY26" fmla="*/ 175829 h 853664"/>
              <a:gd name="connsiteX27" fmla="*/ 1469571 w 1687541"/>
              <a:gd name="connsiteY27" fmla="*/ 110514 h 853664"/>
              <a:gd name="connsiteX28" fmla="*/ 1426028 w 1687541"/>
              <a:gd name="connsiteY28" fmla="*/ 77857 h 853664"/>
              <a:gd name="connsiteX29" fmla="*/ 1382485 w 1687541"/>
              <a:gd name="connsiteY29" fmla="*/ 66972 h 853664"/>
              <a:gd name="connsiteX30" fmla="*/ 1360714 w 1687541"/>
              <a:gd name="connsiteY30" fmla="*/ 45200 h 853664"/>
              <a:gd name="connsiteX31" fmla="*/ 1153885 w 1687541"/>
              <a:gd name="connsiteY31" fmla="*/ 45200 h 853664"/>
              <a:gd name="connsiteX32" fmla="*/ 1088571 w 1687541"/>
              <a:gd name="connsiteY32" fmla="*/ 88743 h 853664"/>
              <a:gd name="connsiteX33" fmla="*/ 1055914 w 1687541"/>
              <a:gd name="connsiteY33" fmla="*/ 99629 h 853664"/>
              <a:gd name="connsiteX34" fmla="*/ 1023257 w 1687541"/>
              <a:gd name="connsiteY34" fmla="*/ 121400 h 853664"/>
              <a:gd name="connsiteX35" fmla="*/ 979714 w 1687541"/>
              <a:gd name="connsiteY35" fmla="*/ 143172 h 853664"/>
              <a:gd name="connsiteX36" fmla="*/ 870857 w 1687541"/>
              <a:gd name="connsiteY36" fmla="*/ 132286 h 853664"/>
              <a:gd name="connsiteX37" fmla="*/ 838200 w 1687541"/>
              <a:gd name="connsiteY37" fmla="*/ 121400 h 853664"/>
              <a:gd name="connsiteX38" fmla="*/ 805542 w 1687541"/>
              <a:gd name="connsiteY38" fmla="*/ 88743 h 853664"/>
              <a:gd name="connsiteX39" fmla="*/ 685800 w 1687541"/>
              <a:gd name="connsiteY39" fmla="*/ 34314 h 853664"/>
              <a:gd name="connsiteX40" fmla="*/ 653142 w 1687541"/>
              <a:gd name="connsiteY40" fmla="*/ 23429 h 853664"/>
              <a:gd name="connsiteX41" fmla="*/ 76200 w 1687541"/>
              <a:gd name="connsiteY41" fmla="*/ 23429 h 85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7541" h="853664">
                <a:moveTo>
                  <a:pt x="76200" y="23429"/>
                </a:moveTo>
                <a:cubicBezTo>
                  <a:pt x="-21771" y="56086"/>
                  <a:pt x="78143" y="155227"/>
                  <a:pt x="65314" y="219372"/>
                </a:cubicBezTo>
                <a:cubicBezTo>
                  <a:pt x="62748" y="232201"/>
                  <a:pt x="38922" y="229658"/>
                  <a:pt x="32657" y="241143"/>
                </a:cubicBezTo>
                <a:cubicBezTo>
                  <a:pt x="16173" y="271363"/>
                  <a:pt x="0" y="339114"/>
                  <a:pt x="0" y="339114"/>
                </a:cubicBezTo>
                <a:cubicBezTo>
                  <a:pt x="7257" y="360886"/>
                  <a:pt x="9041" y="385334"/>
                  <a:pt x="21771" y="404429"/>
                </a:cubicBezTo>
                <a:cubicBezTo>
                  <a:pt x="31835" y="419525"/>
                  <a:pt x="49757" y="427752"/>
                  <a:pt x="65314" y="437086"/>
                </a:cubicBezTo>
                <a:cubicBezTo>
                  <a:pt x="134270" y="478459"/>
                  <a:pt x="126883" y="469208"/>
                  <a:pt x="206828" y="480629"/>
                </a:cubicBezTo>
                <a:cubicBezTo>
                  <a:pt x="277909" y="516169"/>
                  <a:pt x="238898" y="490926"/>
                  <a:pt x="315685" y="567714"/>
                </a:cubicBezTo>
                <a:cubicBezTo>
                  <a:pt x="326571" y="578600"/>
                  <a:pt x="341457" y="586603"/>
                  <a:pt x="348342" y="600372"/>
                </a:cubicBezTo>
                <a:cubicBezTo>
                  <a:pt x="375965" y="655616"/>
                  <a:pt x="361113" y="630412"/>
                  <a:pt x="391885" y="676572"/>
                </a:cubicBezTo>
                <a:cubicBezTo>
                  <a:pt x="395514" y="709229"/>
                  <a:pt x="390133" y="744213"/>
                  <a:pt x="402771" y="774543"/>
                </a:cubicBezTo>
                <a:cubicBezTo>
                  <a:pt x="409749" y="791290"/>
                  <a:pt x="428523" y="803642"/>
                  <a:pt x="446314" y="807200"/>
                </a:cubicBezTo>
                <a:cubicBezTo>
                  <a:pt x="503355" y="818608"/>
                  <a:pt x="562428" y="814457"/>
                  <a:pt x="620485" y="818086"/>
                </a:cubicBezTo>
                <a:cubicBezTo>
                  <a:pt x="787928" y="865926"/>
                  <a:pt x="742588" y="861367"/>
                  <a:pt x="1034142" y="828972"/>
                </a:cubicBezTo>
                <a:cubicBezTo>
                  <a:pt x="1069984" y="824990"/>
                  <a:pt x="1096738" y="784648"/>
                  <a:pt x="1121228" y="763657"/>
                </a:cubicBezTo>
                <a:cubicBezTo>
                  <a:pt x="1135003" y="751850"/>
                  <a:pt x="1150257" y="741886"/>
                  <a:pt x="1164771" y="731000"/>
                </a:cubicBezTo>
                <a:cubicBezTo>
                  <a:pt x="1172028" y="716486"/>
                  <a:pt x="1177110" y="700662"/>
                  <a:pt x="1186542" y="687457"/>
                </a:cubicBezTo>
                <a:cubicBezTo>
                  <a:pt x="1226671" y="631277"/>
                  <a:pt x="1212173" y="679738"/>
                  <a:pt x="1240971" y="622143"/>
                </a:cubicBezTo>
                <a:cubicBezTo>
                  <a:pt x="1253981" y="596122"/>
                  <a:pt x="1250978" y="568593"/>
                  <a:pt x="1273628" y="545943"/>
                </a:cubicBezTo>
                <a:cubicBezTo>
                  <a:pt x="1281742" y="537829"/>
                  <a:pt x="1295738" y="539577"/>
                  <a:pt x="1306285" y="535057"/>
                </a:cubicBezTo>
                <a:cubicBezTo>
                  <a:pt x="1321200" y="528665"/>
                  <a:pt x="1333671" y="514801"/>
                  <a:pt x="1349828" y="513286"/>
                </a:cubicBezTo>
                <a:cubicBezTo>
                  <a:pt x="1451049" y="503797"/>
                  <a:pt x="1553028" y="506029"/>
                  <a:pt x="1654628" y="502400"/>
                </a:cubicBezTo>
                <a:cubicBezTo>
                  <a:pt x="1661885" y="491514"/>
                  <a:pt x="1671246" y="481768"/>
                  <a:pt x="1676400" y="469743"/>
                </a:cubicBezTo>
                <a:cubicBezTo>
                  <a:pt x="1682293" y="455992"/>
                  <a:pt x="1688937" y="441069"/>
                  <a:pt x="1687285" y="426200"/>
                </a:cubicBezTo>
                <a:cubicBezTo>
                  <a:pt x="1681548" y="374565"/>
                  <a:pt x="1671057" y="323087"/>
                  <a:pt x="1654628" y="273800"/>
                </a:cubicBezTo>
                <a:cubicBezTo>
                  <a:pt x="1648891" y="256588"/>
                  <a:pt x="1633778" y="244032"/>
                  <a:pt x="1621971" y="230257"/>
                </a:cubicBezTo>
                <a:cubicBezTo>
                  <a:pt x="1588579" y="191299"/>
                  <a:pt x="1594886" y="203632"/>
                  <a:pt x="1556657" y="175829"/>
                </a:cubicBezTo>
                <a:cubicBezTo>
                  <a:pt x="1527311" y="154487"/>
                  <a:pt x="1498600" y="132286"/>
                  <a:pt x="1469571" y="110514"/>
                </a:cubicBezTo>
                <a:cubicBezTo>
                  <a:pt x="1455057" y="99628"/>
                  <a:pt x="1443629" y="82257"/>
                  <a:pt x="1426028" y="77857"/>
                </a:cubicBezTo>
                <a:lnTo>
                  <a:pt x="1382485" y="66972"/>
                </a:lnTo>
                <a:cubicBezTo>
                  <a:pt x="1375228" y="59715"/>
                  <a:pt x="1370147" y="49243"/>
                  <a:pt x="1360714" y="45200"/>
                </a:cubicBezTo>
                <a:cubicBezTo>
                  <a:pt x="1304057" y="20918"/>
                  <a:pt x="1193408" y="42377"/>
                  <a:pt x="1153885" y="45200"/>
                </a:cubicBezTo>
                <a:cubicBezTo>
                  <a:pt x="1132114" y="59714"/>
                  <a:pt x="1113394" y="80468"/>
                  <a:pt x="1088571" y="88743"/>
                </a:cubicBezTo>
                <a:cubicBezTo>
                  <a:pt x="1077685" y="92372"/>
                  <a:pt x="1066177" y="94497"/>
                  <a:pt x="1055914" y="99629"/>
                </a:cubicBezTo>
                <a:cubicBezTo>
                  <a:pt x="1044212" y="105480"/>
                  <a:pt x="1034616" y="114909"/>
                  <a:pt x="1023257" y="121400"/>
                </a:cubicBezTo>
                <a:cubicBezTo>
                  <a:pt x="1009168" y="129451"/>
                  <a:pt x="994228" y="135915"/>
                  <a:pt x="979714" y="143172"/>
                </a:cubicBezTo>
                <a:cubicBezTo>
                  <a:pt x="943428" y="139543"/>
                  <a:pt x="906900" y="137831"/>
                  <a:pt x="870857" y="132286"/>
                </a:cubicBezTo>
                <a:cubicBezTo>
                  <a:pt x="859516" y="130541"/>
                  <a:pt x="847747" y="127765"/>
                  <a:pt x="838200" y="121400"/>
                </a:cubicBezTo>
                <a:cubicBezTo>
                  <a:pt x="825391" y="112860"/>
                  <a:pt x="817858" y="97980"/>
                  <a:pt x="805542" y="88743"/>
                </a:cubicBezTo>
                <a:cubicBezTo>
                  <a:pt x="758115" y="53173"/>
                  <a:pt x="742248" y="53130"/>
                  <a:pt x="685800" y="34314"/>
                </a:cubicBezTo>
                <a:cubicBezTo>
                  <a:pt x="674914" y="30685"/>
                  <a:pt x="664528" y="24852"/>
                  <a:pt x="653142" y="23429"/>
                </a:cubicBezTo>
                <a:cubicBezTo>
                  <a:pt x="414834" y="-6361"/>
                  <a:pt x="174171" y="-9228"/>
                  <a:pt x="76200" y="2342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5, 3, 7, 6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+mn-ea"/>
              </a:rPr>
              <a:t>Preorder</a:t>
            </a:r>
            <a:r>
              <a:rPr lang="ko-KR" altLang="en-US" sz="2500" dirty="0">
                <a:latin typeface="+mn-ea"/>
              </a:rPr>
              <a:t>와 </a:t>
            </a:r>
            <a:r>
              <a:rPr lang="en-US" altLang="ko-KR" sz="2500" dirty="0" err="1">
                <a:latin typeface="+mn-ea"/>
              </a:rPr>
              <a:t>Inorder</a:t>
            </a:r>
            <a:r>
              <a:rPr lang="ko-KR" altLang="en-US" sz="2500" dirty="0">
                <a:latin typeface="+mn-ea"/>
              </a:rPr>
              <a:t>만으로 </a:t>
            </a:r>
            <a:r>
              <a:rPr lang="en-US" altLang="ko-KR" sz="2500" dirty="0">
                <a:latin typeface="+mn-ea"/>
              </a:rPr>
              <a:t>Tree</a:t>
            </a:r>
            <a:r>
              <a:rPr lang="ko-KR" altLang="en-US" sz="2500" dirty="0">
                <a:latin typeface="+mn-ea"/>
              </a:rPr>
              <a:t>를 유일하게 결정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 Preorder </a:t>
            </a:r>
            <a:r>
              <a:rPr lang="en-US" altLang="ko-KR" sz="500" dirty="0">
                <a:latin typeface="+mn-ea"/>
              </a:rPr>
              <a:t> </a:t>
            </a:r>
            <a:r>
              <a:rPr lang="en-US" altLang="ko-KR" sz="1850" dirty="0">
                <a:latin typeface="+mn-ea"/>
              </a:rPr>
              <a:t>:  </a:t>
            </a:r>
            <a:r>
              <a:rPr lang="en-US" altLang="ko-KR" sz="185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850" dirty="0">
                <a:latin typeface="+mn-ea"/>
              </a:rPr>
              <a:t> 2 4 3 5 6 7</a:t>
            </a:r>
            <a:br>
              <a:rPr lang="en-US" altLang="ko-KR" sz="1850" dirty="0">
                <a:latin typeface="+mn-ea"/>
              </a:rPr>
            </a:b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err="1">
                <a:latin typeface="+mn-ea"/>
              </a:rPr>
              <a:t>Inorder</a:t>
            </a:r>
            <a:r>
              <a:rPr lang="en-US" altLang="ko-KR" sz="1850" dirty="0">
                <a:latin typeface="+mn-ea"/>
              </a:rPr>
              <a:t>   :  4 2 </a:t>
            </a:r>
            <a:r>
              <a:rPr lang="en-US" altLang="ko-KR" sz="185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ko-KR" sz="1850" dirty="0">
                <a:latin typeface="+mn-ea"/>
              </a:rPr>
              <a:t> 5 3 7 6 </a:t>
            </a:r>
            <a:r>
              <a:rPr lang="ko-KR" altLang="en-US" sz="1850" dirty="0">
                <a:latin typeface="+mn-ea"/>
              </a:rPr>
              <a:t>일 때 </a:t>
            </a:r>
            <a:r>
              <a:rPr lang="en-US" altLang="ko-KR" sz="1850" dirty="0">
                <a:latin typeface="+mn-ea"/>
              </a:rPr>
              <a:t>Tree</a:t>
            </a:r>
            <a:r>
              <a:rPr lang="ko-KR" altLang="en-US" sz="1850" dirty="0">
                <a:latin typeface="+mn-ea"/>
              </a:rPr>
              <a:t>는 어떻게 생겼나 </a:t>
            </a:r>
            <a:r>
              <a:rPr lang="en-US" altLang="ko-KR" sz="1850" dirty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1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Binary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875936" y="1873252"/>
            <a:ext cx="310242" cy="500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5910" y="149707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Divide &amp; Conquer !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376058" y="455022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9621" y="2656456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649" y="2656456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80418" y="2939143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3664" y="293914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0" idx="3"/>
          </p:cNvCxnSpPr>
          <p:nvPr/>
        </p:nvCxnSpPr>
        <p:spPr>
          <a:xfrm flipH="1">
            <a:off x="4227040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5"/>
          </p:cNvCxnSpPr>
          <p:nvPr/>
        </p:nvCxnSpPr>
        <p:spPr>
          <a:xfrm>
            <a:off x="4673387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679371" y="5041685"/>
            <a:ext cx="893856" cy="793058"/>
          </a:xfrm>
          <a:custGeom>
            <a:avLst/>
            <a:gdLst>
              <a:gd name="connsiteX0" fmla="*/ 555172 w 893856"/>
              <a:gd name="connsiteY0" fmla="*/ 74601 h 793058"/>
              <a:gd name="connsiteX1" fmla="*/ 500743 w 893856"/>
              <a:gd name="connsiteY1" fmla="*/ 31058 h 793058"/>
              <a:gd name="connsiteX2" fmla="*/ 457200 w 893856"/>
              <a:gd name="connsiteY2" fmla="*/ 20172 h 793058"/>
              <a:gd name="connsiteX3" fmla="*/ 424543 w 893856"/>
              <a:gd name="connsiteY3" fmla="*/ 9286 h 793058"/>
              <a:gd name="connsiteX4" fmla="*/ 195943 w 893856"/>
              <a:gd name="connsiteY4" fmla="*/ 63715 h 793058"/>
              <a:gd name="connsiteX5" fmla="*/ 206829 w 893856"/>
              <a:gd name="connsiteY5" fmla="*/ 150801 h 793058"/>
              <a:gd name="connsiteX6" fmla="*/ 195943 w 893856"/>
              <a:gd name="connsiteY6" fmla="*/ 259658 h 793058"/>
              <a:gd name="connsiteX7" fmla="*/ 163286 w 893856"/>
              <a:gd name="connsiteY7" fmla="*/ 303201 h 793058"/>
              <a:gd name="connsiteX8" fmla="*/ 141515 w 893856"/>
              <a:gd name="connsiteY8" fmla="*/ 335858 h 793058"/>
              <a:gd name="connsiteX9" fmla="*/ 76200 w 893856"/>
              <a:gd name="connsiteY9" fmla="*/ 390286 h 793058"/>
              <a:gd name="connsiteX10" fmla="*/ 54429 w 893856"/>
              <a:gd name="connsiteY10" fmla="*/ 422944 h 793058"/>
              <a:gd name="connsiteX11" fmla="*/ 21772 w 893856"/>
              <a:gd name="connsiteY11" fmla="*/ 455601 h 793058"/>
              <a:gd name="connsiteX12" fmla="*/ 0 w 893856"/>
              <a:gd name="connsiteY12" fmla="*/ 520915 h 793058"/>
              <a:gd name="connsiteX13" fmla="*/ 21772 w 893856"/>
              <a:gd name="connsiteY13" fmla="*/ 586229 h 793058"/>
              <a:gd name="connsiteX14" fmla="*/ 76200 w 893856"/>
              <a:gd name="connsiteY14" fmla="*/ 640658 h 793058"/>
              <a:gd name="connsiteX15" fmla="*/ 163286 w 893856"/>
              <a:gd name="connsiteY15" fmla="*/ 716858 h 793058"/>
              <a:gd name="connsiteX16" fmla="*/ 239486 w 893856"/>
              <a:gd name="connsiteY16" fmla="*/ 738629 h 793058"/>
              <a:gd name="connsiteX17" fmla="*/ 293915 w 893856"/>
              <a:gd name="connsiteY17" fmla="*/ 760401 h 793058"/>
              <a:gd name="connsiteX18" fmla="*/ 337458 w 893856"/>
              <a:gd name="connsiteY18" fmla="*/ 771286 h 793058"/>
              <a:gd name="connsiteX19" fmla="*/ 370115 w 893856"/>
              <a:gd name="connsiteY19" fmla="*/ 782172 h 793058"/>
              <a:gd name="connsiteX20" fmla="*/ 457200 w 893856"/>
              <a:gd name="connsiteY20" fmla="*/ 793058 h 793058"/>
              <a:gd name="connsiteX21" fmla="*/ 620486 w 893856"/>
              <a:gd name="connsiteY21" fmla="*/ 782172 h 793058"/>
              <a:gd name="connsiteX22" fmla="*/ 685800 w 893856"/>
              <a:gd name="connsiteY22" fmla="*/ 760401 h 793058"/>
              <a:gd name="connsiteX23" fmla="*/ 707572 w 893856"/>
              <a:gd name="connsiteY23" fmla="*/ 738629 h 793058"/>
              <a:gd name="connsiteX24" fmla="*/ 751115 w 893856"/>
              <a:gd name="connsiteY24" fmla="*/ 716858 h 793058"/>
              <a:gd name="connsiteX25" fmla="*/ 805543 w 893856"/>
              <a:gd name="connsiteY25" fmla="*/ 673315 h 793058"/>
              <a:gd name="connsiteX26" fmla="*/ 794658 w 893856"/>
              <a:gd name="connsiteY26" fmla="*/ 499144 h 793058"/>
              <a:gd name="connsiteX27" fmla="*/ 849086 w 893856"/>
              <a:gd name="connsiteY27" fmla="*/ 444715 h 793058"/>
              <a:gd name="connsiteX28" fmla="*/ 870858 w 893856"/>
              <a:gd name="connsiteY28" fmla="*/ 422944 h 793058"/>
              <a:gd name="connsiteX29" fmla="*/ 892629 w 893856"/>
              <a:gd name="connsiteY29" fmla="*/ 357629 h 793058"/>
              <a:gd name="connsiteX30" fmla="*/ 859972 w 893856"/>
              <a:gd name="connsiteY30" fmla="*/ 281429 h 793058"/>
              <a:gd name="connsiteX31" fmla="*/ 816429 w 893856"/>
              <a:gd name="connsiteY31" fmla="*/ 216115 h 793058"/>
              <a:gd name="connsiteX32" fmla="*/ 740229 w 893856"/>
              <a:gd name="connsiteY32" fmla="*/ 161686 h 793058"/>
              <a:gd name="connsiteX33" fmla="*/ 707572 w 893856"/>
              <a:gd name="connsiteY33" fmla="*/ 150801 h 793058"/>
              <a:gd name="connsiteX34" fmla="*/ 674915 w 893856"/>
              <a:gd name="connsiteY34" fmla="*/ 129029 h 793058"/>
              <a:gd name="connsiteX35" fmla="*/ 642258 w 893856"/>
              <a:gd name="connsiteY35" fmla="*/ 118144 h 793058"/>
              <a:gd name="connsiteX36" fmla="*/ 555172 w 893856"/>
              <a:gd name="connsiteY36" fmla="*/ 74601 h 79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3856" h="793058">
                <a:moveTo>
                  <a:pt x="555172" y="74601"/>
                </a:moveTo>
                <a:cubicBezTo>
                  <a:pt x="531586" y="60087"/>
                  <a:pt x="521053" y="42342"/>
                  <a:pt x="500743" y="31058"/>
                </a:cubicBezTo>
                <a:cubicBezTo>
                  <a:pt x="487665" y="23792"/>
                  <a:pt x="471585" y="24282"/>
                  <a:pt x="457200" y="20172"/>
                </a:cubicBezTo>
                <a:cubicBezTo>
                  <a:pt x="446167" y="17020"/>
                  <a:pt x="435429" y="12915"/>
                  <a:pt x="424543" y="9286"/>
                </a:cubicBezTo>
                <a:cubicBezTo>
                  <a:pt x="411202" y="10620"/>
                  <a:pt x="195943" y="-34737"/>
                  <a:pt x="195943" y="63715"/>
                </a:cubicBezTo>
                <a:cubicBezTo>
                  <a:pt x="195943" y="92970"/>
                  <a:pt x="203200" y="121772"/>
                  <a:pt x="206829" y="150801"/>
                </a:cubicBezTo>
                <a:cubicBezTo>
                  <a:pt x="203200" y="187087"/>
                  <a:pt x="205961" y="224594"/>
                  <a:pt x="195943" y="259658"/>
                </a:cubicBezTo>
                <a:cubicBezTo>
                  <a:pt x="190959" y="277103"/>
                  <a:pt x="173831" y="288437"/>
                  <a:pt x="163286" y="303201"/>
                </a:cubicBezTo>
                <a:cubicBezTo>
                  <a:pt x="155682" y="313847"/>
                  <a:pt x="149890" y="325807"/>
                  <a:pt x="141515" y="335858"/>
                </a:cubicBezTo>
                <a:cubicBezTo>
                  <a:pt x="115322" y="367290"/>
                  <a:pt x="108312" y="368879"/>
                  <a:pt x="76200" y="390286"/>
                </a:cubicBezTo>
                <a:cubicBezTo>
                  <a:pt x="68943" y="401172"/>
                  <a:pt x="62805" y="412893"/>
                  <a:pt x="54429" y="422944"/>
                </a:cubicBezTo>
                <a:cubicBezTo>
                  <a:pt x="44574" y="434771"/>
                  <a:pt x="29248" y="442144"/>
                  <a:pt x="21772" y="455601"/>
                </a:cubicBezTo>
                <a:cubicBezTo>
                  <a:pt x="10627" y="475662"/>
                  <a:pt x="7257" y="499144"/>
                  <a:pt x="0" y="520915"/>
                </a:cubicBezTo>
                <a:cubicBezTo>
                  <a:pt x="7257" y="542686"/>
                  <a:pt x="9451" y="566868"/>
                  <a:pt x="21772" y="586229"/>
                </a:cubicBezTo>
                <a:cubicBezTo>
                  <a:pt x="35547" y="607876"/>
                  <a:pt x="58057" y="622515"/>
                  <a:pt x="76200" y="640658"/>
                </a:cubicBezTo>
                <a:cubicBezTo>
                  <a:pt x="104736" y="669194"/>
                  <a:pt x="127853" y="694712"/>
                  <a:pt x="163286" y="716858"/>
                </a:cubicBezTo>
                <a:cubicBezTo>
                  <a:pt x="175271" y="724349"/>
                  <a:pt x="230270" y="735557"/>
                  <a:pt x="239486" y="738629"/>
                </a:cubicBezTo>
                <a:cubicBezTo>
                  <a:pt x="258024" y="744808"/>
                  <a:pt x="275377" y="754222"/>
                  <a:pt x="293915" y="760401"/>
                </a:cubicBezTo>
                <a:cubicBezTo>
                  <a:pt x="308108" y="765132"/>
                  <a:pt x="323073" y="767176"/>
                  <a:pt x="337458" y="771286"/>
                </a:cubicBezTo>
                <a:cubicBezTo>
                  <a:pt x="348491" y="774438"/>
                  <a:pt x="358826" y="780119"/>
                  <a:pt x="370115" y="782172"/>
                </a:cubicBezTo>
                <a:cubicBezTo>
                  <a:pt x="398897" y="787405"/>
                  <a:pt x="428172" y="789429"/>
                  <a:pt x="457200" y="793058"/>
                </a:cubicBezTo>
                <a:cubicBezTo>
                  <a:pt x="511629" y="789429"/>
                  <a:pt x="566485" y="789886"/>
                  <a:pt x="620486" y="782172"/>
                </a:cubicBezTo>
                <a:cubicBezTo>
                  <a:pt x="643204" y="778927"/>
                  <a:pt x="685800" y="760401"/>
                  <a:pt x="685800" y="760401"/>
                </a:cubicBezTo>
                <a:cubicBezTo>
                  <a:pt x="693057" y="753144"/>
                  <a:pt x="699032" y="744322"/>
                  <a:pt x="707572" y="738629"/>
                </a:cubicBezTo>
                <a:cubicBezTo>
                  <a:pt x="721074" y="729628"/>
                  <a:pt x="738649" y="727247"/>
                  <a:pt x="751115" y="716858"/>
                </a:cubicBezTo>
                <a:cubicBezTo>
                  <a:pt x="816768" y="662147"/>
                  <a:pt x="727570" y="699307"/>
                  <a:pt x="805543" y="673315"/>
                </a:cubicBezTo>
                <a:cubicBezTo>
                  <a:pt x="793869" y="620779"/>
                  <a:pt x="767028" y="554404"/>
                  <a:pt x="794658" y="499144"/>
                </a:cubicBezTo>
                <a:cubicBezTo>
                  <a:pt x="806132" y="476195"/>
                  <a:pt x="830943" y="462858"/>
                  <a:pt x="849086" y="444715"/>
                </a:cubicBezTo>
                <a:lnTo>
                  <a:pt x="870858" y="422944"/>
                </a:lnTo>
                <a:cubicBezTo>
                  <a:pt x="878115" y="401172"/>
                  <a:pt x="890551" y="380484"/>
                  <a:pt x="892629" y="357629"/>
                </a:cubicBezTo>
                <a:cubicBezTo>
                  <a:pt x="898161" y="296770"/>
                  <a:pt x="884602" y="314269"/>
                  <a:pt x="859972" y="281429"/>
                </a:cubicBezTo>
                <a:cubicBezTo>
                  <a:pt x="844273" y="260496"/>
                  <a:pt x="837362" y="231814"/>
                  <a:pt x="816429" y="216115"/>
                </a:cubicBezTo>
                <a:cubicBezTo>
                  <a:pt x="806573" y="208723"/>
                  <a:pt x="756142" y="169642"/>
                  <a:pt x="740229" y="161686"/>
                </a:cubicBezTo>
                <a:cubicBezTo>
                  <a:pt x="729966" y="156554"/>
                  <a:pt x="718458" y="154429"/>
                  <a:pt x="707572" y="150801"/>
                </a:cubicBezTo>
                <a:cubicBezTo>
                  <a:pt x="696686" y="143544"/>
                  <a:pt x="686617" y="134880"/>
                  <a:pt x="674915" y="129029"/>
                </a:cubicBezTo>
                <a:cubicBezTo>
                  <a:pt x="664652" y="123897"/>
                  <a:pt x="653547" y="120197"/>
                  <a:pt x="642258" y="118144"/>
                </a:cubicBezTo>
                <a:cubicBezTo>
                  <a:pt x="579908" y="106808"/>
                  <a:pt x="578758" y="89115"/>
                  <a:pt x="555172" y="7460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4, 2</a:t>
            </a:r>
            <a:endParaRPr lang="ko-KR" altLang="en-US" dirty="0"/>
          </a:p>
        </p:txBody>
      </p:sp>
      <p:sp>
        <p:nvSpPr>
          <p:cNvPr id="26" name="자유형 25"/>
          <p:cNvSpPr/>
          <p:nvPr/>
        </p:nvSpPr>
        <p:spPr>
          <a:xfrm>
            <a:off x="4778829" y="5092857"/>
            <a:ext cx="1687541" cy="853664"/>
          </a:xfrm>
          <a:custGeom>
            <a:avLst/>
            <a:gdLst>
              <a:gd name="connsiteX0" fmla="*/ 76200 w 1687541"/>
              <a:gd name="connsiteY0" fmla="*/ 23429 h 853664"/>
              <a:gd name="connsiteX1" fmla="*/ 65314 w 1687541"/>
              <a:gd name="connsiteY1" fmla="*/ 219372 h 853664"/>
              <a:gd name="connsiteX2" fmla="*/ 32657 w 1687541"/>
              <a:gd name="connsiteY2" fmla="*/ 241143 h 853664"/>
              <a:gd name="connsiteX3" fmla="*/ 0 w 1687541"/>
              <a:gd name="connsiteY3" fmla="*/ 339114 h 853664"/>
              <a:gd name="connsiteX4" fmla="*/ 21771 w 1687541"/>
              <a:gd name="connsiteY4" fmla="*/ 404429 h 853664"/>
              <a:gd name="connsiteX5" fmla="*/ 65314 w 1687541"/>
              <a:gd name="connsiteY5" fmla="*/ 437086 h 853664"/>
              <a:gd name="connsiteX6" fmla="*/ 206828 w 1687541"/>
              <a:gd name="connsiteY6" fmla="*/ 480629 h 853664"/>
              <a:gd name="connsiteX7" fmla="*/ 315685 w 1687541"/>
              <a:gd name="connsiteY7" fmla="*/ 567714 h 853664"/>
              <a:gd name="connsiteX8" fmla="*/ 348342 w 1687541"/>
              <a:gd name="connsiteY8" fmla="*/ 600372 h 853664"/>
              <a:gd name="connsiteX9" fmla="*/ 391885 w 1687541"/>
              <a:gd name="connsiteY9" fmla="*/ 676572 h 853664"/>
              <a:gd name="connsiteX10" fmla="*/ 402771 w 1687541"/>
              <a:gd name="connsiteY10" fmla="*/ 774543 h 853664"/>
              <a:gd name="connsiteX11" fmla="*/ 446314 w 1687541"/>
              <a:gd name="connsiteY11" fmla="*/ 807200 h 853664"/>
              <a:gd name="connsiteX12" fmla="*/ 620485 w 1687541"/>
              <a:gd name="connsiteY12" fmla="*/ 818086 h 853664"/>
              <a:gd name="connsiteX13" fmla="*/ 1034142 w 1687541"/>
              <a:gd name="connsiteY13" fmla="*/ 828972 h 853664"/>
              <a:gd name="connsiteX14" fmla="*/ 1121228 w 1687541"/>
              <a:gd name="connsiteY14" fmla="*/ 763657 h 853664"/>
              <a:gd name="connsiteX15" fmla="*/ 1164771 w 1687541"/>
              <a:gd name="connsiteY15" fmla="*/ 731000 h 853664"/>
              <a:gd name="connsiteX16" fmla="*/ 1186542 w 1687541"/>
              <a:gd name="connsiteY16" fmla="*/ 687457 h 853664"/>
              <a:gd name="connsiteX17" fmla="*/ 1240971 w 1687541"/>
              <a:gd name="connsiteY17" fmla="*/ 622143 h 853664"/>
              <a:gd name="connsiteX18" fmla="*/ 1273628 w 1687541"/>
              <a:gd name="connsiteY18" fmla="*/ 545943 h 853664"/>
              <a:gd name="connsiteX19" fmla="*/ 1306285 w 1687541"/>
              <a:gd name="connsiteY19" fmla="*/ 535057 h 853664"/>
              <a:gd name="connsiteX20" fmla="*/ 1349828 w 1687541"/>
              <a:gd name="connsiteY20" fmla="*/ 513286 h 853664"/>
              <a:gd name="connsiteX21" fmla="*/ 1654628 w 1687541"/>
              <a:gd name="connsiteY21" fmla="*/ 502400 h 853664"/>
              <a:gd name="connsiteX22" fmla="*/ 1676400 w 1687541"/>
              <a:gd name="connsiteY22" fmla="*/ 469743 h 853664"/>
              <a:gd name="connsiteX23" fmla="*/ 1687285 w 1687541"/>
              <a:gd name="connsiteY23" fmla="*/ 426200 h 853664"/>
              <a:gd name="connsiteX24" fmla="*/ 1654628 w 1687541"/>
              <a:gd name="connsiteY24" fmla="*/ 273800 h 853664"/>
              <a:gd name="connsiteX25" fmla="*/ 1621971 w 1687541"/>
              <a:gd name="connsiteY25" fmla="*/ 230257 h 853664"/>
              <a:gd name="connsiteX26" fmla="*/ 1556657 w 1687541"/>
              <a:gd name="connsiteY26" fmla="*/ 175829 h 853664"/>
              <a:gd name="connsiteX27" fmla="*/ 1469571 w 1687541"/>
              <a:gd name="connsiteY27" fmla="*/ 110514 h 853664"/>
              <a:gd name="connsiteX28" fmla="*/ 1426028 w 1687541"/>
              <a:gd name="connsiteY28" fmla="*/ 77857 h 853664"/>
              <a:gd name="connsiteX29" fmla="*/ 1382485 w 1687541"/>
              <a:gd name="connsiteY29" fmla="*/ 66972 h 853664"/>
              <a:gd name="connsiteX30" fmla="*/ 1360714 w 1687541"/>
              <a:gd name="connsiteY30" fmla="*/ 45200 h 853664"/>
              <a:gd name="connsiteX31" fmla="*/ 1153885 w 1687541"/>
              <a:gd name="connsiteY31" fmla="*/ 45200 h 853664"/>
              <a:gd name="connsiteX32" fmla="*/ 1088571 w 1687541"/>
              <a:gd name="connsiteY32" fmla="*/ 88743 h 853664"/>
              <a:gd name="connsiteX33" fmla="*/ 1055914 w 1687541"/>
              <a:gd name="connsiteY33" fmla="*/ 99629 h 853664"/>
              <a:gd name="connsiteX34" fmla="*/ 1023257 w 1687541"/>
              <a:gd name="connsiteY34" fmla="*/ 121400 h 853664"/>
              <a:gd name="connsiteX35" fmla="*/ 979714 w 1687541"/>
              <a:gd name="connsiteY35" fmla="*/ 143172 h 853664"/>
              <a:gd name="connsiteX36" fmla="*/ 870857 w 1687541"/>
              <a:gd name="connsiteY36" fmla="*/ 132286 h 853664"/>
              <a:gd name="connsiteX37" fmla="*/ 838200 w 1687541"/>
              <a:gd name="connsiteY37" fmla="*/ 121400 h 853664"/>
              <a:gd name="connsiteX38" fmla="*/ 805542 w 1687541"/>
              <a:gd name="connsiteY38" fmla="*/ 88743 h 853664"/>
              <a:gd name="connsiteX39" fmla="*/ 685800 w 1687541"/>
              <a:gd name="connsiteY39" fmla="*/ 34314 h 853664"/>
              <a:gd name="connsiteX40" fmla="*/ 653142 w 1687541"/>
              <a:gd name="connsiteY40" fmla="*/ 23429 h 853664"/>
              <a:gd name="connsiteX41" fmla="*/ 76200 w 1687541"/>
              <a:gd name="connsiteY41" fmla="*/ 23429 h 85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7541" h="853664">
                <a:moveTo>
                  <a:pt x="76200" y="23429"/>
                </a:moveTo>
                <a:cubicBezTo>
                  <a:pt x="-21771" y="56086"/>
                  <a:pt x="78143" y="155227"/>
                  <a:pt x="65314" y="219372"/>
                </a:cubicBezTo>
                <a:cubicBezTo>
                  <a:pt x="62748" y="232201"/>
                  <a:pt x="38922" y="229658"/>
                  <a:pt x="32657" y="241143"/>
                </a:cubicBezTo>
                <a:cubicBezTo>
                  <a:pt x="16173" y="271363"/>
                  <a:pt x="0" y="339114"/>
                  <a:pt x="0" y="339114"/>
                </a:cubicBezTo>
                <a:cubicBezTo>
                  <a:pt x="7257" y="360886"/>
                  <a:pt x="9041" y="385334"/>
                  <a:pt x="21771" y="404429"/>
                </a:cubicBezTo>
                <a:cubicBezTo>
                  <a:pt x="31835" y="419525"/>
                  <a:pt x="49757" y="427752"/>
                  <a:pt x="65314" y="437086"/>
                </a:cubicBezTo>
                <a:cubicBezTo>
                  <a:pt x="134270" y="478459"/>
                  <a:pt x="126883" y="469208"/>
                  <a:pt x="206828" y="480629"/>
                </a:cubicBezTo>
                <a:cubicBezTo>
                  <a:pt x="277909" y="516169"/>
                  <a:pt x="238898" y="490926"/>
                  <a:pt x="315685" y="567714"/>
                </a:cubicBezTo>
                <a:cubicBezTo>
                  <a:pt x="326571" y="578600"/>
                  <a:pt x="341457" y="586603"/>
                  <a:pt x="348342" y="600372"/>
                </a:cubicBezTo>
                <a:cubicBezTo>
                  <a:pt x="375965" y="655616"/>
                  <a:pt x="361113" y="630412"/>
                  <a:pt x="391885" y="676572"/>
                </a:cubicBezTo>
                <a:cubicBezTo>
                  <a:pt x="395514" y="709229"/>
                  <a:pt x="390133" y="744213"/>
                  <a:pt x="402771" y="774543"/>
                </a:cubicBezTo>
                <a:cubicBezTo>
                  <a:pt x="409749" y="791290"/>
                  <a:pt x="428523" y="803642"/>
                  <a:pt x="446314" y="807200"/>
                </a:cubicBezTo>
                <a:cubicBezTo>
                  <a:pt x="503355" y="818608"/>
                  <a:pt x="562428" y="814457"/>
                  <a:pt x="620485" y="818086"/>
                </a:cubicBezTo>
                <a:cubicBezTo>
                  <a:pt x="787928" y="865926"/>
                  <a:pt x="742588" y="861367"/>
                  <a:pt x="1034142" y="828972"/>
                </a:cubicBezTo>
                <a:cubicBezTo>
                  <a:pt x="1069984" y="824990"/>
                  <a:pt x="1096738" y="784648"/>
                  <a:pt x="1121228" y="763657"/>
                </a:cubicBezTo>
                <a:cubicBezTo>
                  <a:pt x="1135003" y="751850"/>
                  <a:pt x="1150257" y="741886"/>
                  <a:pt x="1164771" y="731000"/>
                </a:cubicBezTo>
                <a:cubicBezTo>
                  <a:pt x="1172028" y="716486"/>
                  <a:pt x="1177110" y="700662"/>
                  <a:pt x="1186542" y="687457"/>
                </a:cubicBezTo>
                <a:cubicBezTo>
                  <a:pt x="1226671" y="631277"/>
                  <a:pt x="1212173" y="679738"/>
                  <a:pt x="1240971" y="622143"/>
                </a:cubicBezTo>
                <a:cubicBezTo>
                  <a:pt x="1253981" y="596122"/>
                  <a:pt x="1250978" y="568593"/>
                  <a:pt x="1273628" y="545943"/>
                </a:cubicBezTo>
                <a:cubicBezTo>
                  <a:pt x="1281742" y="537829"/>
                  <a:pt x="1295738" y="539577"/>
                  <a:pt x="1306285" y="535057"/>
                </a:cubicBezTo>
                <a:cubicBezTo>
                  <a:pt x="1321200" y="528665"/>
                  <a:pt x="1333671" y="514801"/>
                  <a:pt x="1349828" y="513286"/>
                </a:cubicBezTo>
                <a:cubicBezTo>
                  <a:pt x="1451049" y="503797"/>
                  <a:pt x="1553028" y="506029"/>
                  <a:pt x="1654628" y="502400"/>
                </a:cubicBezTo>
                <a:cubicBezTo>
                  <a:pt x="1661885" y="491514"/>
                  <a:pt x="1671246" y="481768"/>
                  <a:pt x="1676400" y="469743"/>
                </a:cubicBezTo>
                <a:cubicBezTo>
                  <a:pt x="1682293" y="455992"/>
                  <a:pt x="1688937" y="441069"/>
                  <a:pt x="1687285" y="426200"/>
                </a:cubicBezTo>
                <a:cubicBezTo>
                  <a:pt x="1681548" y="374565"/>
                  <a:pt x="1671057" y="323087"/>
                  <a:pt x="1654628" y="273800"/>
                </a:cubicBezTo>
                <a:cubicBezTo>
                  <a:pt x="1648891" y="256588"/>
                  <a:pt x="1633778" y="244032"/>
                  <a:pt x="1621971" y="230257"/>
                </a:cubicBezTo>
                <a:cubicBezTo>
                  <a:pt x="1588579" y="191299"/>
                  <a:pt x="1594886" y="203632"/>
                  <a:pt x="1556657" y="175829"/>
                </a:cubicBezTo>
                <a:cubicBezTo>
                  <a:pt x="1527311" y="154487"/>
                  <a:pt x="1498600" y="132286"/>
                  <a:pt x="1469571" y="110514"/>
                </a:cubicBezTo>
                <a:cubicBezTo>
                  <a:pt x="1455057" y="99628"/>
                  <a:pt x="1443629" y="82257"/>
                  <a:pt x="1426028" y="77857"/>
                </a:cubicBezTo>
                <a:lnTo>
                  <a:pt x="1382485" y="66972"/>
                </a:lnTo>
                <a:cubicBezTo>
                  <a:pt x="1375228" y="59715"/>
                  <a:pt x="1370147" y="49243"/>
                  <a:pt x="1360714" y="45200"/>
                </a:cubicBezTo>
                <a:cubicBezTo>
                  <a:pt x="1304057" y="20918"/>
                  <a:pt x="1193408" y="42377"/>
                  <a:pt x="1153885" y="45200"/>
                </a:cubicBezTo>
                <a:cubicBezTo>
                  <a:pt x="1132114" y="59714"/>
                  <a:pt x="1113394" y="80468"/>
                  <a:pt x="1088571" y="88743"/>
                </a:cubicBezTo>
                <a:cubicBezTo>
                  <a:pt x="1077685" y="92372"/>
                  <a:pt x="1066177" y="94497"/>
                  <a:pt x="1055914" y="99629"/>
                </a:cubicBezTo>
                <a:cubicBezTo>
                  <a:pt x="1044212" y="105480"/>
                  <a:pt x="1034616" y="114909"/>
                  <a:pt x="1023257" y="121400"/>
                </a:cubicBezTo>
                <a:cubicBezTo>
                  <a:pt x="1009168" y="129451"/>
                  <a:pt x="994228" y="135915"/>
                  <a:pt x="979714" y="143172"/>
                </a:cubicBezTo>
                <a:cubicBezTo>
                  <a:pt x="943428" y="139543"/>
                  <a:pt x="906900" y="137831"/>
                  <a:pt x="870857" y="132286"/>
                </a:cubicBezTo>
                <a:cubicBezTo>
                  <a:pt x="859516" y="130541"/>
                  <a:pt x="847747" y="127765"/>
                  <a:pt x="838200" y="121400"/>
                </a:cubicBezTo>
                <a:cubicBezTo>
                  <a:pt x="825391" y="112860"/>
                  <a:pt x="817858" y="97980"/>
                  <a:pt x="805542" y="88743"/>
                </a:cubicBezTo>
                <a:cubicBezTo>
                  <a:pt x="758115" y="53173"/>
                  <a:pt x="742248" y="53130"/>
                  <a:pt x="685800" y="34314"/>
                </a:cubicBezTo>
                <a:cubicBezTo>
                  <a:pt x="674914" y="30685"/>
                  <a:pt x="664528" y="24852"/>
                  <a:pt x="653142" y="23429"/>
                </a:cubicBezTo>
                <a:cubicBezTo>
                  <a:pt x="414834" y="-6361"/>
                  <a:pt x="174171" y="-9228"/>
                  <a:pt x="76200" y="2342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5, 3, 7, 6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47335" y="2373769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93648" y="2373769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186178" y="1873252"/>
            <a:ext cx="330959" cy="478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+mn-ea"/>
              </a:rPr>
              <a:t>Preorder</a:t>
            </a:r>
            <a:r>
              <a:rPr lang="ko-KR" altLang="en-US" sz="2500" dirty="0">
                <a:latin typeface="+mn-ea"/>
              </a:rPr>
              <a:t>와 </a:t>
            </a:r>
            <a:r>
              <a:rPr lang="en-US" altLang="ko-KR" sz="2500" dirty="0" err="1">
                <a:latin typeface="+mn-ea"/>
              </a:rPr>
              <a:t>Inorder</a:t>
            </a:r>
            <a:r>
              <a:rPr lang="ko-KR" altLang="en-US" sz="2500" dirty="0">
                <a:latin typeface="+mn-ea"/>
              </a:rPr>
              <a:t>만으로 </a:t>
            </a:r>
            <a:r>
              <a:rPr lang="en-US" altLang="ko-KR" sz="2500" dirty="0">
                <a:latin typeface="+mn-ea"/>
              </a:rPr>
              <a:t>Tree</a:t>
            </a:r>
            <a:r>
              <a:rPr lang="ko-KR" altLang="en-US" sz="2500" dirty="0">
                <a:latin typeface="+mn-ea"/>
              </a:rPr>
              <a:t>를 유일하게 결정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 Preorder </a:t>
            </a:r>
            <a:r>
              <a:rPr lang="en-US" altLang="ko-KR" sz="500" dirty="0">
                <a:latin typeface="+mn-ea"/>
              </a:rPr>
              <a:t> </a:t>
            </a:r>
            <a:r>
              <a:rPr lang="en-US" altLang="ko-KR" sz="1850" dirty="0">
                <a:latin typeface="+mn-ea"/>
              </a:rPr>
              <a:t>:  </a:t>
            </a:r>
            <a:r>
              <a:rPr lang="en-US" altLang="ko-KR" sz="185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850" dirty="0">
                <a:latin typeface="+mn-ea"/>
              </a:rPr>
              <a:t> 2 4 3 5 6 7</a:t>
            </a:r>
            <a:br>
              <a:rPr lang="en-US" altLang="ko-KR" sz="1850" dirty="0">
                <a:latin typeface="+mn-ea"/>
              </a:rPr>
            </a:b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err="1">
                <a:latin typeface="+mn-ea"/>
              </a:rPr>
              <a:t>Inorder</a:t>
            </a:r>
            <a:r>
              <a:rPr lang="en-US" altLang="ko-KR" sz="1850" dirty="0">
                <a:latin typeface="+mn-ea"/>
              </a:rPr>
              <a:t>   :  4 2 </a:t>
            </a:r>
            <a:r>
              <a:rPr lang="en-US" altLang="ko-KR" sz="185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ko-KR" sz="1850" dirty="0">
                <a:latin typeface="+mn-ea"/>
              </a:rPr>
              <a:t> 5 3 7 6 </a:t>
            </a:r>
            <a:r>
              <a:rPr lang="ko-KR" altLang="en-US" sz="1850" dirty="0">
                <a:latin typeface="+mn-ea"/>
              </a:rPr>
              <a:t>일 때 </a:t>
            </a:r>
            <a:r>
              <a:rPr lang="en-US" altLang="ko-KR" sz="1850" dirty="0">
                <a:latin typeface="+mn-ea"/>
              </a:rPr>
              <a:t>Tree</a:t>
            </a:r>
            <a:r>
              <a:rPr lang="ko-KR" altLang="en-US" sz="1850" dirty="0">
                <a:latin typeface="+mn-ea"/>
              </a:rPr>
              <a:t>는 어떻게 생겼나 </a:t>
            </a:r>
            <a:r>
              <a:rPr lang="en-US" altLang="ko-KR" sz="1850" dirty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96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Binary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875936" y="1873252"/>
            <a:ext cx="310242" cy="500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5910" y="149707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Divide &amp; Conquer !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376058" y="455022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9621" y="2656456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649" y="2656456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80418" y="2939143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3664" y="293914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0" idx="3"/>
          </p:cNvCxnSpPr>
          <p:nvPr/>
        </p:nvCxnSpPr>
        <p:spPr>
          <a:xfrm flipH="1">
            <a:off x="4227040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5"/>
          </p:cNvCxnSpPr>
          <p:nvPr/>
        </p:nvCxnSpPr>
        <p:spPr>
          <a:xfrm>
            <a:off x="4673387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679371" y="5041685"/>
            <a:ext cx="893856" cy="793058"/>
          </a:xfrm>
          <a:custGeom>
            <a:avLst/>
            <a:gdLst>
              <a:gd name="connsiteX0" fmla="*/ 555172 w 893856"/>
              <a:gd name="connsiteY0" fmla="*/ 74601 h 793058"/>
              <a:gd name="connsiteX1" fmla="*/ 500743 w 893856"/>
              <a:gd name="connsiteY1" fmla="*/ 31058 h 793058"/>
              <a:gd name="connsiteX2" fmla="*/ 457200 w 893856"/>
              <a:gd name="connsiteY2" fmla="*/ 20172 h 793058"/>
              <a:gd name="connsiteX3" fmla="*/ 424543 w 893856"/>
              <a:gd name="connsiteY3" fmla="*/ 9286 h 793058"/>
              <a:gd name="connsiteX4" fmla="*/ 195943 w 893856"/>
              <a:gd name="connsiteY4" fmla="*/ 63715 h 793058"/>
              <a:gd name="connsiteX5" fmla="*/ 206829 w 893856"/>
              <a:gd name="connsiteY5" fmla="*/ 150801 h 793058"/>
              <a:gd name="connsiteX6" fmla="*/ 195943 w 893856"/>
              <a:gd name="connsiteY6" fmla="*/ 259658 h 793058"/>
              <a:gd name="connsiteX7" fmla="*/ 163286 w 893856"/>
              <a:gd name="connsiteY7" fmla="*/ 303201 h 793058"/>
              <a:gd name="connsiteX8" fmla="*/ 141515 w 893856"/>
              <a:gd name="connsiteY8" fmla="*/ 335858 h 793058"/>
              <a:gd name="connsiteX9" fmla="*/ 76200 w 893856"/>
              <a:gd name="connsiteY9" fmla="*/ 390286 h 793058"/>
              <a:gd name="connsiteX10" fmla="*/ 54429 w 893856"/>
              <a:gd name="connsiteY10" fmla="*/ 422944 h 793058"/>
              <a:gd name="connsiteX11" fmla="*/ 21772 w 893856"/>
              <a:gd name="connsiteY11" fmla="*/ 455601 h 793058"/>
              <a:gd name="connsiteX12" fmla="*/ 0 w 893856"/>
              <a:gd name="connsiteY12" fmla="*/ 520915 h 793058"/>
              <a:gd name="connsiteX13" fmla="*/ 21772 w 893856"/>
              <a:gd name="connsiteY13" fmla="*/ 586229 h 793058"/>
              <a:gd name="connsiteX14" fmla="*/ 76200 w 893856"/>
              <a:gd name="connsiteY14" fmla="*/ 640658 h 793058"/>
              <a:gd name="connsiteX15" fmla="*/ 163286 w 893856"/>
              <a:gd name="connsiteY15" fmla="*/ 716858 h 793058"/>
              <a:gd name="connsiteX16" fmla="*/ 239486 w 893856"/>
              <a:gd name="connsiteY16" fmla="*/ 738629 h 793058"/>
              <a:gd name="connsiteX17" fmla="*/ 293915 w 893856"/>
              <a:gd name="connsiteY17" fmla="*/ 760401 h 793058"/>
              <a:gd name="connsiteX18" fmla="*/ 337458 w 893856"/>
              <a:gd name="connsiteY18" fmla="*/ 771286 h 793058"/>
              <a:gd name="connsiteX19" fmla="*/ 370115 w 893856"/>
              <a:gd name="connsiteY19" fmla="*/ 782172 h 793058"/>
              <a:gd name="connsiteX20" fmla="*/ 457200 w 893856"/>
              <a:gd name="connsiteY20" fmla="*/ 793058 h 793058"/>
              <a:gd name="connsiteX21" fmla="*/ 620486 w 893856"/>
              <a:gd name="connsiteY21" fmla="*/ 782172 h 793058"/>
              <a:gd name="connsiteX22" fmla="*/ 685800 w 893856"/>
              <a:gd name="connsiteY22" fmla="*/ 760401 h 793058"/>
              <a:gd name="connsiteX23" fmla="*/ 707572 w 893856"/>
              <a:gd name="connsiteY23" fmla="*/ 738629 h 793058"/>
              <a:gd name="connsiteX24" fmla="*/ 751115 w 893856"/>
              <a:gd name="connsiteY24" fmla="*/ 716858 h 793058"/>
              <a:gd name="connsiteX25" fmla="*/ 805543 w 893856"/>
              <a:gd name="connsiteY25" fmla="*/ 673315 h 793058"/>
              <a:gd name="connsiteX26" fmla="*/ 794658 w 893856"/>
              <a:gd name="connsiteY26" fmla="*/ 499144 h 793058"/>
              <a:gd name="connsiteX27" fmla="*/ 849086 w 893856"/>
              <a:gd name="connsiteY27" fmla="*/ 444715 h 793058"/>
              <a:gd name="connsiteX28" fmla="*/ 870858 w 893856"/>
              <a:gd name="connsiteY28" fmla="*/ 422944 h 793058"/>
              <a:gd name="connsiteX29" fmla="*/ 892629 w 893856"/>
              <a:gd name="connsiteY29" fmla="*/ 357629 h 793058"/>
              <a:gd name="connsiteX30" fmla="*/ 859972 w 893856"/>
              <a:gd name="connsiteY30" fmla="*/ 281429 h 793058"/>
              <a:gd name="connsiteX31" fmla="*/ 816429 w 893856"/>
              <a:gd name="connsiteY31" fmla="*/ 216115 h 793058"/>
              <a:gd name="connsiteX32" fmla="*/ 740229 w 893856"/>
              <a:gd name="connsiteY32" fmla="*/ 161686 h 793058"/>
              <a:gd name="connsiteX33" fmla="*/ 707572 w 893856"/>
              <a:gd name="connsiteY33" fmla="*/ 150801 h 793058"/>
              <a:gd name="connsiteX34" fmla="*/ 674915 w 893856"/>
              <a:gd name="connsiteY34" fmla="*/ 129029 h 793058"/>
              <a:gd name="connsiteX35" fmla="*/ 642258 w 893856"/>
              <a:gd name="connsiteY35" fmla="*/ 118144 h 793058"/>
              <a:gd name="connsiteX36" fmla="*/ 555172 w 893856"/>
              <a:gd name="connsiteY36" fmla="*/ 74601 h 79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3856" h="793058">
                <a:moveTo>
                  <a:pt x="555172" y="74601"/>
                </a:moveTo>
                <a:cubicBezTo>
                  <a:pt x="531586" y="60087"/>
                  <a:pt x="521053" y="42342"/>
                  <a:pt x="500743" y="31058"/>
                </a:cubicBezTo>
                <a:cubicBezTo>
                  <a:pt x="487665" y="23792"/>
                  <a:pt x="471585" y="24282"/>
                  <a:pt x="457200" y="20172"/>
                </a:cubicBezTo>
                <a:cubicBezTo>
                  <a:pt x="446167" y="17020"/>
                  <a:pt x="435429" y="12915"/>
                  <a:pt x="424543" y="9286"/>
                </a:cubicBezTo>
                <a:cubicBezTo>
                  <a:pt x="411202" y="10620"/>
                  <a:pt x="195943" y="-34737"/>
                  <a:pt x="195943" y="63715"/>
                </a:cubicBezTo>
                <a:cubicBezTo>
                  <a:pt x="195943" y="92970"/>
                  <a:pt x="203200" y="121772"/>
                  <a:pt x="206829" y="150801"/>
                </a:cubicBezTo>
                <a:cubicBezTo>
                  <a:pt x="203200" y="187087"/>
                  <a:pt x="205961" y="224594"/>
                  <a:pt x="195943" y="259658"/>
                </a:cubicBezTo>
                <a:cubicBezTo>
                  <a:pt x="190959" y="277103"/>
                  <a:pt x="173831" y="288437"/>
                  <a:pt x="163286" y="303201"/>
                </a:cubicBezTo>
                <a:cubicBezTo>
                  <a:pt x="155682" y="313847"/>
                  <a:pt x="149890" y="325807"/>
                  <a:pt x="141515" y="335858"/>
                </a:cubicBezTo>
                <a:cubicBezTo>
                  <a:pt x="115322" y="367290"/>
                  <a:pt x="108312" y="368879"/>
                  <a:pt x="76200" y="390286"/>
                </a:cubicBezTo>
                <a:cubicBezTo>
                  <a:pt x="68943" y="401172"/>
                  <a:pt x="62805" y="412893"/>
                  <a:pt x="54429" y="422944"/>
                </a:cubicBezTo>
                <a:cubicBezTo>
                  <a:pt x="44574" y="434771"/>
                  <a:pt x="29248" y="442144"/>
                  <a:pt x="21772" y="455601"/>
                </a:cubicBezTo>
                <a:cubicBezTo>
                  <a:pt x="10627" y="475662"/>
                  <a:pt x="7257" y="499144"/>
                  <a:pt x="0" y="520915"/>
                </a:cubicBezTo>
                <a:cubicBezTo>
                  <a:pt x="7257" y="542686"/>
                  <a:pt x="9451" y="566868"/>
                  <a:pt x="21772" y="586229"/>
                </a:cubicBezTo>
                <a:cubicBezTo>
                  <a:pt x="35547" y="607876"/>
                  <a:pt x="58057" y="622515"/>
                  <a:pt x="76200" y="640658"/>
                </a:cubicBezTo>
                <a:cubicBezTo>
                  <a:pt x="104736" y="669194"/>
                  <a:pt x="127853" y="694712"/>
                  <a:pt x="163286" y="716858"/>
                </a:cubicBezTo>
                <a:cubicBezTo>
                  <a:pt x="175271" y="724349"/>
                  <a:pt x="230270" y="735557"/>
                  <a:pt x="239486" y="738629"/>
                </a:cubicBezTo>
                <a:cubicBezTo>
                  <a:pt x="258024" y="744808"/>
                  <a:pt x="275377" y="754222"/>
                  <a:pt x="293915" y="760401"/>
                </a:cubicBezTo>
                <a:cubicBezTo>
                  <a:pt x="308108" y="765132"/>
                  <a:pt x="323073" y="767176"/>
                  <a:pt x="337458" y="771286"/>
                </a:cubicBezTo>
                <a:cubicBezTo>
                  <a:pt x="348491" y="774438"/>
                  <a:pt x="358826" y="780119"/>
                  <a:pt x="370115" y="782172"/>
                </a:cubicBezTo>
                <a:cubicBezTo>
                  <a:pt x="398897" y="787405"/>
                  <a:pt x="428172" y="789429"/>
                  <a:pt x="457200" y="793058"/>
                </a:cubicBezTo>
                <a:cubicBezTo>
                  <a:pt x="511629" y="789429"/>
                  <a:pt x="566485" y="789886"/>
                  <a:pt x="620486" y="782172"/>
                </a:cubicBezTo>
                <a:cubicBezTo>
                  <a:pt x="643204" y="778927"/>
                  <a:pt x="685800" y="760401"/>
                  <a:pt x="685800" y="760401"/>
                </a:cubicBezTo>
                <a:cubicBezTo>
                  <a:pt x="693057" y="753144"/>
                  <a:pt x="699032" y="744322"/>
                  <a:pt x="707572" y="738629"/>
                </a:cubicBezTo>
                <a:cubicBezTo>
                  <a:pt x="721074" y="729628"/>
                  <a:pt x="738649" y="727247"/>
                  <a:pt x="751115" y="716858"/>
                </a:cubicBezTo>
                <a:cubicBezTo>
                  <a:pt x="816768" y="662147"/>
                  <a:pt x="727570" y="699307"/>
                  <a:pt x="805543" y="673315"/>
                </a:cubicBezTo>
                <a:cubicBezTo>
                  <a:pt x="793869" y="620779"/>
                  <a:pt x="767028" y="554404"/>
                  <a:pt x="794658" y="499144"/>
                </a:cubicBezTo>
                <a:cubicBezTo>
                  <a:pt x="806132" y="476195"/>
                  <a:pt x="830943" y="462858"/>
                  <a:pt x="849086" y="444715"/>
                </a:cubicBezTo>
                <a:lnTo>
                  <a:pt x="870858" y="422944"/>
                </a:lnTo>
                <a:cubicBezTo>
                  <a:pt x="878115" y="401172"/>
                  <a:pt x="890551" y="380484"/>
                  <a:pt x="892629" y="357629"/>
                </a:cubicBezTo>
                <a:cubicBezTo>
                  <a:pt x="898161" y="296770"/>
                  <a:pt x="884602" y="314269"/>
                  <a:pt x="859972" y="281429"/>
                </a:cubicBezTo>
                <a:cubicBezTo>
                  <a:pt x="844273" y="260496"/>
                  <a:pt x="837362" y="231814"/>
                  <a:pt x="816429" y="216115"/>
                </a:cubicBezTo>
                <a:cubicBezTo>
                  <a:pt x="806573" y="208723"/>
                  <a:pt x="756142" y="169642"/>
                  <a:pt x="740229" y="161686"/>
                </a:cubicBezTo>
                <a:cubicBezTo>
                  <a:pt x="729966" y="156554"/>
                  <a:pt x="718458" y="154429"/>
                  <a:pt x="707572" y="150801"/>
                </a:cubicBezTo>
                <a:cubicBezTo>
                  <a:pt x="696686" y="143544"/>
                  <a:pt x="686617" y="134880"/>
                  <a:pt x="674915" y="129029"/>
                </a:cubicBezTo>
                <a:cubicBezTo>
                  <a:pt x="664652" y="123897"/>
                  <a:pt x="653547" y="120197"/>
                  <a:pt x="642258" y="118144"/>
                </a:cubicBezTo>
                <a:cubicBezTo>
                  <a:pt x="579908" y="106808"/>
                  <a:pt x="578758" y="89115"/>
                  <a:pt x="555172" y="7460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4, 2</a:t>
            </a:r>
            <a:endParaRPr lang="ko-KR" altLang="en-US" dirty="0"/>
          </a:p>
        </p:txBody>
      </p:sp>
      <p:sp>
        <p:nvSpPr>
          <p:cNvPr id="26" name="자유형 25"/>
          <p:cNvSpPr/>
          <p:nvPr/>
        </p:nvSpPr>
        <p:spPr>
          <a:xfrm>
            <a:off x="4778829" y="5092857"/>
            <a:ext cx="1687541" cy="853664"/>
          </a:xfrm>
          <a:custGeom>
            <a:avLst/>
            <a:gdLst>
              <a:gd name="connsiteX0" fmla="*/ 76200 w 1687541"/>
              <a:gd name="connsiteY0" fmla="*/ 23429 h 853664"/>
              <a:gd name="connsiteX1" fmla="*/ 65314 w 1687541"/>
              <a:gd name="connsiteY1" fmla="*/ 219372 h 853664"/>
              <a:gd name="connsiteX2" fmla="*/ 32657 w 1687541"/>
              <a:gd name="connsiteY2" fmla="*/ 241143 h 853664"/>
              <a:gd name="connsiteX3" fmla="*/ 0 w 1687541"/>
              <a:gd name="connsiteY3" fmla="*/ 339114 h 853664"/>
              <a:gd name="connsiteX4" fmla="*/ 21771 w 1687541"/>
              <a:gd name="connsiteY4" fmla="*/ 404429 h 853664"/>
              <a:gd name="connsiteX5" fmla="*/ 65314 w 1687541"/>
              <a:gd name="connsiteY5" fmla="*/ 437086 h 853664"/>
              <a:gd name="connsiteX6" fmla="*/ 206828 w 1687541"/>
              <a:gd name="connsiteY6" fmla="*/ 480629 h 853664"/>
              <a:gd name="connsiteX7" fmla="*/ 315685 w 1687541"/>
              <a:gd name="connsiteY7" fmla="*/ 567714 h 853664"/>
              <a:gd name="connsiteX8" fmla="*/ 348342 w 1687541"/>
              <a:gd name="connsiteY8" fmla="*/ 600372 h 853664"/>
              <a:gd name="connsiteX9" fmla="*/ 391885 w 1687541"/>
              <a:gd name="connsiteY9" fmla="*/ 676572 h 853664"/>
              <a:gd name="connsiteX10" fmla="*/ 402771 w 1687541"/>
              <a:gd name="connsiteY10" fmla="*/ 774543 h 853664"/>
              <a:gd name="connsiteX11" fmla="*/ 446314 w 1687541"/>
              <a:gd name="connsiteY11" fmla="*/ 807200 h 853664"/>
              <a:gd name="connsiteX12" fmla="*/ 620485 w 1687541"/>
              <a:gd name="connsiteY12" fmla="*/ 818086 h 853664"/>
              <a:gd name="connsiteX13" fmla="*/ 1034142 w 1687541"/>
              <a:gd name="connsiteY13" fmla="*/ 828972 h 853664"/>
              <a:gd name="connsiteX14" fmla="*/ 1121228 w 1687541"/>
              <a:gd name="connsiteY14" fmla="*/ 763657 h 853664"/>
              <a:gd name="connsiteX15" fmla="*/ 1164771 w 1687541"/>
              <a:gd name="connsiteY15" fmla="*/ 731000 h 853664"/>
              <a:gd name="connsiteX16" fmla="*/ 1186542 w 1687541"/>
              <a:gd name="connsiteY16" fmla="*/ 687457 h 853664"/>
              <a:gd name="connsiteX17" fmla="*/ 1240971 w 1687541"/>
              <a:gd name="connsiteY17" fmla="*/ 622143 h 853664"/>
              <a:gd name="connsiteX18" fmla="*/ 1273628 w 1687541"/>
              <a:gd name="connsiteY18" fmla="*/ 545943 h 853664"/>
              <a:gd name="connsiteX19" fmla="*/ 1306285 w 1687541"/>
              <a:gd name="connsiteY19" fmla="*/ 535057 h 853664"/>
              <a:gd name="connsiteX20" fmla="*/ 1349828 w 1687541"/>
              <a:gd name="connsiteY20" fmla="*/ 513286 h 853664"/>
              <a:gd name="connsiteX21" fmla="*/ 1654628 w 1687541"/>
              <a:gd name="connsiteY21" fmla="*/ 502400 h 853664"/>
              <a:gd name="connsiteX22" fmla="*/ 1676400 w 1687541"/>
              <a:gd name="connsiteY22" fmla="*/ 469743 h 853664"/>
              <a:gd name="connsiteX23" fmla="*/ 1687285 w 1687541"/>
              <a:gd name="connsiteY23" fmla="*/ 426200 h 853664"/>
              <a:gd name="connsiteX24" fmla="*/ 1654628 w 1687541"/>
              <a:gd name="connsiteY24" fmla="*/ 273800 h 853664"/>
              <a:gd name="connsiteX25" fmla="*/ 1621971 w 1687541"/>
              <a:gd name="connsiteY25" fmla="*/ 230257 h 853664"/>
              <a:gd name="connsiteX26" fmla="*/ 1556657 w 1687541"/>
              <a:gd name="connsiteY26" fmla="*/ 175829 h 853664"/>
              <a:gd name="connsiteX27" fmla="*/ 1469571 w 1687541"/>
              <a:gd name="connsiteY27" fmla="*/ 110514 h 853664"/>
              <a:gd name="connsiteX28" fmla="*/ 1426028 w 1687541"/>
              <a:gd name="connsiteY28" fmla="*/ 77857 h 853664"/>
              <a:gd name="connsiteX29" fmla="*/ 1382485 w 1687541"/>
              <a:gd name="connsiteY29" fmla="*/ 66972 h 853664"/>
              <a:gd name="connsiteX30" fmla="*/ 1360714 w 1687541"/>
              <a:gd name="connsiteY30" fmla="*/ 45200 h 853664"/>
              <a:gd name="connsiteX31" fmla="*/ 1153885 w 1687541"/>
              <a:gd name="connsiteY31" fmla="*/ 45200 h 853664"/>
              <a:gd name="connsiteX32" fmla="*/ 1088571 w 1687541"/>
              <a:gd name="connsiteY32" fmla="*/ 88743 h 853664"/>
              <a:gd name="connsiteX33" fmla="*/ 1055914 w 1687541"/>
              <a:gd name="connsiteY33" fmla="*/ 99629 h 853664"/>
              <a:gd name="connsiteX34" fmla="*/ 1023257 w 1687541"/>
              <a:gd name="connsiteY34" fmla="*/ 121400 h 853664"/>
              <a:gd name="connsiteX35" fmla="*/ 979714 w 1687541"/>
              <a:gd name="connsiteY35" fmla="*/ 143172 h 853664"/>
              <a:gd name="connsiteX36" fmla="*/ 870857 w 1687541"/>
              <a:gd name="connsiteY36" fmla="*/ 132286 h 853664"/>
              <a:gd name="connsiteX37" fmla="*/ 838200 w 1687541"/>
              <a:gd name="connsiteY37" fmla="*/ 121400 h 853664"/>
              <a:gd name="connsiteX38" fmla="*/ 805542 w 1687541"/>
              <a:gd name="connsiteY38" fmla="*/ 88743 h 853664"/>
              <a:gd name="connsiteX39" fmla="*/ 685800 w 1687541"/>
              <a:gd name="connsiteY39" fmla="*/ 34314 h 853664"/>
              <a:gd name="connsiteX40" fmla="*/ 653142 w 1687541"/>
              <a:gd name="connsiteY40" fmla="*/ 23429 h 853664"/>
              <a:gd name="connsiteX41" fmla="*/ 76200 w 1687541"/>
              <a:gd name="connsiteY41" fmla="*/ 23429 h 85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7541" h="853664">
                <a:moveTo>
                  <a:pt x="76200" y="23429"/>
                </a:moveTo>
                <a:cubicBezTo>
                  <a:pt x="-21771" y="56086"/>
                  <a:pt x="78143" y="155227"/>
                  <a:pt x="65314" y="219372"/>
                </a:cubicBezTo>
                <a:cubicBezTo>
                  <a:pt x="62748" y="232201"/>
                  <a:pt x="38922" y="229658"/>
                  <a:pt x="32657" y="241143"/>
                </a:cubicBezTo>
                <a:cubicBezTo>
                  <a:pt x="16173" y="271363"/>
                  <a:pt x="0" y="339114"/>
                  <a:pt x="0" y="339114"/>
                </a:cubicBezTo>
                <a:cubicBezTo>
                  <a:pt x="7257" y="360886"/>
                  <a:pt x="9041" y="385334"/>
                  <a:pt x="21771" y="404429"/>
                </a:cubicBezTo>
                <a:cubicBezTo>
                  <a:pt x="31835" y="419525"/>
                  <a:pt x="49757" y="427752"/>
                  <a:pt x="65314" y="437086"/>
                </a:cubicBezTo>
                <a:cubicBezTo>
                  <a:pt x="134270" y="478459"/>
                  <a:pt x="126883" y="469208"/>
                  <a:pt x="206828" y="480629"/>
                </a:cubicBezTo>
                <a:cubicBezTo>
                  <a:pt x="277909" y="516169"/>
                  <a:pt x="238898" y="490926"/>
                  <a:pt x="315685" y="567714"/>
                </a:cubicBezTo>
                <a:cubicBezTo>
                  <a:pt x="326571" y="578600"/>
                  <a:pt x="341457" y="586603"/>
                  <a:pt x="348342" y="600372"/>
                </a:cubicBezTo>
                <a:cubicBezTo>
                  <a:pt x="375965" y="655616"/>
                  <a:pt x="361113" y="630412"/>
                  <a:pt x="391885" y="676572"/>
                </a:cubicBezTo>
                <a:cubicBezTo>
                  <a:pt x="395514" y="709229"/>
                  <a:pt x="390133" y="744213"/>
                  <a:pt x="402771" y="774543"/>
                </a:cubicBezTo>
                <a:cubicBezTo>
                  <a:pt x="409749" y="791290"/>
                  <a:pt x="428523" y="803642"/>
                  <a:pt x="446314" y="807200"/>
                </a:cubicBezTo>
                <a:cubicBezTo>
                  <a:pt x="503355" y="818608"/>
                  <a:pt x="562428" y="814457"/>
                  <a:pt x="620485" y="818086"/>
                </a:cubicBezTo>
                <a:cubicBezTo>
                  <a:pt x="787928" y="865926"/>
                  <a:pt x="742588" y="861367"/>
                  <a:pt x="1034142" y="828972"/>
                </a:cubicBezTo>
                <a:cubicBezTo>
                  <a:pt x="1069984" y="824990"/>
                  <a:pt x="1096738" y="784648"/>
                  <a:pt x="1121228" y="763657"/>
                </a:cubicBezTo>
                <a:cubicBezTo>
                  <a:pt x="1135003" y="751850"/>
                  <a:pt x="1150257" y="741886"/>
                  <a:pt x="1164771" y="731000"/>
                </a:cubicBezTo>
                <a:cubicBezTo>
                  <a:pt x="1172028" y="716486"/>
                  <a:pt x="1177110" y="700662"/>
                  <a:pt x="1186542" y="687457"/>
                </a:cubicBezTo>
                <a:cubicBezTo>
                  <a:pt x="1226671" y="631277"/>
                  <a:pt x="1212173" y="679738"/>
                  <a:pt x="1240971" y="622143"/>
                </a:cubicBezTo>
                <a:cubicBezTo>
                  <a:pt x="1253981" y="596122"/>
                  <a:pt x="1250978" y="568593"/>
                  <a:pt x="1273628" y="545943"/>
                </a:cubicBezTo>
                <a:cubicBezTo>
                  <a:pt x="1281742" y="537829"/>
                  <a:pt x="1295738" y="539577"/>
                  <a:pt x="1306285" y="535057"/>
                </a:cubicBezTo>
                <a:cubicBezTo>
                  <a:pt x="1321200" y="528665"/>
                  <a:pt x="1333671" y="514801"/>
                  <a:pt x="1349828" y="513286"/>
                </a:cubicBezTo>
                <a:cubicBezTo>
                  <a:pt x="1451049" y="503797"/>
                  <a:pt x="1553028" y="506029"/>
                  <a:pt x="1654628" y="502400"/>
                </a:cubicBezTo>
                <a:cubicBezTo>
                  <a:pt x="1661885" y="491514"/>
                  <a:pt x="1671246" y="481768"/>
                  <a:pt x="1676400" y="469743"/>
                </a:cubicBezTo>
                <a:cubicBezTo>
                  <a:pt x="1682293" y="455992"/>
                  <a:pt x="1688937" y="441069"/>
                  <a:pt x="1687285" y="426200"/>
                </a:cubicBezTo>
                <a:cubicBezTo>
                  <a:pt x="1681548" y="374565"/>
                  <a:pt x="1671057" y="323087"/>
                  <a:pt x="1654628" y="273800"/>
                </a:cubicBezTo>
                <a:cubicBezTo>
                  <a:pt x="1648891" y="256588"/>
                  <a:pt x="1633778" y="244032"/>
                  <a:pt x="1621971" y="230257"/>
                </a:cubicBezTo>
                <a:cubicBezTo>
                  <a:pt x="1588579" y="191299"/>
                  <a:pt x="1594886" y="203632"/>
                  <a:pt x="1556657" y="175829"/>
                </a:cubicBezTo>
                <a:cubicBezTo>
                  <a:pt x="1527311" y="154487"/>
                  <a:pt x="1498600" y="132286"/>
                  <a:pt x="1469571" y="110514"/>
                </a:cubicBezTo>
                <a:cubicBezTo>
                  <a:pt x="1455057" y="99628"/>
                  <a:pt x="1443629" y="82257"/>
                  <a:pt x="1426028" y="77857"/>
                </a:cubicBezTo>
                <a:lnTo>
                  <a:pt x="1382485" y="66972"/>
                </a:lnTo>
                <a:cubicBezTo>
                  <a:pt x="1375228" y="59715"/>
                  <a:pt x="1370147" y="49243"/>
                  <a:pt x="1360714" y="45200"/>
                </a:cubicBezTo>
                <a:cubicBezTo>
                  <a:pt x="1304057" y="20918"/>
                  <a:pt x="1193408" y="42377"/>
                  <a:pt x="1153885" y="45200"/>
                </a:cubicBezTo>
                <a:cubicBezTo>
                  <a:pt x="1132114" y="59714"/>
                  <a:pt x="1113394" y="80468"/>
                  <a:pt x="1088571" y="88743"/>
                </a:cubicBezTo>
                <a:cubicBezTo>
                  <a:pt x="1077685" y="92372"/>
                  <a:pt x="1066177" y="94497"/>
                  <a:pt x="1055914" y="99629"/>
                </a:cubicBezTo>
                <a:cubicBezTo>
                  <a:pt x="1044212" y="105480"/>
                  <a:pt x="1034616" y="114909"/>
                  <a:pt x="1023257" y="121400"/>
                </a:cubicBezTo>
                <a:cubicBezTo>
                  <a:pt x="1009168" y="129451"/>
                  <a:pt x="994228" y="135915"/>
                  <a:pt x="979714" y="143172"/>
                </a:cubicBezTo>
                <a:cubicBezTo>
                  <a:pt x="943428" y="139543"/>
                  <a:pt x="906900" y="137831"/>
                  <a:pt x="870857" y="132286"/>
                </a:cubicBezTo>
                <a:cubicBezTo>
                  <a:pt x="859516" y="130541"/>
                  <a:pt x="847747" y="127765"/>
                  <a:pt x="838200" y="121400"/>
                </a:cubicBezTo>
                <a:cubicBezTo>
                  <a:pt x="825391" y="112860"/>
                  <a:pt x="817858" y="97980"/>
                  <a:pt x="805542" y="88743"/>
                </a:cubicBezTo>
                <a:cubicBezTo>
                  <a:pt x="758115" y="53173"/>
                  <a:pt x="742248" y="53130"/>
                  <a:pt x="685800" y="34314"/>
                </a:cubicBezTo>
                <a:cubicBezTo>
                  <a:pt x="674914" y="30685"/>
                  <a:pt x="664528" y="24852"/>
                  <a:pt x="653142" y="23429"/>
                </a:cubicBezTo>
                <a:cubicBezTo>
                  <a:pt x="414834" y="-6361"/>
                  <a:pt x="174171" y="-9228"/>
                  <a:pt x="76200" y="2342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5, 3, 7, 6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47335" y="2373769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93648" y="2373769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186178" y="1873252"/>
            <a:ext cx="330959" cy="478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1190" y="5006984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2 4</a:t>
            </a:r>
            <a:br>
              <a:rPr lang="en-US" altLang="ko-KR" dirty="0" smtClean="0"/>
            </a:br>
            <a:r>
              <a:rPr lang="en-US" altLang="ko-KR" dirty="0" err="1" smtClean="0"/>
              <a:t>Inorder</a:t>
            </a:r>
            <a:r>
              <a:rPr lang="en-US" altLang="ko-KR" dirty="0" smtClean="0"/>
              <a:t>    : 4 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17170" y="5006984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3 5 6 7 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    : 5 3 7 6</a:t>
            </a:r>
            <a:endParaRPr lang="ko-KR" altLang="en-US" dirty="0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+mn-ea"/>
              </a:rPr>
              <a:t>Preorder</a:t>
            </a:r>
            <a:r>
              <a:rPr lang="ko-KR" altLang="en-US" sz="2500" dirty="0">
                <a:latin typeface="+mn-ea"/>
              </a:rPr>
              <a:t>와 </a:t>
            </a:r>
            <a:r>
              <a:rPr lang="en-US" altLang="ko-KR" sz="2500" dirty="0" err="1">
                <a:latin typeface="+mn-ea"/>
              </a:rPr>
              <a:t>Inorder</a:t>
            </a:r>
            <a:r>
              <a:rPr lang="ko-KR" altLang="en-US" sz="2500" dirty="0">
                <a:latin typeface="+mn-ea"/>
              </a:rPr>
              <a:t>만으로 </a:t>
            </a:r>
            <a:r>
              <a:rPr lang="en-US" altLang="ko-KR" sz="2500" dirty="0">
                <a:latin typeface="+mn-ea"/>
              </a:rPr>
              <a:t>Tree</a:t>
            </a:r>
            <a:r>
              <a:rPr lang="ko-KR" altLang="en-US" sz="2500" dirty="0">
                <a:latin typeface="+mn-ea"/>
              </a:rPr>
              <a:t>를 유일하게 결정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 Preorder </a:t>
            </a:r>
            <a:r>
              <a:rPr lang="en-US" altLang="ko-KR" sz="500" dirty="0">
                <a:latin typeface="+mn-ea"/>
              </a:rPr>
              <a:t> </a:t>
            </a:r>
            <a:r>
              <a:rPr lang="en-US" altLang="ko-KR" sz="1850" dirty="0">
                <a:latin typeface="+mn-ea"/>
              </a:rPr>
              <a:t>:  </a:t>
            </a:r>
            <a:r>
              <a:rPr lang="en-US" altLang="ko-KR" sz="185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850" dirty="0">
                <a:latin typeface="+mn-ea"/>
              </a:rPr>
              <a:t> 2 4 3 5 6 7</a:t>
            </a:r>
            <a:br>
              <a:rPr lang="en-US" altLang="ko-KR" sz="1850" dirty="0">
                <a:latin typeface="+mn-ea"/>
              </a:rPr>
            </a:b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err="1">
                <a:latin typeface="+mn-ea"/>
              </a:rPr>
              <a:t>Inorder</a:t>
            </a:r>
            <a:r>
              <a:rPr lang="en-US" altLang="ko-KR" sz="1850" dirty="0">
                <a:latin typeface="+mn-ea"/>
              </a:rPr>
              <a:t>   :  4 2 </a:t>
            </a:r>
            <a:r>
              <a:rPr lang="en-US" altLang="ko-KR" sz="185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ko-KR" sz="1850" dirty="0">
                <a:latin typeface="+mn-ea"/>
              </a:rPr>
              <a:t> 5 3 7 6 </a:t>
            </a:r>
            <a:r>
              <a:rPr lang="ko-KR" altLang="en-US" sz="1850" dirty="0">
                <a:latin typeface="+mn-ea"/>
              </a:rPr>
              <a:t>일 때 </a:t>
            </a:r>
            <a:r>
              <a:rPr lang="en-US" altLang="ko-KR" sz="1850" dirty="0">
                <a:latin typeface="+mn-ea"/>
              </a:rPr>
              <a:t>Tree</a:t>
            </a:r>
            <a:r>
              <a:rPr lang="ko-KR" altLang="en-US" sz="1850" dirty="0">
                <a:latin typeface="+mn-ea"/>
              </a:rPr>
              <a:t>는 어떻게 생겼나 </a:t>
            </a:r>
            <a:r>
              <a:rPr lang="en-US" altLang="ko-KR" sz="1850" dirty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2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Binary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875936" y="1873252"/>
            <a:ext cx="310242" cy="500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5910" y="149707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Divide &amp; Conquer !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376058" y="455022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9621" y="2656456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649" y="2656456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80418" y="2939143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3664" y="293914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0" idx="3"/>
          </p:cNvCxnSpPr>
          <p:nvPr/>
        </p:nvCxnSpPr>
        <p:spPr>
          <a:xfrm flipH="1">
            <a:off x="4227040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5"/>
          </p:cNvCxnSpPr>
          <p:nvPr/>
        </p:nvCxnSpPr>
        <p:spPr>
          <a:xfrm>
            <a:off x="4673387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4778829" y="5092857"/>
            <a:ext cx="1687541" cy="853664"/>
          </a:xfrm>
          <a:custGeom>
            <a:avLst/>
            <a:gdLst>
              <a:gd name="connsiteX0" fmla="*/ 76200 w 1687541"/>
              <a:gd name="connsiteY0" fmla="*/ 23429 h 853664"/>
              <a:gd name="connsiteX1" fmla="*/ 65314 w 1687541"/>
              <a:gd name="connsiteY1" fmla="*/ 219372 h 853664"/>
              <a:gd name="connsiteX2" fmla="*/ 32657 w 1687541"/>
              <a:gd name="connsiteY2" fmla="*/ 241143 h 853664"/>
              <a:gd name="connsiteX3" fmla="*/ 0 w 1687541"/>
              <a:gd name="connsiteY3" fmla="*/ 339114 h 853664"/>
              <a:gd name="connsiteX4" fmla="*/ 21771 w 1687541"/>
              <a:gd name="connsiteY4" fmla="*/ 404429 h 853664"/>
              <a:gd name="connsiteX5" fmla="*/ 65314 w 1687541"/>
              <a:gd name="connsiteY5" fmla="*/ 437086 h 853664"/>
              <a:gd name="connsiteX6" fmla="*/ 206828 w 1687541"/>
              <a:gd name="connsiteY6" fmla="*/ 480629 h 853664"/>
              <a:gd name="connsiteX7" fmla="*/ 315685 w 1687541"/>
              <a:gd name="connsiteY7" fmla="*/ 567714 h 853664"/>
              <a:gd name="connsiteX8" fmla="*/ 348342 w 1687541"/>
              <a:gd name="connsiteY8" fmla="*/ 600372 h 853664"/>
              <a:gd name="connsiteX9" fmla="*/ 391885 w 1687541"/>
              <a:gd name="connsiteY9" fmla="*/ 676572 h 853664"/>
              <a:gd name="connsiteX10" fmla="*/ 402771 w 1687541"/>
              <a:gd name="connsiteY10" fmla="*/ 774543 h 853664"/>
              <a:gd name="connsiteX11" fmla="*/ 446314 w 1687541"/>
              <a:gd name="connsiteY11" fmla="*/ 807200 h 853664"/>
              <a:gd name="connsiteX12" fmla="*/ 620485 w 1687541"/>
              <a:gd name="connsiteY12" fmla="*/ 818086 h 853664"/>
              <a:gd name="connsiteX13" fmla="*/ 1034142 w 1687541"/>
              <a:gd name="connsiteY13" fmla="*/ 828972 h 853664"/>
              <a:gd name="connsiteX14" fmla="*/ 1121228 w 1687541"/>
              <a:gd name="connsiteY14" fmla="*/ 763657 h 853664"/>
              <a:gd name="connsiteX15" fmla="*/ 1164771 w 1687541"/>
              <a:gd name="connsiteY15" fmla="*/ 731000 h 853664"/>
              <a:gd name="connsiteX16" fmla="*/ 1186542 w 1687541"/>
              <a:gd name="connsiteY16" fmla="*/ 687457 h 853664"/>
              <a:gd name="connsiteX17" fmla="*/ 1240971 w 1687541"/>
              <a:gd name="connsiteY17" fmla="*/ 622143 h 853664"/>
              <a:gd name="connsiteX18" fmla="*/ 1273628 w 1687541"/>
              <a:gd name="connsiteY18" fmla="*/ 545943 h 853664"/>
              <a:gd name="connsiteX19" fmla="*/ 1306285 w 1687541"/>
              <a:gd name="connsiteY19" fmla="*/ 535057 h 853664"/>
              <a:gd name="connsiteX20" fmla="*/ 1349828 w 1687541"/>
              <a:gd name="connsiteY20" fmla="*/ 513286 h 853664"/>
              <a:gd name="connsiteX21" fmla="*/ 1654628 w 1687541"/>
              <a:gd name="connsiteY21" fmla="*/ 502400 h 853664"/>
              <a:gd name="connsiteX22" fmla="*/ 1676400 w 1687541"/>
              <a:gd name="connsiteY22" fmla="*/ 469743 h 853664"/>
              <a:gd name="connsiteX23" fmla="*/ 1687285 w 1687541"/>
              <a:gd name="connsiteY23" fmla="*/ 426200 h 853664"/>
              <a:gd name="connsiteX24" fmla="*/ 1654628 w 1687541"/>
              <a:gd name="connsiteY24" fmla="*/ 273800 h 853664"/>
              <a:gd name="connsiteX25" fmla="*/ 1621971 w 1687541"/>
              <a:gd name="connsiteY25" fmla="*/ 230257 h 853664"/>
              <a:gd name="connsiteX26" fmla="*/ 1556657 w 1687541"/>
              <a:gd name="connsiteY26" fmla="*/ 175829 h 853664"/>
              <a:gd name="connsiteX27" fmla="*/ 1469571 w 1687541"/>
              <a:gd name="connsiteY27" fmla="*/ 110514 h 853664"/>
              <a:gd name="connsiteX28" fmla="*/ 1426028 w 1687541"/>
              <a:gd name="connsiteY28" fmla="*/ 77857 h 853664"/>
              <a:gd name="connsiteX29" fmla="*/ 1382485 w 1687541"/>
              <a:gd name="connsiteY29" fmla="*/ 66972 h 853664"/>
              <a:gd name="connsiteX30" fmla="*/ 1360714 w 1687541"/>
              <a:gd name="connsiteY30" fmla="*/ 45200 h 853664"/>
              <a:gd name="connsiteX31" fmla="*/ 1153885 w 1687541"/>
              <a:gd name="connsiteY31" fmla="*/ 45200 h 853664"/>
              <a:gd name="connsiteX32" fmla="*/ 1088571 w 1687541"/>
              <a:gd name="connsiteY32" fmla="*/ 88743 h 853664"/>
              <a:gd name="connsiteX33" fmla="*/ 1055914 w 1687541"/>
              <a:gd name="connsiteY33" fmla="*/ 99629 h 853664"/>
              <a:gd name="connsiteX34" fmla="*/ 1023257 w 1687541"/>
              <a:gd name="connsiteY34" fmla="*/ 121400 h 853664"/>
              <a:gd name="connsiteX35" fmla="*/ 979714 w 1687541"/>
              <a:gd name="connsiteY35" fmla="*/ 143172 h 853664"/>
              <a:gd name="connsiteX36" fmla="*/ 870857 w 1687541"/>
              <a:gd name="connsiteY36" fmla="*/ 132286 h 853664"/>
              <a:gd name="connsiteX37" fmla="*/ 838200 w 1687541"/>
              <a:gd name="connsiteY37" fmla="*/ 121400 h 853664"/>
              <a:gd name="connsiteX38" fmla="*/ 805542 w 1687541"/>
              <a:gd name="connsiteY38" fmla="*/ 88743 h 853664"/>
              <a:gd name="connsiteX39" fmla="*/ 685800 w 1687541"/>
              <a:gd name="connsiteY39" fmla="*/ 34314 h 853664"/>
              <a:gd name="connsiteX40" fmla="*/ 653142 w 1687541"/>
              <a:gd name="connsiteY40" fmla="*/ 23429 h 853664"/>
              <a:gd name="connsiteX41" fmla="*/ 76200 w 1687541"/>
              <a:gd name="connsiteY41" fmla="*/ 23429 h 85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7541" h="853664">
                <a:moveTo>
                  <a:pt x="76200" y="23429"/>
                </a:moveTo>
                <a:cubicBezTo>
                  <a:pt x="-21771" y="56086"/>
                  <a:pt x="78143" y="155227"/>
                  <a:pt x="65314" y="219372"/>
                </a:cubicBezTo>
                <a:cubicBezTo>
                  <a:pt x="62748" y="232201"/>
                  <a:pt x="38922" y="229658"/>
                  <a:pt x="32657" y="241143"/>
                </a:cubicBezTo>
                <a:cubicBezTo>
                  <a:pt x="16173" y="271363"/>
                  <a:pt x="0" y="339114"/>
                  <a:pt x="0" y="339114"/>
                </a:cubicBezTo>
                <a:cubicBezTo>
                  <a:pt x="7257" y="360886"/>
                  <a:pt x="9041" y="385334"/>
                  <a:pt x="21771" y="404429"/>
                </a:cubicBezTo>
                <a:cubicBezTo>
                  <a:pt x="31835" y="419525"/>
                  <a:pt x="49757" y="427752"/>
                  <a:pt x="65314" y="437086"/>
                </a:cubicBezTo>
                <a:cubicBezTo>
                  <a:pt x="134270" y="478459"/>
                  <a:pt x="126883" y="469208"/>
                  <a:pt x="206828" y="480629"/>
                </a:cubicBezTo>
                <a:cubicBezTo>
                  <a:pt x="277909" y="516169"/>
                  <a:pt x="238898" y="490926"/>
                  <a:pt x="315685" y="567714"/>
                </a:cubicBezTo>
                <a:cubicBezTo>
                  <a:pt x="326571" y="578600"/>
                  <a:pt x="341457" y="586603"/>
                  <a:pt x="348342" y="600372"/>
                </a:cubicBezTo>
                <a:cubicBezTo>
                  <a:pt x="375965" y="655616"/>
                  <a:pt x="361113" y="630412"/>
                  <a:pt x="391885" y="676572"/>
                </a:cubicBezTo>
                <a:cubicBezTo>
                  <a:pt x="395514" y="709229"/>
                  <a:pt x="390133" y="744213"/>
                  <a:pt x="402771" y="774543"/>
                </a:cubicBezTo>
                <a:cubicBezTo>
                  <a:pt x="409749" y="791290"/>
                  <a:pt x="428523" y="803642"/>
                  <a:pt x="446314" y="807200"/>
                </a:cubicBezTo>
                <a:cubicBezTo>
                  <a:pt x="503355" y="818608"/>
                  <a:pt x="562428" y="814457"/>
                  <a:pt x="620485" y="818086"/>
                </a:cubicBezTo>
                <a:cubicBezTo>
                  <a:pt x="787928" y="865926"/>
                  <a:pt x="742588" y="861367"/>
                  <a:pt x="1034142" y="828972"/>
                </a:cubicBezTo>
                <a:cubicBezTo>
                  <a:pt x="1069984" y="824990"/>
                  <a:pt x="1096738" y="784648"/>
                  <a:pt x="1121228" y="763657"/>
                </a:cubicBezTo>
                <a:cubicBezTo>
                  <a:pt x="1135003" y="751850"/>
                  <a:pt x="1150257" y="741886"/>
                  <a:pt x="1164771" y="731000"/>
                </a:cubicBezTo>
                <a:cubicBezTo>
                  <a:pt x="1172028" y="716486"/>
                  <a:pt x="1177110" y="700662"/>
                  <a:pt x="1186542" y="687457"/>
                </a:cubicBezTo>
                <a:cubicBezTo>
                  <a:pt x="1226671" y="631277"/>
                  <a:pt x="1212173" y="679738"/>
                  <a:pt x="1240971" y="622143"/>
                </a:cubicBezTo>
                <a:cubicBezTo>
                  <a:pt x="1253981" y="596122"/>
                  <a:pt x="1250978" y="568593"/>
                  <a:pt x="1273628" y="545943"/>
                </a:cubicBezTo>
                <a:cubicBezTo>
                  <a:pt x="1281742" y="537829"/>
                  <a:pt x="1295738" y="539577"/>
                  <a:pt x="1306285" y="535057"/>
                </a:cubicBezTo>
                <a:cubicBezTo>
                  <a:pt x="1321200" y="528665"/>
                  <a:pt x="1333671" y="514801"/>
                  <a:pt x="1349828" y="513286"/>
                </a:cubicBezTo>
                <a:cubicBezTo>
                  <a:pt x="1451049" y="503797"/>
                  <a:pt x="1553028" y="506029"/>
                  <a:pt x="1654628" y="502400"/>
                </a:cubicBezTo>
                <a:cubicBezTo>
                  <a:pt x="1661885" y="491514"/>
                  <a:pt x="1671246" y="481768"/>
                  <a:pt x="1676400" y="469743"/>
                </a:cubicBezTo>
                <a:cubicBezTo>
                  <a:pt x="1682293" y="455992"/>
                  <a:pt x="1688937" y="441069"/>
                  <a:pt x="1687285" y="426200"/>
                </a:cubicBezTo>
                <a:cubicBezTo>
                  <a:pt x="1681548" y="374565"/>
                  <a:pt x="1671057" y="323087"/>
                  <a:pt x="1654628" y="273800"/>
                </a:cubicBezTo>
                <a:cubicBezTo>
                  <a:pt x="1648891" y="256588"/>
                  <a:pt x="1633778" y="244032"/>
                  <a:pt x="1621971" y="230257"/>
                </a:cubicBezTo>
                <a:cubicBezTo>
                  <a:pt x="1588579" y="191299"/>
                  <a:pt x="1594886" y="203632"/>
                  <a:pt x="1556657" y="175829"/>
                </a:cubicBezTo>
                <a:cubicBezTo>
                  <a:pt x="1527311" y="154487"/>
                  <a:pt x="1498600" y="132286"/>
                  <a:pt x="1469571" y="110514"/>
                </a:cubicBezTo>
                <a:cubicBezTo>
                  <a:pt x="1455057" y="99628"/>
                  <a:pt x="1443629" y="82257"/>
                  <a:pt x="1426028" y="77857"/>
                </a:cubicBezTo>
                <a:lnTo>
                  <a:pt x="1382485" y="66972"/>
                </a:lnTo>
                <a:cubicBezTo>
                  <a:pt x="1375228" y="59715"/>
                  <a:pt x="1370147" y="49243"/>
                  <a:pt x="1360714" y="45200"/>
                </a:cubicBezTo>
                <a:cubicBezTo>
                  <a:pt x="1304057" y="20918"/>
                  <a:pt x="1193408" y="42377"/>
                  <a:pt x="1153885" y="45200"/>
                </a:cubicBezTo>
                <a:cubicBezTo>
                  <a:pt x="1132114" y="59714"/>
                  <a:pt x="1113394" y="80468"/>
                  <a:pt x="1088571" y="88743"/>
                </a:cubicBezTo>
                <a:cubicBezTo>
                  <a:pt x="1077685" y="92372"/>
                  <a:pt x="1066177" y="94497"/>
                  <a:pt x="1055914" y="99629"/>
                </a:cubicBezTo>
                <a:cubicBezTo>
                  <a:pt x="1044212" y="105480"/>
                  <a:pt x="1034616" y="114909"/>
                  <a:pt x="1023257" y="121400"/>
                </a:cubicBezTo>
                <a:cubicBezTo>
                  <a:pt x="1009168" y="129451"/>
                  <a:pt x="994228" y="135915"/>
                  <a:pt x="979714" y="143172"/>
                </a:cubicBezTo>
                <a:cubicBezTo>
                  <a:pt x="943428" y="139543"/>
                  <a:pt x="906900" y="137831"/>
                  <a:pt x="870857" y="132286"/>
                </a:cubicBezTo>
                <a:cubicBezTo>
                  <a:pt x="859516" y="130541"/>
                  <a:pt x="847747" y="127765"/>
                  <a:pt x="838200" y="121400"/>
                </a:cubicBezTo>
                <a:cubicBezTo>
                  <a:pt x="825391" y="112860"/>
                  <a:pt x="817858" y="97980"/>
                  <a:pt x="805542" y="88743"/>
                </a:cubicBezTo>
                <a:cubicBezTo>
                  <a:pt x="758115" y="53173"/>
                  <a:pt x="742248" y="53130"/>
                  <a:pt x="685800" y="34314"/>
                </a:cubicBezTo>
                <a:cubicBezTo>
                  <a:pt x="674914" y="30685"/>
                  <a:pt x="664528" y="24852"/>
                  <a:pt x="653142" y="23429"/>
                </a:cubicBezTo>
                <a:cubicBezTo>
                  <a:pt x="414834" y="-6361"/>
                  <a:pt x="174171" y="-9228"/>
                  <a:pt x="76200" y="2342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5, 3, 7, 6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47335" y="2373769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93648" y="2373769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186178" y="1873252"/>
            <a:ext cx="330959" cy="478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1190" y="5006984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4</a:t>
            </a:r>
            <a:br>
              <a:rPr lang="en-US" altLang="ko-KR" dirty="0" smtClean="0"/>
            </a:br>
            <a:r>
              <a:rPr lang="en-US" altLang="ko-KR" dirty="0" err="1" smtClean="0"/>
              <a:t>Inorder</a:t>
            </a:r>
            <a:r>
              <a:rPr lang="en-US" altLang="ko-KR" dirty="0" smtClean="0"/>
              <a:t>    : 4 </a:t>
            </a:r>
            <a:r>
              <a:rPr lang="en-US" altLang="ko-KR" b="1" dirty="0" smtClean="0">
                <a:solidFill>
                  <a:srgbClr val="0070C0"/>
                </a:solidFill>
              </a:rPr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17170" y="5006984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3 5 6 7 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    : 5 3 7 6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6143" y="4814892"/>
            <a:ext cx="6567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Root !</a:t>
            </a:r>
            <a:endParaRPr lang="ko-KR" altLang="en-US" sz="1500" dirty="0"/>
          </a:p>
        </p:txBody>
      </p:sp>
      <p:sp>
        <p:nvSpPr>
          <p:cNvPr id="25" name="자유형 24"/>
          <p:cNvSpPr/>
          <p:nvPr/>
        </p:nvSpPr>
        <p:spPr>
          <a:xfrm>
            <a:off x="3679371" y="5041685"/>
            <a:ext cx="893856" cy="793058"/>
          </a:xfrm>
          <a:custGeom>
            <a:avLst/>
            <a:gdLst>
              <a:gd name="connsiteX0" fmla="*/ 555172 w 893856"/>
              <a:gd name="connsiteY0" fmla="*/ 74601 h 793058"/>
              <a:gd name="connsiteX1" fmla="*/ 500743 w 893856"/>
              <a:gd name="connsiteY1" fmla="*/ 31058 h 793058"/>
              <a:gd name="connsiteX2" fmla="*/ 457200 w 893856"/>
              <a:gd name="connsiteY2" fmla="*/ 20172 h 793058"/>
              <a:gd name="connsiteX3" fmla="*/ 424543 w 893856"/>
              <a:gd name="connsiteY3" fmla="*/ 9286 h 793058"/>
              <a:gd name="connsiteX4" fmla="*/ 195943 w 893856"/>
              <a:gd name="connsiteY4" fmla="*/ 63715 h 793058"/>
              <a:gd name="connsiteX5" fmla="*/ 206829 w 893856"/>
              <a:gd name="connsiteY5" fmla="*/ 150801 h 793058"/>
              <a:gd name="connsiteX6" fmla="*/ 195943 w 893856"/>
              <a:gd name="connsiteY6" fmla="*/ 259658 h 793058"/>
              <a:gd name="connsiteX7" fmla="*/ 163286 w 893856"/>
              <a:gd name="connsiteY7" fmla="*/ 303201 h 793058"/>
              <a:gd name="connsiteX8" fmla="*/ 141515 w 893856"/>
              <a:gd name="connsiteY8" fmla="*/ 335858 h 793058"/>
              <a:gd name="connsiteX9" fmla="*/ 76200 w 893856"/>
              <a:gd name="connsiteY9" fmla="*/ 390286 h 793058"/>
              <a:gd name="connsiteX10" fmla="*/ 54429 w 893856"/>
              <a:gd name="connsiteY10" fmla="*/ 422944 h 793058"/>
              <a:gd name="connsiteX11" fmla="*/ 21772 w 893856"/>
              <a:gd name="connsiteY11" fmla="*/ 455601 h 793058"/>
              <a:gd name="connsiteX12" fmla="*/ 0 w 893856"/>
              <a:gd name="connsiteY12" fmla="*/ 520915 h 793058"/>
              <a:gd name="connsiteX13" fmla="*/ 21772 w 893856"/>
              <a:gd name="connsiteY13" fmla="*/ 586229 h 793058"/>
              <a:gd name="connsiteX14" fmla="*/ 76200 w 893856"/>
              <a:gd name="connsiteY14" fmla="*/ 640658 h 793058"/>
              <a:gd name="connsiteX15" fmla="*/ 163286 w 893856"/>
              <a:gd name="connsiteY15" fmla="*/ 716858 h 793058"/>
              <a:gd name="connsiteX16" fmla="*/ 239486 w 893856"/>
              <a:gd name="connsiteY16" fmla="*/ 738629 h 793058"/>
              <a:gd name="connsiteX17" fmla="*/ 293915 w 893856"/>
              <a:gd name="connsiteY17" fmla="*/ 760401 h 793058"/>
              <a:gd name="connsiteX18" fmla="*/ 337458 w 893856"/>
              <a:gd name="connsiteY18" fmla="*/ 771286 h 793058"/>
              <a:gd name="connsiteX19" fmla="*/ 370115 w 893856"/>
              <a:gd name="connsiteY19" fmla="*/ 782172 h 793058"/>
              <a:gd name="connsiteX20" fmla="*/ 457200 w 893856"/>
              <a:gd name="connsiteY20" fmla="*/ 793058 h 793058"/>
              <a:gd name="connsiteX21" fmla="*/ 620486 w 893856"/>
              <a:gd name="connsiteY21" fmla="*/ 782172 h 793058"/>
              <a:gd name="connsiteX22" fmla="*/ 685800 w 893856"/>
              <a:gd name="connsiteY22" fmla="*/ 760401 h 793058"/>
              <a:gd name="connsiteX23" fmla="*/ 707572 w 893856"/>
              <a:gd name="connsiteY23" fmla="*/ 738629 h 793058"/>
              <a:gd name="connsiteX24" fmla="*/ 751115 w 893856"/>
              <a:gd name="connsiteY24" fmla="*/ 716858 h 793058"/>
              <a:gd name="connsiteX25" fmla="*/ 805543 w 893856"/>
              <a:gd name="connsiteY25" fmla="*/ 673315 h 793058"/>
              <a:gd name="connsiteX26" fmla="*/ 794658 w 893856"/>
              <a:gd name="connsiteY26" fmla="*/ 499144 h 793058"/>
              <a:gd name="connsiteX27" fmla="*/ 849086 w 893856"/>
              <a:gd name="connsiteY27" fmla="*/ 444715 h 793058"/>
              <a:gd name="connsiteX28" fmla="*/ 870858 w 893856"/>
              <a:gd name="connsiteY28" fmla="*/ 422944 h 793058"/>
              <a:gd name="connsiteX29" fmla="*/ 892629 w 893856"/>
              <a:gd name="connsiteY29" fmla="*/ 357629 h 793058"/>
              <a:gd name="connsiteX30" fmla="*/ 859972 w 893856"/>
              <a:gd name="connsiteY30" fmla="*/ 281429 h 793058"/>
              <a:gd name="connsiteX31" fmla="*/ 816429 w 893856"/>
              <a:gd name="connsiteY31" fmla="*/ 216115 h 793058"/>
              <a:gd name="connsiteX32" fmla="*/ 740229 w 893856"/>
              <a:gd name="connsiteY32" fmla="*/ 161686 h 793058"/>
              <a:gd name="connsiteX33" fmla="*/ 707572 w 893856"/>
              <a:gd name="connsiteY33" fmla="*/ 150801 h 793058"/>
              <a:gd name="connsiteX34" fmla="*/ 674915 w 893856"/>
              <a:gd name="connsiteY34" fmla="*/ 129029 h 793058"/>
              <a:gd name="connsiteX35" fmla="*/ 642258 w 893856"/>
              <a:gd name="connsiteY35" fmla="*/ 118144 h 793058"/>
              <a:gd name="connsiteX36" fmla="*/ 555172 w 893856"/>
              <a:gd name="connsiteY36" fmla="*/ 74601 h 79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3856" h="793058">
                <a:moveTo>
                  <a:pt x="555172" y="74601"/>
                </a:moveTo>
                <a:cubicBezTo>
                  <a:pt x="531586" y="60087"/>
                  <a:pt x="521053" y="42342"/>
                  <a:pt x="500743" y="31058"/>
                </a:cubicBezTo>
                <a:cubicBezTo>
                  <a:pt x="487665" y="23792"/>
                  <a:pt x="471585" y="24282"/>
                  <a:pt x="457200" y="20172"/>
                </a:cubicBezTo>
                <a:cubicBezTo>
                  <a:pt x="446167" y="17020"/>
                  <a:pt x="435429" y="12915"/>
                  <a:pt x="424543" y="9286"/>
                </a:cubicBezTo>
                <a:cubicBezTo>
                  <a:pt x="411202" y="10620"/>
                  <a:pt x="195943" y="-34737"/>
                  <a:pt x="195943" y="63715"/>
                </a:cubicBezTo>
                <a:cubicBezTo>
                  <a:pt x="195943" y="92970"/>
                  <a:pt x="203200" y="121772"/>
                  <a:pt x="206829" y="150801"/>
                </a:cubicBezTo>
                <a:cubicBezTo>
                  <a:pt x="203200" y="187087"/>
                  <a:pt x="205961" y="224594"/>
                  <a:pt x="195943" y="259658"/>
                </a:cubicBezTo>
                <a:cubicBezTo>
                  <a:pt x="190959" y="277103"/>
                  <a:pt x="173831" y="288437"/>
                  <a:pt x="163286" y="303201"/>
                </a:cubicBezTo>
                <a:cubicBezTo>
                  <a:pt x="155682" y="313847"/>
                  <a:pt x="149890" y="325807"/>
                  <a:pt x="141515" y="335858"/>
                </a:cubicBezTo>
                <a:cubicBezTo>
                  <a:pt x="115322" y="367290"/>
                  <a:pt x="108312" y="368879"/>
                  <a:pt x="76200" y="390286"/>
                </a:cubicBezTo>
                <a:cubicBezTo>
                  <a:pt x="68943" y="401172"/>
                  <a:pt x="62805" y="412893"/>
                  <a:pt x="54429" y="422944"/>
                </a:cubicBezTo>
                <a:cubicBezTo>
                  <a:pt x="44574" y="434771"/>
                  <a:pt x="29248" y="442144"/>
                  <a:pt x="21772" y="455601"/>
                </a:cubicBezTo>
                <a:cubicBezTo>
                  <a:pt x="10627" y="475662"/>
                  <a:pt x="7257" y="499144"/>
                  <a:pt x="0" y="520915"/>
                </a:cubicBezTo>
                <a:cubicBezTo>
                  <a:pt x="7257" y="542686"/>
                  <a:pt x="9451" y="566868"/>
                  <a:pt x="21772" y="586229"/>
                </a:cubicBezTo>
                <a:cubicBezTo>
                  <a:pt x="35547" y="607876"/>
                  <a:pt x="58057" y="622515"/>
                  <a:pt x="76200" y="640658"/>
                </a:cubicBezTo>
                <a:cubicBezTo>
                  <a:pt x="104736" y="669194"/>
                  <a:pt x="127853" y="694712"/>
                  <a:pt x="163286" y="716858"/>
                </a:cubicBezTo>
                <a:cubicBezTo>
                  <a:pt x="175271" y="724349"/>
                  <a:pt x="230270" y="735557"/>
                  <a:pt x="239486" y="738629"/>
                </a:cubicBezTo>
                <a:cubicBezTo>
                  <a:pt x="258024" y="744808"/>
                  <a:pt x="275377" y="754222"/>
                  <a:pt x="293915" y="760401"/>
                </a:cubicBezTo>
                <a:cubicBezTo>
                  <a:pt x="308108" y="765132"/>
                  <a:pt x="323073" y="767176"/>
                  <a:pt x="337458" y="771286"/>
                </a:cubicBezTo>
                <a:cubicBezTo>
                  <a:pt x="348491" y="774438"/>
                  <a:pt x="358826" y="780119"/>
                  <a:pt x="370115" y="782172"/>
                </a:cubicBezTo>
                <a:cubicBezTo>
                  <a:pt x="398897" y="787405"/>
                  <a:pt x="428172" y="789429"/>
                  <a:pt x="457200" y="793058"/>
                </a:cubicBezTo>
                <a:cubicBezTo>
                  <a:pt x="511629" y="789429"/>
                  <a:pt x="566485" y="789886"/>
                  <a:pt x="620486" y="782172"/>
                </a:cubicBezTo>
                <a:cubicBezTo>
                  <a:pt x="643204" y="778927"/>
                  <a:pt x="685800" y="760401"/>
                  <a:pt x="685800" y="760401"/>
                </a:cubicBezTo>
                <a:cubicBezTo>
                  <a:pt x="693057" y="753144"/>
                  <a:pt x="699032" y="744322"/>
                  <a:pt x="707572" y="738629"/>
                </a:cubicBezTo>
                <a:cubicBezTo>
                  <a:pt x="721074" y="729628"/>
                  <a:pt x="738649" y="727247"/>
                  <a:pt x="751115" y="716858"/>
                </a:cubicBezTo>
                <a:cubicBezTo>
                  <a:pt x="816768" y="662147"/>
                  <a:pt x="727570" y="699307"/>
                  <a:pt x="805543" y="673315"/>
                </a:cubicBezTo>
                <a:cubicBezTo>
                  <a:pt x="793869" y="620779"/>
                  <a:pt x="767028" y="554404"/>
                  <a:pt x="794658" y="499144"/>
                </a:cubicBezTo>
                <a:cubicBezTo>
                  <a:pt x="806132" y="476195"/>
                  <a:pt x="830943" y="462858"/>
                  <a:pt x="849086" y="444715"/>
                </a:cubicBezTo>
                <a:lnTo>
                  <a:pt x="870858" y="422944"/>
                </a:lnTo>
                <a:cubicBezTo>
                  <a:pt x="878115" y="401172"/>
                  <a:pt x="890551" y="380484"/>
                  <a:pt x="892629" y="357629"/>
                </a:cubicBezTo>
                <a:cubicBezTo>
                  <a:pt x="898161" y="296770"/>
                  <a:pt x="884602" y="314269"/>
                  <a:pt x="859972" y="281429"/>
                </a:cubicBezTo>
                <a:cubicBezTo>
                  <a:pt x="844273" y="260496"/>
                  <a:pt x="837362" y="231814"/>
                  <a:pt x="816429" y="216115"/>
                </a:cubicBezTo>
                <a:cubicBezTo>
                  <a:pt x="806573" y="208723"/>
                  <a:pt x="756142" y="169642"/>
                  <a:pt x="740229" y="161686"/>
                </a:cubicBezTo>
                <a:cubicBezTo>
                  <a:pt x="729966" y="156554"/>
                  <a:pt x="718458" y="154429"/>
                  <a:pt x="707572" y="150801"/>
                </a:cubicBezTo>
                <a:cubicBezTo>
                  <a:pt x="696686" y="143544"/>
                  <a:pt x="686617" y="134880"/>
                  <a:pt x="674915" y="129029"/>
                </a:cubicBezTo>
                <a:cubicBezTo>
                  <a:pt x="664652" y="123897"/>
                  <a:pt x="653547" y="120197"/>
                  <a:pt x="642258" y="118144"/>
                </a:cubicBezTo>
                <a:cubicBezTo>
                  <a:pt x="579908" y="106808"/>
                  <a:pt x="578758" y="89115"/>
                  <a:pt x="555172" y="7460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4, 2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061893" y="5319999"/>
            <a:ext cx="14991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53898" y="5602686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Preorder</a:t>
            </a:r>
            <a:r>
              <a:rPr lang="ko-KR" altLang="en-US" sz="2500" dirty="0" smtClean="0">
                <a:latin typeface="+mn-ea"/>
              </a:rPr>
              <a:t>와 </a:t>
            </a:r>
            <a:r>
              <a:rPr lang="en-US" altLang="ko-KR" sz="2500" dirty="0" err="1" smtClean="0">
                <a:latin typeface="+mn-ea"/>
              </a:rPr>
              <a:t>Inorder</a:t>
            </a:r>
            <a:r>
              <a:rPr lang="ko-KR" altLang="en-US" sz="2500" dirty="0" smtClean="0">
                <a:latin typeface="+mn-ea"/>
              </a:rPr>
              <a:t>만으로 </a:t>
            </a:r>
            <a:r>
              <a:rPr lang="en-US" altLang="ko-KR" sz="2500" dirty="0" smtClean="0">
                <a:latin typeface="+mn-ea"/>
              </a:rPr>
              <a:t>Tree</a:t>
            </a:r>
            <a:r>
              <a:rPr lang="ko-KR" altLang="en-US" sz="2500" dirty="0" smtClean="0">
                <a:latin typeface="+mn-ea"/>
              </a:rPr>
              <a:t>를 유일하게 결정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Preorder </a:t>
            </a:r>
            <a:r>
              <a:rPr lang="en-US" altLang="ko-KR" sz="50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: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850" dirty="0" smtClean="0">
                <a:latin typeface="+mn-ea"/>
              </a:rPr>
              <a:t> 2 4 3 5 6 7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Inorder</a:t>
            </a:r>
            <a:r>
              <a:rPr lang="en-US" altLang="ko-KR" sz="1850" dirty="0" smtClean="0">
                <a:latin typeface="+mn-ea"/>
              </a:rPr>
              <a:t>   :  4 2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ko-KR" sz="1850" dirty="0" smtClean="0">
                <a:latin typeface="+mn-ea"/>
              </a:rPr>
              <a:t> 5 3 7 6 </a:t>
            </a:r>
            <a:r>
              <a:rPr lang="ko-KR" altLang="en-US" sz="1850" dirty="0" smtClean="0">
                <a:latin typeface="+mn-ea"/>
              </a:rPr>
              <a:t>일 때 </a:t>
            </a:r>
            <a:r>
              <a:rPr lang="en-US" altLang="ko-KR" sz="1850" dirty="0" smtClean="0">
                <a:latin typeface="+mn-ea"/>
              </a:rPr>
              <a:t>Tree</a:t>
            </a:r>
            <a:r>
              <a:rPr lang="ko-KR" altLang="en-US" sz="1850" dirty="0" smtClean="0">
                <a:latin typeface="+mn-ea"/>
              </a:rPr>
              <a:t>는 어떻게 생겼나 </a:t>
            </a:r>
            <a:r>
              <a:rPr lang="en-US" altLang="ko-KR" sz="185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29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Stack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LIFO ( Last-In-First-Out 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Recursion </a:t>
            </a:r>
            <a:r>
              <a:rPr lang="ko-KR" altLang="en-US" sz="1850" dirty="0" smtClean="0">
                <a:latin typeface="+mn-ea"/>
              </a:rPr>
              <a:t>을 할 때 쓰이는 자료구조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실제로 유용하게 쓸 일은 많지 않습니다</a:t>
            </a:r>
            <a:endParaRPr lang="en-US" altLang="ko-KR" sz="185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Parenthesis Matching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괄호의 짝을 서로 찾아주는 방법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Stack</a:t>
            </a:r>
            <a:r>
              <a:rPr lang="ko-KR" altLang="en-US" sz="1850" dirty="0" smtClean="0">
                <a:latin typeface="+mn-ea"/>
              </a:rPr>
              <a:t>을 잘 쓰면 됩니다 </a:t>
            </a:r>
            <a:r>
              <a:rPr lang="en-US" altLang="ko-KR" sz="1850" dirty="0" smtClean="0">
                <a:latin typeface="+mn-ea"/>
              </a:rPr>
              <a:t>	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 on Graph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Graph Traversal</a:t>
            </a:r>
            <a:endParaRPr lang="en-US" altLang="ko-KR" sz="185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1564"/>
              </p:ext>
            </p:extLst>
          </p:nvPr>
        </p:nvGraphicFramePr>
        <p:xfrm>
          <a:off x="5336720" y="3595913"/>
          <a:ext cx="3178630" cy="73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36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6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Binary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Preorder</a:t>
            </a:r>
            <a:r>
              <a:rPr lang="ko-KR" altLang="en-US" sz="2500" dirty="0" smtClean="0">
                <a:latin typeface="+mn-ea"/>
              </a:rPr>
              <a:t>와 </a:t>
            </a:r>
            <a:r>
              <a:rPr lang="en-US" altLang="ko-KR" sz="2500" dirty="0" err="1" smtClean="0">
                <a:latin typeface="+mn-ea"/>
              </a:rPr>
              <a:t>Inorder</a:t>
            </a:r>
            <a:r>
              <a:rPr lang="ko-KR" altLang="en-US" sz="2500" dirty="0" smtClean="0">
                <a:latin typeface="+mn-ea"/>
              </a:rPr>
              <a:t>만으로 </a:t>
            </a:r>
            <a:r>
              <a:rPr lang="en-US" altLang="ko-KR" sz="2500" dirty="0" smtClean="0">
                <a:latin typeface="+mn-ea"/>
              </a:rPr>
              <a:t>Tree</a:t>
            </a:r>
            <a:r>
              <a:rPr lang="ko-KR" altLang="en-US" sz="2500" dirty="0" smtClean="0">
                <a:latin typeface="+mn-ea"/>
              </a:rPr>
              <a:t>를 유일하게 결정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Preorder </a:t>
            </a:r>
            <a:r>
              <a:rPr lang="en-US" altLang="ko-KR" sz="50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: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850" dirty="0" smtClean="0">
                <a:latin typeface="+mn-ea"/>
              </a:rPr>
              <a:t> 2 4 3 5 6 7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Inorder</a:t>
            </a:r>
            <a:r>
              <a:rPr lang="en-US" altLang="ko-KR" sz="1850" dirty="0" smtClean="0">
                <a:latin typeface="+mn-ea"/>
              </a:rPr>
              <a:t>   :  4 2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ko-KR" sz="1850" dirty="0" smtClean="0">
                <a:latin typeface="+mn-ea"/>
              </a:rPr>
              <a:t> 5 3 7 6 </a:t>
            </a:r>
            <a:r>
              <a:rPr lang="ko-KR" altLang="en-US" sz="1850" dirty="0" smtClean="0">
                <a:latin typeface="+mn-ea"/>
              </a:rPr>
              <a:t>일 때 </a:t>
            </a:r>
            <a:r>
              <a:rPr lang="en-US" altLang="ko-KR" sz="1850" dirty="0" smtClean="0">
                <a:latin typeface="+mn-ea"/>
              </a:rPr>
              <a:t>Tree</a:t>
            </a:r>
            <a:r>
              <a:rPr lang="ko-KR" altLang="en-US" sz="1850" dirty="0" smtClean="0">
                <a:latin typeface="+mn-ea"/>
              </a:rPr>
              <a:t>는 어떻게 생겼나 </a:t>
            </a:r>
            <a:r>
              <a:rPr lang="en-US" altLang="ko-KR" sz="185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875936" y="1873252"/>
            <a:ext cx="310242" cy="500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5910" y="149707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Divide &amp; Conquer !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376058" y="455022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9621" y="2656456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649" y="2656456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80418" y="2939143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3664" y="293914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0" idx="3"/>
          </p:cNvCxnSpPr>
          <p:nvPr/>
        </p:nvCxnSpPr>
        <p:spPr>
          <a:xfrm flipH="1">
            <a:off x="4227040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5"/>
          </p:cNvCxnSpPr>
          <p:nvPr/>
        </p:nvCxnSpPr>
        <p:spPr>
          <a:xfrm>
            <a:off x="4673387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4778829" y="5092857"/>
            <a:ext cx="1687541" cy="853664"/>
          </a:xfrm>
          <a:custGeom>
            <a:avLst/>
            <a:gdLst>
              <a:gd name="connsiteX0" fmla="*/ 76200 w 1687541"/>
              <a:gd name="connsiteY0" fmla="*/ 23429 h 853664"/>
              <a:gd name="connsiteX1" fmla="*/ 65314 w 1687541"/>
              <a:gd name="connsiteY1" fmla="*/ 219372 h 853664"/>
              <a:gd name="connsiteX2" fmla="*/ 32657 w 1687541"/>
              <a:gd name="connsiteY2" fmla="*/ 241143 h 853664"/>
              <a:gd name="connsiteX3" fmla="*/ 0 w 1687541"/>
              <a:gd name="connsiteY3" fmla="*/ 339114 h 853664"/>
              <a:gd name="connsiteX4" fmla="*/ 21771 w 1687541"/>
              <a:gd name="connsiteY4" fmla="*/ 404429 h 853664"/>
              <a:gd name="connsiteX5" fmla="*/ 65314 w 1687541"/>
              <a:gd name="connsiteY5" fmla="*/ 437086 h 853664"/>
              <a:gd name="connsiteX6" fmla="*/ 206828 w 1687541"/>
              <a:gd name="connsiteY6" fmla="*/ 480629 h 853664"/>
              <a:gd name="connsiteX7" fmla="*/ 315685 w 1687541"/>
              <a:gd name="connsiteY7" fmla="*/ 567714 h 853664"/>
              <a:gd name="connsiteX8" fmla="*/ 348342 w 1687541"/>
              <a:gd name="connsiteY8" fmla="*/ 600372 h 853664"/>
              <a:gd name="connsiteX9" fmla="*/ 391885 w 1687541"/>
              <a:gd name="connsiteY9" fmla="*/ 676572 h 853664"/>
              <a:gd name="connsiteX10" fmla="*/ 402771 w 1687541"/>
              <a:gd name="connsiteY10" fmla="*/ 774543 h 853664"/>
              <a:gd name="connsiteX11" fmla="*/ 446314 w 1687541"/>
              <a:gd name="connsiteY11" fmla="*/ 807200 h 853664"/>
              <a:gd name="connsiteX12" fmla="*/ 620485 w 1687541"/>
              <a:gd name="connsiteY12" fmla="*/ 818086 h 853664"/>
              <a:gd name="connsiteX13" fmla="*/ 1034142 w 1687541"/>
              <a:gd name="connsiteY13" fmla="*/ 828972 h 853664"/>
              <a:gd name="connsiteX14" fmla="*/ 1121228 w 1687541"/>
              <a:gd name="connsiteY14" fmla="*/ 763657 h 853664"/>
              <a:gd name="connsiteX15" fmla="*/ 1164771 w 1687541"/>
              <a:gd name="connsiteY15" fmla="*/ 731000 h 853664"/>
              <a:gd name="connsiteX16" fmla="*/ 1186542 w 1687541"/>
              <a:gd name="connsiteY16" fmla="*/ 687457 h 853664"/>
              <a:gd name="connsiteX17" fmla="*/ 1240971 w 1687541"/>
              <a:gd name="connsiteY17" fmla="*/ 622143 h 853664"/>
              <a:gd name="connsiteX18" fmla="*/ 1273628 w 1687541"/>
              <a:gd name="connsiteY18" fmla="*/ 545943 h 853664"/>
              <a:gd name="connsiteX19" fmla="*/ 1306285 w 1687541"/>
              <a:gd name="connsiteY19" fmla="*/ 535057 h 853664"/>
              <a:gd name="connsiteX20" fmla="*/ 1349828 w 1687541"/>
              <a:gd name="connsiteY20" fmla="*/ 513286 h 853664"/>
              <a:gd name="connsiteX21" fmla="*/ 1654628 w 1687541"/>
              <a:gd name="connsiteY21" fmla="*/ 502400 h 853664"/>
              <a:gd name="connsiteX22" fmla="*/ 1676400 w 1687541"/>
              <a:gd name="connsiteY22" fmla="*/ 469743 h 853664"/>
              <a:gd name="connsiteX23" fmla="*/ 1687285 w 1687541"/>
              <a:gd name="connsiteY23" fmla="*/ 426200 h 853664"/>
              <a:gd name="connsiteX24" fmla="*/ 1654628 w 1687541"/>
              <a:gd name="connsiteY24" fmla="*/ 273800 h 853664"/>
              <a:gd name="connsiteX25" fmla="*/ 1621971 w 1687541"/>
              <a:gd name="connsiteY25" fmla="*/ 230257 h 853664"/>
              <a:gd name="connsiteX26" fmla="*/ 1556657 w 1687541"/>
              <a:gd name="connsiteY26" fmla="*/ 175829 h 853664"/>
              <a:gd name="connsiteX27" fmla="*/ 1469571 w 1687541"/>
              <a:gd name="connsiteY27" fmla="*/ 110514 h 853664"/>
              <a:gd name="connsiteX28" fmla="*/ 1426028 w 1687541"/>
              <a:gd name="connsiteY28" fmla="*/ 77857 h 853664"/>
              <a:gd name="connsiteX29" fmla="*/ 1382485 w 1687541"/>
              <a:gd name="connsiteY29" fmla="*/ 66972 h 853664"/>
              <a:gd name="connsiteX30" fmla="*/ 1360714 w 1687541"/>
              <a:gd name="connsiteY30" fmla="*/ 45200 h 853664"/>
              <a:gd name="connsiteX31" fmla="*/ 1153885 w 1687541"/>
              <a:gd name="connsiteY31" fmla="*/ 45200 h 853664"/>
              <a:gd name="connsiteX32" fmla="*/ 1088571 w 1687541"/>
              <a:gd name="connsiteY32" fmla="*/ 88743 h 853664"/>
              <a:gd name="connsiteX33" fmla="*/ 1055914 w 1687541"/>
              <a:gd name="connsiteY33" fmla="*/ 99629 h 853664"/>
              <a:gd name="connsiteX34" fmla="*/ 1023257 w 1687541"/>
              <a:gd name="connsiteY34" fmla="*/ 121400 h 853664"/>
              <a:gd name="connsiteX35" fmla="*/ 979714 w 1687541"/>
              <a:gd name="connsiteY35" fmla="*/ 143172 h 853664"/>
              <a:gd name="connsiteX36" fmla="*/ 870857 w 1687541"/>
              <a:gd name="connsiteY36" fmla="*/ 132286 h 853664"/>
              <a:gd name="connsiteX37" fmla="*/ 838200 w 1687541"/>
              <a:gd name="connsiteY37" fmla="*/ 121400 h 853664"/>
              <a:gd name="connsiteX38" fmla="*/ 805542 w 1687541"/>
              <a:gd name="connsiteY38" fmla="*/ 88743 h 853664"/>
              <a:gd name="connsiteX39" fmla="*/ 685800 w 1687541"/>
              <a:gd name="connsiteY39" fmla="*/ 34314 h 853664"/>
              <a:gd name="connsiteX40" fmla="*/ 653142 w 1687541"/>
              <a:gd name="connsiteY40" fmla="*/ 23429 h 853664"/>
              <a:gd name="connsiteX41" fmla="*/ 76200 w 1687541"/>
              <a:gd name="connsiteY41" fmla="*/ 23429 h 85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7541" h="853664">
                <a:moveTo>
                  <a:pt x="76200" y="23429"/>
                </a:moveTo>
                <a:cubicBezTo>
                  <a:pt x="-21771" y="56086"/>
                  <a:pt x="78143" y="155227"/>
                  <a:pt x="65314" y="219372"/>
                </a:cubicBezTo>
                <a:cubicBezTo>
                  <a:pt x="62748" y="232201"/>
                  <a:pt x="38922" y="229658"/>
                  <a:pt x="32657" y="241143"/>
                </a:cubicBezTo>
                <a:cubicBezTo>
                  <a:pt x="16173" y="271363"/>
                  <a:pt x="0" y="339114"/>
                  <a:pt x="0" y="339114"/>
                </a:cubicBezTo>
                <a:cubicBezTo>
                  <a:pt x="7257" y="360886"/>
                  <a:pt x="9041" y="385334"/>
                  <a:pt x="21771" y="404429"/>
                </a:cubicBezTo>
                <a:cubicBezTo>
                  <a:pt x="31835" y="419525"/>
                  <a:pt x="49757" y="427752"/>
                  <a:pt x="65314" y="437086"/>
                </a:cubicBezTo>
                <a:cubicBezTo>
                  <a:pt x="134270" y="478459"/>
                  <a:pt x="126883" y="469208"/>
                  <a:pt x="206828" y="480629"/>
                </a:cubicBezTo>
                <a:cubicBezTo>
                  <a:pt x="277909" y="516169"/>
                  <a:pt x="238898" y="490926"/>
                  <a:pt x="315685" y="567714"/>
                </a:cubicBezTo>
                <a:cubicBezTo>
                  <a:pt x="326571" y="578600"/>
                  <a:pt x="341457" y="586603"/>
                  <a:pt x="348342" y="600372"/>
                </a:cubicBezTo>
                <a:cubicBezTo>
                  <a:pt x="375965" y="655616"/>
                  <a:pt x="361113" y="630412"/>
                  <a:pt x="391885" y="676572"/>
                </a:cubicBezTo>
                <a:cubicBezTo>
                  <a:pt x="395514" y="709229"/>
                  <a:pt x="390133" y="744213"/>
                  <a:pt x="402771" y="774543"/>
                </a:cubicBezTo>
                <a:cubicBezTo>
                  <a:pt x="409749" y="791290"/>
                  <a:pt x="428523" y="803642"/>
                  <a:pt x="446314" y="807200"/>
                </a:cubicBezTo>
                <a:cubicBezTo>
                  <a:pt x="503355" y="818608"/>
                  <a:pt x="562428" y="814457"/>
                  <a:pt x="620485" y="818086"/>
                </a:cubicBezTo>
                <a:cubicBezTo>
                  <a:pt x="787928" y="865926"/>
                  <a:pt x="742588" y="861367"/>
                  <a:pt x="1034142" y="828972"/>
                </a:cubicBezTo>
                <a:cubicBezTo>
                  <a:pt x="1069984" y="824990"/>
                  <a:pt x="1096738" y="784648"/>
                  <a:pt x="1121228" y="763657"/>
                </a:cubicBezTo>
                <a:cubicBezTo>
                  <a:pt x="1135003" y="751850"/>
                  <a:pt x="1150257" y="741886"/>
                  <a:pt x="1164771" y="731000"/>
                </a:cubicBezTo>
                <a:cubicBezTo>
                  <a:pt x="1172028" y="716486"/>
                  <a:pt x="1177110" y="700662"/>
                  <a:pt x="1186542" y="687457"/>
                </a:cubicBezTo>
                <a:cubicBezTo>
                  <a:pt x="1226671" y="631277"/>
                  <a:pt x="1212173" y="679738"/>
                  <a:pt x="1240971" y="622143"/>
                </a:cubicBezTo>
                <a:cubicBezTo>
                  <a:pt x="1253981" y="596122"/>
                  <a:pt x="1250978" y="568593"/>
                  <a:pt x="1273628" y="545943"/>
                </a:cubicBezTo>
                <a:cubicBezTo>
                  <a:pt x="1281742" y="537829"/>
                  <a:pt x="1295738" y="539577"/>
                  <a:pt x="1306285" y="535057"/>
                </a:cubicBezTo>
                <a:cubicBezTo>
                  <a:pt x="1321200" y="528665"/>
                  <a:pt x="1333671" y="514801"/>
                  <a:pt x="1349828" y="513286"/>
                </a:cubicBezTo>
                <a:cubicBezTo>
                  <a:pt x="1451049" y="503797"/>
                  <a:pt x="1553028" y="506029"/>
                  <a:pt x="1654628" y="502400"/>
                </a:cubicBezTo>
                <a:cubicBezTo>
                  <a:pt x="1661885" y="491514"/>
                  <a:pt x="1671246" y="481768"/>
                  <a:pt x="1676400" y="469743"/>
                </a:cubicBezTo>
                <a:cubicBezTo>
                  <a:pt x="1682293" y="455992"/>
                  <a:pt x="1688937" y="441069"/>
                  <a:pt x="1687285" y="426200"/>
                </a:cubicBezTo>
                <a:cubicBezTo>
                  <a:pt x="1681548" y="374565"/>
                  <a:pt x="1671057" y="323087"/>
                  <a:pt x="1654628" y="273800"/>
                </a:cubicBezTo>
                <a:cubicBezTo>
                  <a:pt x="1648891" y="256588"/>
                  <a:pt x="1633778" y="244032"/>
                  <a:pt x="1621971" y="230257"/>
                </a:cubicBezTo>
                <a:cubicBezTo>
                  <a:pt x="1588579" y="191299"/>
                  <a:pt x="1594886" y="203632"/>
                  <a:pt x="1556657" y="175829"/>
                </a:cubicBezTo>
                <a:cubicBezTo>
                  <a:pt x="1527311" y="154487"/>
                  <a:pt x="1498600" y="132286"/>
                  <a:pt x="1469571" y="110514"/>
                </a:cubicBezTo>
                <a:cubicBezTo>
                  <a:pt x="1455057" y="99628"/>
                  <a:pt x="1443629" y="82257"/>
                  <a:pt x="1426028" y="77857"/>
                </a:cubicBezTo>
                <a:lnTo>
                  <a:pt x="1382485" y="66972"/>
                </a:lnTo>
                <a:cubicBezTo>
                  <a:pt x="1375228" y="59715"/>
                  <a:pt x="1370147" y="49243"/>
                  <a:pt x="1360714" y="45200"/>
                </a:cubicBezTo>
                <a:cubicBezTo>
                  <a:pt x="1304057" y="20918"/>
                  <a:pt x="1193408" y="42377"/>
                  <a:pt x="1153885" y="45200"/>
                </a:cubicBezTo>
                <a:cubicBezTo>
                  <a:pt x="1132114" y="59714"/>
                  <a:pt x="1113394" y="80468"/>
                  <a:pt x="1088571" y="88743"/>
                </a:cubicBezTo>
                <a:cubicBezTo>
                  <a:pt x="1077685" y="92372"/>
                  <a:pt x="1066177" y="94497"/>
                  <a:pt x="1055914" y="99629"/>
                </a:cubicBezTo>
                <a:cubicBezTo>
                  <a:pt x="1044212" y="105480"/>
                  <a:pt x="1034616" y="114909"/>
                  <a:pt x="1023257" y="121400"/>
                </a:cubicBezTo>
                <a:cubicBezTo>
                  <a:pt x="1009168" y="129451"/>
                  <a:pt x="994228" y="135915"/>
                  <a:pt x="979714" y="143172"/>
                </a:cubicBezTo>
                <a:cubicBezTo>
                  <a:pt x="943428" y="139543"/>
                  <a:pt x="906900" y="137831"/>
                  <a:pt x="870857" y="132286"/>
                </a:cubicBezTo>
                <a:cubicBezTo>
                  <a:pt x="859516" y="130541"/>
                  <a:pt x="847747" y="127765"/>
                  <a:pt x="838200" y="121400"/>
                </a:cubicBezTo>
                <a:cubicBezTo>
                  <a:pt x="825391" y="112860"/>
                  <a:pt x="817858" y="97980"/>
                  <a:pt x="805542" y="88743"/>
                </a:cubicBezTo>
                <a:cubicBezTo>
                  <a:pt x="758115" y="53173"/>
                  <a:pt x="742248" y="53130"/>
                  <a:pt x="685800" y="34314"/>
                </a:cubicBezTo>
                <a:cubicBezTo>
                  <a:pt x="674914" y="30685"/>
                  <a:pt x="664528" y="24852"/>
                  <a:pt x="653142" y="23429"/>
                </a:cubicBezTo>
                <a:cubicBezTo>
                  <a:pt x="414834" y="-6361"/>
                  <a:pt x="174171" y="-9228"/>
                  <a:pt x="76200" y="2342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5, 3, 7, 6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47335" y="2373769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93648" y="2373769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186178" y="1873252"/>
            <a:ext cx="330959" cy="478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1190" y="5006984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4</a:t>
            </a:r>
            <a:br>
              <a:rPr lang="en-US" altLang="ko-KR" dirty="0" smtClean="0"/>
            </a:br>
            <a:r>
              <a:rPr lang="en-US" altLang="ko-KR" dirty="0" err="1" smtClean="0"/>
              <a:t>Inorder</a:t>
            </a:r>
            <a:r>
              <a:rPr lang="en-US" altLang="ko-KR" dirty="0" smtClean="0"/>
              <a:t>    : 4 </a:t>
            </a:r>
            <a:r>
              <a:rPr lang="en-US" altLang="ko-KR" b="1" dirty="0" smtClean="0">
                <a:solidFill>
                  <a:srgbClr val="0070C0"/>
                </a:solidFill>
              </a:rPr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17170" y="5006984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3 5 6 7 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    : 5 3 7 6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6143" y="4814892"/>
            <a:ext cx="6567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Root !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3061893" y="5319999"/>
            <a:ext cx="14991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53898" y="5602686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999505" y="511299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3878697" y="5415639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51162" y="5681080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Binary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Preorder</a:t>
            </a:r>
            <a:r>
              <a:rPr lang="ko-KR" altLang="en-US" sz="2500" dirty="0" smtClean="0">
                <a:latin typeface="+mn-ea"/>
              </a:rPr>
              <a:t>와 </a:t>
            </a:r>
            <a:r>
              <a:rPr lang="en-US" altLang="ko-KR" sz="2500" dirty="0" err="1" smtClean="0">
                <a:latin typeface="+mn-ea"/>
              </a:rPr>
              <a:t>Inorder</a:t>
            </a:r>
            <a:r>
              <a:rPr lang="ko-KR" altLang="en-US" sz="2500" dirty="0" smtClean="0">
                <a:latin typeface="+mn-ea"/>
              </a:rPr>
              <a:t>만으로 </a:t>
            </a:r>
            <a:r>
              <a:rPr lang="en-US" altLang="ko-KR" sz="2500" dirty="0" smtClean="0">
                <a:latin typeface="+mn-ea"/>
              </a:rPr>
              <a:t>Tree</a:t>
            </a:r>
            <a:r>
              <a:rPr lang="ko-KR" altLang="en-US" sz="2500" dirty="0" smtClean="0">
                <a:latin typeface="+mn-ea"/>
              </a:rPr>
              <a:t>를 유일하게 결정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Preorder </a:t>
            </a:r>
            <a:r>
              <a:rPr lang="en-US" altLang="ko-KR" sz="50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: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850" dirty="0" smtClean="0">
                <a:latin typeface="+mn-ea"/>
              </a:rPr>
              <a:t> 2 4 3 5 6 7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Inorder</a:t>
            </a:r>
            <a:r>
              <a:rPr lang="en-US" altLang="ko-KR" sz="1850" dirty="0" smtClean="0">
                <a:latin typeface="+mn-ea"/>
              </a:rPr>
              <a:t>   :  4 2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ko-KR" sz="1850" dirty="0" smtClean="0">
                <a:latin typeface="+mn-ea"/>
              </a:rPr>
              <a:t> 5 3 7 6 </a:t>
            </a:r>
            <a:r>
              <a:rPr lang="ko-KR" altLang="en-US" sz="1850" dirty="0" smtClean="0">
                <a:latin typeface="+mn-ea"/>
              </a:rPr>
              <a:t>일 때 </a:t>
            </a:r>
            <a:r>
              <a:rPr lang="en-US" altLang="ko-KR" sz="1850" dirty="0" smtClean="0">
                <a:latin typeface="+mn-ea"/>
              </a:rPr>
              <a:t>Tree</a:t>
            </a:r>
            <a:r>
              <a:rPr lang="ko-KR" altLang="en-US" sz="1850" dirty="0" smtClean="0">
                <a:latin typeface="+mn-ea"/>
              </a:rPr>
              <a:t>는 어떻게 생겼나 </a:t>
            </a:r>
            <a:r>
              <a:rPr lang="en-US" altLang="ko-KR" sz="185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875936" y="1873252"/>
            <a:ext cx="310242" cy="500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5910" y="149707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Divide &amp; Conquer !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376058" y="455022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9621" y="2656456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649" y="2656456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80418" y="2939143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3664" y="293914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0" idx="3"/>
          </p:cNvCxnSpPr>
          <p:nvPr/>
        </p:nvCxnSpPr>
        <p:spPr>
          <a:xfrm flipH="1">
            <a:off x="4227040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5"/>
          </p:cNvCxnSpPr>
          <p:nvPr/>
        </p:nvCxnSpPr>
        <p:spPr>
          <a:xfrm>
            <a:off x="4673387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4778829" y="5092857"/>
            <a:ext cx="1687541" cy="853664"/>
          </a:xfrm>
          <a:custGeom>
            <a:avLst/>
            <a:gdLst>
              <a:gd name="connsiteX0" fmla="*/ 76200 w 1687541"/>
              <a:gd name="connsiteY0" fmla="*/ 23429 h 853664"/>
              <a:gd name="connsiteX1" fmla="*/ 65314 w 1687541"/>
              <a:gd name="connsiteY1" fmla="*/ 219372 h 853664"/>
              <a:gd name="connsiteX2" fmla="*/ 32657 w 1687541"/>
              <a:gd name="connsiteY2" fmla="*/ 241143 h 853664"/>
              <a:gd name="connsiteX3" fmla="*/ 0 w 1687541"/>
              <a:gd name="connsiteY3" fmla="*/ 339114 h 853664"/>
              <a:gd name="connsiteX4" fmla="*/ 21771 w 1687541"/>
              <a:gd name="connsiteY4" fmla="*/ 404429 h 853664"/>
              <a:gd name="connsiteX5" fmla="*/ 65314 w 1687541"/>
              <a:gd name="connsiteY5" fmla="*/ 437086 h 853664"/>
              <a:gd name="connsiteX6" fmla="*/ 206828 w 1687541"/>
              <a:gd name="connsiteY6" fmla="*/ 480629 h 853664"/>
              <a:gd name="connsiteX7" fmla="*/ 315685 w 1687541"/>
              <a:gd name="connsiteY7" fmla="*/ 567714 h 853664"/>
              <a:gd name="connsiteX8" fmla="*/ 348342 w 1687541"/>
              <a:gd name="connsiteY8" fmla="*/ 600372 h 853664"/>
              <a:gd name="connsiteX9" fmla="*/ 391885 w 1687541"/>
              <a:gd name="connsiteY9" fmla="*/ 676572 h 853664"/>
              <a:gd name="connsiteX10" fmla="*/ 402771 w 1687541"/>
              <a:gd name="connsiteY10" fmla="*/ 774543 h 853664"/>
              <a:gd name="connsiteX11" fmla="*/ 446314 w 1687541"/>
              <a:gd name="connsiteY11" fmla="*/ 807200 h 853664"/>
              <a:gd name="connsiteX12" fmla="*/ 620485 w 1687541"/>
              <a:gd name="connsiteY12" fmla="*/ 818086 h 853664"/>
              <a:gd name="connsiteX13" fmla="*/ 1034142 w 1687541"/>
              <a:gd name="connsiteY13" fmla="*/ 828972 h 853664"/>
              <a:gd name="connsiteX14" fmla="*/ 1121228 w 1687541"/>
              <a:gd name="connsiteY14" fmla="*/ 763657 h 853664"/>
              <a:gd name="connsiteX15" fmla="*/ 1164771 w 1687541"/>
              <a:gd name="connsiteY15" fmla="*/ 731000 h 853664"/>
              <a:gd name="connsiteX16" fmla="*/ 1186542 w 1687541"/>
              <a:gd name="connsiteY16" fmla="*/ 687457 h 853664"/>
              <a:gd name="connsiteX17" fmla="*/ 1240971 w 1687541"/>
              <a:gd name="connsiteY17" fmla="*/ 622143 h 853664"/>
              <a:gd name="connsiteX18" fmla="*/ 1273628 w 1687541"/>
              <a:gd name="connsiteY18" fmla="*/ 545943 h 853664"/>
              <a:gd name="connsiteX19" fmla="*/ 1306285 w 1687541"/>
              <a:gd name="connsiteY19" fmla="*/ 535057 h 853664"/>
              <a:gd name="connsiteX20" fmla="*/ 1349828 w 1687541"/>
              <a:gd name="connsiteY20" fmla="*/ 513286 h 853664"/>
              <a:gd name="connsiteX21" fmla="*/ 1654628 w 1687541"/>
              <a:gd name="connsiteY21" fmla="*/ 502400 h 853664"/>
              <a:gd name="connsiteX22" fmla="*/ 1676400 w 1687541"/>
              <a:gd name="connsiteY22" fmla="*/ 469743 h 853664"/>
              <a:gd name="connsiteX23" fmla="*/ 1687285 w 1687541"/>
              <a:gd name="connsiteY23" fmla="*/ 426200 h 853664"/>
              <a:gd name="connsiteX24" fmla="*/ 1654628 w 1687541"/>
              <a:gd name="connsiteY24" fmla="*/ 273800 h 853664"/>
              <a:gd name="connsiteX25" fmla="*/ 1621971 w 1687541"/>
              <a:gd name="connsiteY25" fmla="*/ 230257 h 853664"/>
              <a:gd name="connsiteX26" fmla="*/ 1556657 w 1687541"/>
              <a:gd name="connsiteY26" fmla="*/ 175829 h 853664"/>
              <a:gd name="connsiteX27" fmla="*/ 1469571 w 1687541"/>
              <a:gd name="connsiteY27" fmla="*/ 110514 h 853664"/>
              <a:gd name="connsiteX28" fmla="*/ 1426028 w 1687541"/>
              <a:gd name="connsiteY28" fmla="*/ 77857 h 853664"/>
              <a:gd name="connsiteX29" fmla="*/ 1382485 w 1687541"/>
              <a:gd name="connsiteY29" fmla="*/ 66972 h 853664"/>
              <a:gd name="connsiteX30" fmla="*/ 1360714 w 1687541"/>
              <a:gd name="connsiteY30" fmla="*/ 45200 h 853664"/>
              <a:gd name="connsiteX31" fmla="*/ 1153885 w 1687541"/>
              <a:gd name="connsiteY31" fmla="*/ 45200 h 853664"/>
              <a:gd name="connsiteX32" fmla="*/ 1088571 w 1687541"/>
              <a:gd name="connsiteY32" fmla="*/ 88743 h 853664"/>
              <a:gd name="connsiteX33" fmla="*/ 1055914 w 1687541"/>
              <a:gd name="connsiteY33" fmla="*/ 99629 h 853664"/>
              <a:gd name="connsiteX34" fmla="*/ 1023257 w 1687541"/>
              <a:gd name="connsiteY34" fmla="*/ 121400 h 853664"/>
              <a:gd name="connsiteX35" fmla="*/ 979714 w 1687541"/>
              <a:gd name="connsiteY35" fmla="*/ 143172 h 853664"/>
              <a:gd name="connsiteX36" fmla="*/ 870857 w 1687541"/>
              <a:gd name="connsiteY36" fmla="*/ 132286 h 853664"/>
              <a:gd name="connsiteX37" fmla="*/ 838200 w 1687541"/>
              <a:gd name="connsiteY37" fmla="*/ 121400 h 853664"/>
              <a:gd name="connsiteX38" fmla="*/ 805542 w 1687541"/>
              <a:gd name="connsiteY38" fmla="*/ 88743 h 853664"/>
              <a:gd name="connsiteX39" fmla="*/ 685800 w 1687541"/>
              <a:gd name="connsiteY39" fmla="*/ 34314 h 853664"/>
              <a:gd name="connsiteX40" fmla="*/ 653142 w 1687541"/>
              <a:gd name="connsiteY40" fmla="*/ 23429 h 853664"/>
              <a:gd name="connsiteX41" fmla="*/ 76200 w 1687541"/>
              <a:gd name="connsiteY41" fmla="*/ 23429 h 85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7541" h="853664">
                <a:moveTo>
                  <a:pt x="76200" y="23429"/>
                </a:moveTo>
                <a:cubicBezTo>
                  <a:pt x="-21771" y="56086"/>
                  <a:pt x="78143" y="155227"/>
                  <a:pt x="65314" y="219372"/>
                </a:cubicBezTo>
                <a:cubicBezTo>
                  <a:pt x="62748" y="232201"/>
                  <a:pt x="38922" y="229658"/>
                  <a:pt x="32657" y="241143"/>
                </a:cubicBezTo>
                <a:cubicBezTo>
                  <a:pt x="16173" y="271363"/>
                  <a:pt x="0" y="339114"/>
                  <a:pt x="0" y="339114"/>
                </a:cubicBezTo>
                <a:cubicBezTo>
                  <a:pt x="7257" y="360886"/>
                  <a:pt x="9041" y="385334"/>
                  <a:pt x="21771" y="404429"/>
                </a:cubicBezTo>
                <a:cubicBezTo>
                  <a:pt x="31835" y="419525"/>
                  <a:pt x="49757" y="427752"/>
                  <a:pt x="65314" y="437086"/>
                </a:cubicBezTo>
                <a:cubicBezTo>
                  <a:pt x="134270" y="478459"/>
                  <a:pt x="126883" y="469208"/>
                  <a:pt x="206828" y="480629"/>
                </a:cubicBezTo>
                <a:cubicBezTo>
                  <a:pt x="277909" y="516169"/>
                  <a:pt x="238898" y="490926"/>
                  <a:pt x="315685" y="567714"/>
                </a:cubicBezTo>
                <a:cubicBezTo>
                  <a:pt x="326571" y="578600"/>
                  <a:pt x="341457" y="586603"/>
                  <a:pt x="348342" y="600372"/>
                </a:cubicBezTo>
                <a:cubicBezTo>
                  <a:pt x="375965" y="655616"/>
                  <a:pt x="361113" y="630412"/>
                  <a:pt x="391885" y="676572"/>
                </a:cubicBezTo>
                <a:cubicBezTo>
                  <a:pt x="395514" y="709229"/>
                  <a:pt x="390133" y="744213"/>
                  <a:pt x="402771" y="774543"/>
                </a:cubicBezTo>
                <a:cubicBezTo>
                  <a:pt x="409749" y="791290"/>
                  <a:pt x="428523" y="803642"/>
                  <a:pt x="446314" y="807200"/>
                </a:cubicBezTo>
                <a:cubicBezTo>
                  <a:pt x="503355" y="818608"/>
                  <a:pt x="562428" y="814457"/>
                  <a:pt x="620485" y="818086"/>
                </a:cubicBezTo>
                <a:cubicBezTo>
                  <a:pt x="787928" y="865926"/>
                  <a:pt x="742588" y="861367"/>
                  <a:pt x="1034142" y="828972"/>
                </a:cubicBezTo>
                <a:cubicBezTo>
                  <a:pt x="1069984" y="824990"/>
                  <a:pt x="1096738" y="784648"/>
                  <a:pt x="1121228" y="763657"/>
                </a:cubicBezTo>
                <a:cubicBezTo>
                  <a:pt x="1135003" y="751850"/>
                  <a:pt x="1150257" y="741886"/>
                  <a:pt x="1164771" y="731000"/>
                </a:cubicBezTo>
                <a:cubicBezTo>
                  <a:pt x="1172028" y="716486"/>
                  <a:pt x="1177110" y="700662"/>
                  <a:pt x="1186542" y="687457"/>
                </a:cubicBezTo>
                <a:cubicBezTo>
                  <a:pt x="1226671" y="631277"/>
                  <a:pt x="1212173" y="679738"/>
                  <a:pt x="1240971" y="622143"/>
                </a:cubicBezTo>
                <a:cubicBezTo>
                  <a:pt x="1253981" y="596122"/>
                  <a:pt x="1250978" y="568593"/>
                  <a:pt x="1273628" y="545943"/>
                </a:cubicBezTo>
                <a:cubicBezTo>
                  <a:pt x="1281742" y="537829"/>
                  <a:pt x="1295738" y="539577"/>
                  <a:pt x="1306285" y="535057"/>
                </a:cubicBezTo>
                <a:cubicBezTo>
                  <a:pt x="1321200" y="528665"/>
                  <a:pt x="1333671" y="514801"/>
                  <a:pt x="1349828" y="513286"/>
                </a:cubicBezTo>
                <a:cubicBezTo>
                  <a:pt x="1451049" y="503797"/>
                  <a:pt x="1553028" y="506029"/>
                  <a:pt x="1654628" y="502400"/>
                </a:cubicBezTo>
                <a:cubicBezTo>
                  <a:pt x="1661885" y="491514"/>
                  <a:pt x="1671246" y="481768"/>
                  <a:pt x="1676400" y="469743"/>
                </a:cubicBezTo>
                <a:cubicBezTo>
                  <a:pt x="1682293" y="455992"/>
                  <a:pt x="1688937" y="441069"/>
                  <a:pt x="1687285" y="426200"/>
                </a:cubicBezTo>
                <a:cubicBezTo>
                  <a:pt x="1681548" y="374565"/>
                  <a:pt x="1671057" y="323087"/>
                  <a:pt x="1654628" y="273800"/>
                </a:cubicBezTo>
                <a:cubicBezTo>
                  <a:pt x="1648891" y="256588"/>
                  <a:pt x="1633778" y="244032"/>
                  <a:pt x="1621971" y="230257"/>
                </a:cubicBezTo>
                <a:cubicBezTo>
                  <a:pt x="1588579" y="191299"/>
                  <a:pt x="1594886" y="203632"/>
                  <a:pt x="1556657" y="175829"/>
                </a:cubicBezTo>
                <a:cubicBezTo>
                  <a:pt x="1527311" y="154487"/>
                  <a:pt x="1498600" y="132286"/>
                  <a:pt x="1469571" y="110514"/>
                </a:cubicBezTo>
                <a:cubicBezTo>
                  <a:pt x="1455057" y="99628"/>
                  <a:pt x="1443629" y="82257"/>
                  <a:pt x="1426028" y="77857"/>
                </a:cubicBezTo>
                <a:lnTo>
                  <a:pt x="1382485" y="66972"/>
                </a:lnTo>
                <a:cubicBezTo>
                  <a:pt x="1375228" y="59715"/>
                  <a:pt x="1370147" y="49243"/>
                  <a:pt x="1360714" y="45200"/>
                </a:cubicBezTo>
                <a:cubicBezTo>
                  <a:pt x="1304057" y="20918"/>
                  <a:pt x="1193408" y="42377"/>
                  <a:pt x="1153885" y="45200"/>
                </a:cubicBezTo>
                <a:cubicBezTo>
                  <a:pt x="1132114" y="59714"/>
                  <a:pt x="1113394" y="80468"/>
                  <a:pt x="1088571" y="88743"/>
                </a:cubicBezTo>
                <a:cubicBezTo>
                  <a:pt x="1077685" y="92372"/>
                  <a:pt x="1066177" y="94497"/>
                  <a:pt x="1055914" y="99629"/>
                </a:cubicBezTo>
                <a:cubicBezTo>
                  <a:pt x="1044212" y="105480"/>
                  <a:pt x="1034616" y="114909"/>
                  <a:pt x="1023257" y="121400"/>
                </a:cubicBezTo>
                <a:cubicBezTo>
                  <a:pt x="1009168" y="129451"/>
                  <a:pt x="994228" y="135915"/>
                  <a:pt x="979714" y="143172"/>
                </a:cubicBezTo>
                <a:cubicBezTo>
                  <a:pt x="943428" y="139543"/>
                  <a:pt x="906900" y="137831"/>
                  <a:pt x="870857" y="132286"/>
                </a:cubicBezTo>
                <a:cubicBezTo>
                  <a:pt x="859516" y="130541"/>
                  <a:pt x="847747" y="127765"/>
                  <a:pt x="838200" y="121400"/>
                </a:cubicBezTo>
                <a:cubicBezTo>
                  <a:pt x="825391" y="112860"/>
                  <a:pt x="817858" y="97980"/>
                  <a:pt x="805542" y="88743"/>
                </a:cubicBezTo>
                <a:cubicBezTo>
                  <a:pt x="758115" y="53173"/>
                  <a:pt x="742248" y="53130"/>
                  <a:pt x="685800" y="34314"/>
                </a:cubicBezTo>
                <a:cubicBezTo>
                  <a:pt x="674914" y="30685"/>
                  <a:pt x="664528" y="24852"/>
                  <a:pt x="653142" y="23429"/>
                </a:cubicBezTo>
                <a:cubicBezTo>
                  <a:pt x="414834" y="-6361"/>
                  <a:pt x="174171" y="-9228"/>
                  <a:pt x="76200" y="2342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5, 3, 7, 6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47335" y="2373769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93648" y="2373769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186178" y="1873252"/>
            <a:ext cx="330959" cy="478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1190" y="5006984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4</a:t>
            </a:r>
            <a:br>
              <a:rPr lang="en-US" altLang="ko-KR" dirty="0" smtClean="0"/>
            </a:br>
            <a:r>
              <a:rPr lang="en-US" altLang="ko-KR" dirty="0" err="1" smtClean="0"/>
              <a:t>Inorder</a:t>
            </a:r>
            <a:r>
              <a:rPr lang="en-US" altLang="ko-KR" dirty="0" smtClean="0"/>
              <a:t>    : 4 </a:t>
            </a:r>
            <a:r>
              <a:rPr lang="en-US" altLang="ko-KR" b="1" dirty="0" smtClean="0">
                <a:solidFill>
                  <a:srgbClr val="0070C0"/>
                </a:solidFill>
              </a:rPr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17170" y="5006984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 5 6 7 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    : 5 </a:t>
            </a:r>
            <a:r>
              <a:rPr lang="en-US" altLang="ko-KR" b="1" dirty="0" smtClean="0">
                <a:solidFill>
                  <a:srgbClr val="0070C0"/>
                </a:solidFill>
              </a:rPr>
              <a:t>3</a:t>
            </a:r>
            <a:r>
              <a:rPr lang="en-US" altLang="ko-KR" dirty="0" smtClean="0"/>
              <a:t> 7 6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6143" y="4814892"/>
            <a:ext cx="6567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Root !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3061893" y="5319999"/>
            <a:ext cx="14991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53898" y="5602686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999505" y="511299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3878697" y="5415639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51162" y="5681080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4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Binary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Preorder</a:t>
            </a:r>
            <a:r>
              <a:rPr lang="ko-KR" altLang="en-US" sz="2500" dirty="0" smtClean="0">
                <a:latin typeface="+mn-ea"/>
              </a:rPr>
              <a:t>와 </a:t>
            </a:r>
            <a:r>
              <a:rPr lang="en-US" altLang="ko-KR" sz="2500" dirty="0" err="1" smtClean="0">
                <a:latin typeface="+mn-ea"/>
              </a:rPr>
              <a:t>Inorder</a:t>
            </a:r>
            <a:r>
              <a:rPr lang="ko-KR" altLang="en-US" sz="2500" dirty="0" smtClean="0">
                <a:latin typeface="+mn-ea"/>
              </a:rPr>
              <a:t>만으로 </a:t>
            </a:r>
            <a:r>
              <a:rPr lang="en-US" altLang="ko-KR" sz="2500" dirty="0" smtClean="0">
                <a:latin typeface="+mn-ea"/>
              </a:rPr>
              <a:t>Tree</a:t>
            </a:r>
            <a:r>
              <a:rPr lang="ko-KR" altLang="en-US" sz="2500" dirty="0" smtClean="0">
                <a:latin typeface="+mn-ea"/>
              </a:rPr>
              <a:t>를 유일하게 결정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Preorder </a:t>
            </a:r>
            <a:r>
              <a:rPr lang="en-US" altLang="ko-KR" sz="50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: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850" dirty="0" smtClean="0">
                <a:latin typeface="+mn-ea"/>
              </a:rPr>
              <a:t> 2 4 3 5 6 7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Inorder</a:t>
            </a:r>
            <a:r>
              <a:rPr lang="en-US" altLang="ko-KR" sz="1850" dirty="0" smtClean="0">
                <a:latin typeface="+mn-ea"/>
              </a:rPr>
              <a:t>   :  4 2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ko-KR" sz="1850" dirty="0" smtClean="0">
                <a:latin typeface="+mn-ea"/>
              </a:rPr>
              <a:t> 5 3 7 6 </a:t>
            </a:r>
            <a:r>
              <a:rPr lang="ko-KR" altLang="en-US" sz="1850" dirty="0" smtClean="0">
                <a:latin typeface="+mn-ea"/>
              </a:rPr>
              <a:t>일 때 </a:t>
            </a:r>
            <a:r>
              <a:rPr lang="en-US" altLang="ko-KR" sz="1850" dirty="0" smtClean="0">
                <a:latin typeface="+mn-ea"/>
              </a:rPr>
              <a:t>Tree</a:t>
            </a:r>
            <a:r>
              <a:rPr lang="ko-KR" altLang="en-US" sz="1850" dirty="0" smtClean="0">
                <a:latin typeface="+mn-ea"/>
              </a:rPr>
              <a:t>는 어떻게 생겼나 </a:t>
            </a:r>
            <a:r>
              <a:rPr lang="en-US" altLang="ko-KR" sz="185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875936" y="1873252"/>
            <a:ext cx="310242" cy="500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5910" y="149707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Divide &amp; Conquer !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376058" y="455022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9621" y="2656456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649" y="2656456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80418" y="2939143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3664" y="293914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0" idx="3"/>
          </p:cNvCxnSpPr>
          <p:nvPr/>
        </p:nvCxnSpPr>
        <p:spPr>
          <a:xfrm flipH="1">
            <a:off x="4227040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5"/>
          </p:cNvCxnSpPr>
          <p:nvPr/>
        </p:nvCxnSpPr>
        <p:spPr>
          <a:xfrm>
            <a:off x="4673387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47335" y="2373769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93648" y="2373769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186178" y="1873252"/>
            <a:ext cx="330959" cy="478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1190" y="5006984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4</a:t>
            </a:r>
            <a:br>
              <a:rPr lang="en-US" altLang="ko-KR" dirty="0" smtClean="0"/>
            </a:br>
            <a:r>
              <a:rPr lang="en-US" altLang="ko-KR" dirty="0" err="1" smtClean="0"/>
              <a:t>Inorder</a:t>
            </a:r>
            <a:r>
              <a:rPr lang="en-US" altLang="ko-KR" dirty="0" smtClean="0"/>
              <a:t>    : 4 </a:t>
            </a:r>
            <a:r>
              <a:rPr lang="en-US" altLang="ko-KR" b="1" dirty="0" smtClean="0">
                <a:solidFill>
                  <a:srgbClr val="0070C0"/>
                </a:solidFill>
              </a:rPr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17170" y="5006984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 5 6 7 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    : 5 </a:t>
            </a:r>
            <a:r>
              <a:rPr lang="en-US" altLang="ko-KR" b="1" dirty="0" smtClean="0">
                <a:solidFill>
                  <a:srgbClr val="0070C0"/>
                </a:solidFill>
              </a:rPr>
              <a:t>3</a:t>
            </a:r>
            <a:r>
              <a:rPr lang="en-US" altLang="ko-KR" dirty="0" smtClean="0"/>
              <a:t> 7 6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6143" y="4814892"/>
            <a:ext cx="6567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Root !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3061893" y="5319999"/>
            <a:ext cx="14991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53898" y="5602686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999505" y="511299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3878697" y="5415639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51162" y="5681080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789749" y="5138057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4645607" y="5449883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091954" y="5449883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401245" y="573841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>
            <a:off x="5181600" y="5704114"/>
            <a:ext cx="1001486" cy="609600"/>
          </a:xfrm>
          <a:custGeom>
            <a:avLst/>
            <a:gdLst>
              <a:gd name="connsiteX0" fmla="*/ 108857 w 1001486"/>
              <a:gd name="connsiteY0" fmla="*/ 32657 h 609600"/>
              <a:gd name="connsiteX1" fmla="*/ 32657 w 1001486"/>
              <a:gd name="connsiteY1" fmla="*/ 108857 h 609600"/>
              <a:gd name="connsiteX2" fmla="*/ 0 w 1001486"/>
              <a:gd name="connsiteY2" fmla="*/ 141515 h 609600"/>
              <a:gd name="connsiteX3" fmla="*/ 21771 w 1001486"/>
              <a:gd name="connsiteY3" fmla="*/ 261257 h 609600"/>
              <a:gd name="connsiteX4" fmla="*/ 43543 w 1001486"/>
              <a:gd name="connsiteY4" fmla="*/ 293915 h 609600"/>
              <a:gd name="connsiteX5" fmla="*/ 108857 w 1001486"/>
              <a:gd name="connsiteY5" fmla="*/ 359229 h 609600"/>
              <a:gd name="connsiteX6" fmla="*/ 130629 w 1001486"/>
              <a:gd name="connsiteY6" fmla="*/ 381000 h 609600"/>
              <a:gd name="connsiteX7" fmla="*/ 174171 w 1001486"/>
              <a:gd name="connsiteY7" fmla="*/ 402772 h 609600"/>
              <a:gd name="connsiteX8" fmla="*/ 206829 w 1001486"/>
              <a:gd name="connsiteY8" fmla="*/ 424543 h 609600"/>
              <a:gd name="connsiteX9" fmla="*/ 228600 w 1001486"/>
              <a:gd name="connsiteY9" fmla="*/ 446315 h 609600"/>
              <a:gd name="connsiteX10" fmla="*/ 261257 w 1001486"/>
              <a:gd name="connsiteY10" fmla="*/ 457200 h 609600"/>
              <a:gd name="connsiteX11" fmla="*/ 283029 w 1001486"/>
              <a:gd name="connsiteY11" fmla="*/ 478972 h 609600"/>
              <a:gd name="connsiteX12" fmla="*/ 315686 w 1001486"/>
              <a:gd name="connsiteY12" fmla="*/ 587829 h 609600"/>
              <a:gd name="connsiteX13" fmla="*/ 370114 w 1001486"/>
              <a:gd name="connsiteY13" fmla="*/ 609600 h 609600"/>
              <a:gd name="connsiteX14" fmla="*/ 685800 w 1001486"/>
              <a:gd name="connsiteY14" fmla="*/ 587829 h 609600"/>
              <a:gd name="connsiteX15" fmla="*/ 718457 w 1001486"/>
              <a:gd name="connsiteY15" fmla="*/ 576943 h 609600"/>
              <a:gd name="connsiteX16" fmla="*/ 772886 w 1001486"/>
              <a:gd name="connsiteY16" fmla="*/ 555172 h 609600"/>
              <a:gd name="connsiteX17" fmla="*/ 816429 w 1001486"/>
              <a:gd name="connsiteY17" fmla="*/ 544286 h 609600"/>
              <a:gd name="connsiteX18" fmla="*/ 892629 w 1001486"/>
              <a:gd name="connsiteY18" fmla="*/ 511629 h 609600"/>
              <a:gd name="connsiteX19" fmla="*/ 925286 w 1001486"/>
              <a:gd name="connsiteY19" fmla="*/ 489857 h 609600"/>
              <a:gd name="connsiteX20" fmla="*/ 947057 w 1001486"/>
              <a:gd name="connsiteY20" fmla="*/ 457200 h 609600"/>
              <a:gd name="connsiteX21" fmla="*/ 1001486 w 1001486"/>
              <a:gd name="connsiteY21" fmla="*/ 391886 h 609600"/>
              <a:gd name="connsiteX22" fmla="*/ 990600 w 1001486"/>
              <a:gd name="connsiteY22" fmla="*/ 228600 h 609600"/>
              <a:gd name="connsiteX23" fmla="*/ 968829 w 1001486"/>
              <a:gd name="connsiteY23" fmla="*/ 195943 h 609600"/>
              <a:gd name="connsiteX24" fmla="*/ 957943 w 1001486"/>
              <a:gd name="connsiteY24" fmla="*/ 141515 h 609600"/>
              <a:gd name="connsiteX25" fmla="*/ 838200 w 1001486"/>
              <a:gd name="connsiteY25" fmla="*/ 43543 h 609600"/>
              <a:gd name="connsiteX26" fmla="*/ 805543 w 1001486"/>
              <a:gd name="connsiteY26" fmla="*/ 32657 h 609600"/>
              <a:gd name="connsiteX27" fmla="*/ 718457 w 1001486"/>
              <a:gd name="connsiteY27" fmla="*/ 0 h 609600"/>
              <a:gd name="connsiteX28" fmla="*/ 609600 w 1001486"/>
              <a:gd name="connsiteY28" fmla="*/ 21772 h 609600"/>
              <a:gd name="connsiteX29" fmla="*/ 108857 w 1001486"/>
              <a:gd name="connsiteY29" fmla="*/ 32657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01486" h="609600">
                <a:moveTo>
                  <a:pt x="108857" y="32657"/>
                </a:moveTo>
                <a:lnTo>
                  <a:pt x="32657" y="108857"/>
                </a:lnTo>
                <a:lnTo>
                  <a:pt x="0" y="141515"/>
                </a:lnTo>
                <a:cubicBezTo>
                  <a:pt x="7257" y="181429"/>
                  <a:pt x="10626" y="222250"/>
                  <a:pt x="21771" y="261257"/>
                </a:cubicBezTo>
                <a:cubicBezTo>
                  <a:pt x="25365" y="273837"/>
                  <a:pt x="34851" y="284136"/>
                  <a:pt x="43543" y="293915"/>
                </a:cubicBezTo>
                <a:cubicBezTo>
                  <a:pt x="63998" y="316927"/>
                  <a:pt x="87086" y="337458"/>
                  <a:pt x="108857" y="359229"/>
                </a:cubicBezTo>
                <a:cubicBezTo>
                  <a:pt x="116114" y="366486"/>
                  <a:pt x="121449" y="376410"/>
                  <a:pt x="130629" y="381000"/>
                </a:cubicBezTo>
                <a:cubicBezTo>
                  <a:pt x="145143" y="388257"/>
                  <a:pt x="160082" y="394721"/>
                  <a:pt x="174171" y="402772"/>
                </a:cubicBezTo>
                <a:cubicBezTo>
                  <a:pt x="185530" y="409263"/>
                  <a:pt x="196613" y="416370"/>
                  <a:pt x="206829" y="424543"/>
                </a:cubicBezTo>
                <a:cubicBezTo>
                  <a:pt x="214843" y="430954"/>
                  <a:pt x="219799" y="441035"/>
                  <a:pt x="228600" y="446315"/>
                </a:cubicBezTo>
                <a:cubicBezTo>
                  <a:pt x="238439" y="452219"/>
                  <a:pt x="250371" y="453572"/>
                  <a:pt x="261257" y="457200"/>
                </a:cubicBezTo>
                <a:cubicBezTo>
                  <a:pt x="268514" y="464457"/>
                  <a:pt x="279425" y="469362"/>
                  <a:pt x="283029" y="478972"/>
                </a:cubicBezTo>
                <a:cubicBezTo>
                  <a:pt x="294369" y="509211"/>
                  <a:pt x="285670" y="562101"/>
                  <a:pt x="315686" y="587829"/>
                </a:cubicBezTo>
                <a:cubicBezTo>
                  <a:pt x="330522" y="600546"/>
                  <a:pt x="351971" y="602343"/>
                  <a:pt x="370114" y="609600"/>
                </a:cubicBezTo>
                <a:cubicBezTo>
                  <a:pt x="475343" y="602343"/>
                  <a:pt x="580782" y="597674"/>
                  <a:pt x="685800" y="587829"/>
                </a:cubicBezTo>
                <a:cubicBezTo>
                  <a:pt x="697224" y="586758"/>
                  <a:pt x="707713" y="580972"/>
                  <a:pt x="718457" y="576943"/>
                </a:cubicBezTo>
                <a:cubicBezTo>
                  <a:pt x="736753" y="570082"/>
                  <a:pt x="754348" y="561351"/>
                  <a:pt x="772886" y="555172"/>
                </a:cubicBezTo>
                <a:cubicBezTo>
                  <a:pt x="787079" y="550441"/>
                  <a:pt x="801915" y="547915"/>
                  <a:pt x="816429" y="544286"/>
                </a:cubicBezTo>
                <a:cubicBezTo>
                  <a:pt x="898421" y="489626"/>
                  <a:pt x="794212" y="553809"/>
                  <a:pt x="892629" y="511629"/>
                </a:cubicBezTo>
                <a:cubicBezTo>
                  <a:pt x="904654" y="506475"/>
                  <a:pt x="914400" y="497114"/>
                  <a:pt x="925286" y="489857"/>
                </a:cubicBezTo>
                <a:cubicBezTo>
                  <a:pt x="932543" y="478971"/>
                  <a:pt x="938682" y="467251"/>
                  <a:pt x="947057" y="457200"/>
                </a:cubicBezTo>
                <a:cubicBezTo>
                  <a:pt x="1016910" y="373376"/>
                  <a:pt x="947426" y="472974"/>
                  <a:pt x="1001486" y="391886"/>
                </a:cubicBezTo>
                <a:cubicBezTo>
                  <a:pt x="997857" y="337457"/>
                  <a:pt x="999568" y="282407"/>
                  <a:pt x="990600" y="228600"/>
                </a:cubicBezTo>
                <a:cubicBezTo>
                  <a:pt x="988449" y="215695"/>
                  <a:pt x="973423" y="208193"/>
                  <a:pt x="968829" y="195943"/>
                </a:cubicBezTo>
                <a:cubicBezTo>
                  <a:pt x="962332" y="178619"/>
                  <a:pt x="967462" y="157380"/>
                  <a:pt x="957943" y="141515"/>
                </a:cubicBezTo>
                <a:cubicBezTo>
                  <a:pt x="942722" y="116148"/>
                  <a:pt x="866010" y="52813"/>
                  <a:pt x="838200" y="43543"/>
                </a:cubicBezTo>
                <a:cubicBezTo>
                  <a:pt x="827314" y="39914"/>
                  <a:pt x="815806" y="37789"/>
                  <a:pt x="805543" y="32657"/>
                </a:cubicBezTo>
                <a:cubicBezTo>
                  <a:pt x="730797" y="-4716"/>
                  <a:pt x="823467" y="21002"/>
                  <a:pt x="718457" y="0"/>
                </a:cubicBezTo>
                <a:cubicBezTo>
                  <a:pt x="682171" y="7257"/>
                  <a:pt x="646549" y="19757"/>
                  <a:pt x="609600" y="21772"/>
                </a:cubicBezTo>
                <a:cubicBezTo>
                  <a:pt x="442894" y="30865"/>
                  <a:pt x="275811" y="32657"/>
                  <a:pt x="108857" y="3265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7, 6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83086" y="5792456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6 7 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    : 7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6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Binary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Preorder</a:t>
            </a:r>
            <a:r>
              <a:rPr lang="ko-KR" altLang="en-US" sz="2500" dirty="0" smtClean="0">
                <a:latin typeface="+mn-ea"/>
              </a:rPr>
              <a:t>와 </a:t>
            </a:r>
            <a:r>
              <a:rPr lang="en-US" altLang="ko-KR" sz="2500" dirty="0" err="1" smtClean="0">
                <a:latin typeface="+mn-ea"/>
              </a:rPr>
              <a:t>Inorder</a:t>
            </a:r>
            <a:r>
              <a:rPr lang="ko-KR" altLang="en-US" sz="2500" dirty="0" smtClean="0">
                <a:latin typeface="+mn-ea"/>
              </a:rPr>
              <a:t>만으로 </a:t>
            </a:r>
            <a:r>
              <a:rPr lang="en-US" altLang="ko-KR" sz="2500" dirty="0" smtClean="0">
                <a:latin typeface="+mn-ea"/>
              </a:rPr>
              <a:t>Tree</a:t>
            </a:r>
            <a:r>
              <a:rPr lang="ko-KR" altLang="en-US" sz="2500" dirty="0" smtClean="0">
                <a:latin typeface="+mn-ea"/>
              </a:rPr>
              <a:t>를 유일하게 결정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Preorder </a:t>
            </a:r>
            <a:r>
              <a:rPr lang="en-US" altLang="ko-KR" sz="50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: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1850" dirty="0" smtClean="0">
                <a:latin typeface="+mn-ea"/>
              </a:rPr>
              <a:t> 2 4 3 5 6 7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Inorder</a:t>
            </a:r>
            <a:r>
              <a:rPr lang="en-US" altLang="ko-KR" sz="1850" dirty="0" smtClean="0">
                <a:latin typeface="+mn-ea"/>
              </a:rPr>
              <a:t>   :  4 2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ko-KR" sz="1850" dirty="0" smtClean="0">
                <a:latin typeface="+mn-ea"/>
              </a:rPr>
              <a:t> 5 3 7 6 </a:t>
            </a:r>
            <a:r>
              <a:rPr lang="ko-KR" altLang="en-US" sz="1850" dirty="0" smtClean="0">
                <a:latin typeface="+mn-ea"/>
              </a:rPr>
              <a:t>일 때 </a:t>
            </a:r>
            <a:r>
              <a:rPr lang="en-US" altLang="ko-KR" sz="1850" dirty="0" smtClean="0">
                <a:latin typeface="+mn-ea"/>
              </a:rPr>
              <a:t>Tree</a:t>
            </a:r>
            <a:r>
              <a:rPr lang="ko-KR" altLang="en-US" sz="1850" dirty="0" smtClean="0">
                <a:latin typeface="+mn-ea"/>
              </a:rPr>
              <a:t>는 어떻게 생겼나 </a:t>
            </a:r>
            <a:r>
              <a:rPr lang="en-US" altLang="ko-KR" sz="185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875936" y="1873252"/>
            <a:ext cx="310242" cy="500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5910" y="149707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Divide &amp; Conquer !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376058" y="455022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9621" y="2656456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649" y="2656456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80418" y="2939143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3664" y="293914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0" idx="3"/>
          </p:cNvCxnSpPr>
          <p:nvPr/>
        </p:nvCxnSpPr>
        <p:spPr>
          <a:xfrm flipH="1">
            <a:off x="4227040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5"/>
          </p:cNvCxnSpPr>
          <p:nvPr/>
        </p:nvCxnSpPr>
        <p:spPr>
          <a:xfrm>
            <a:off x="4673387" y="4847558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47335" y="2373769"/>
            <a:ext cx="45720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93648" y="2373769"/>
            <a:ext cx="846979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186178" y="1873252"/>
            <a:ext cx="330959" cy="478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1190" y="5006984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4</a:t>
            </a:r>
            <a:br>
              <a:rPr lang="en-US" altLang="ko-KR" dirty="0" smtClean="0"/>
            </a:br>
            <a:r>
              <a:rPr lang="en-US" altLang="ko-KR" dirty="0" err="1" smtClean="0"/>
              <a:t>Inorder</a:t>
            </a:r>
            <a:r>
              <a:rPr lang="en-US" altLang="ko-KR" dirty="0" smtClean="0"/>
              <a:t>    : 4 </a:t>
            </a:r>
            <a:r>
              <a:rPr lang="en-US" altLang="ko-KR" b="1" dirty="0" smtClean="0">
                <a:solidFill>
                  <a:srgbClr val="0070C0"/>
                </a:solidFill>
              </a:rPr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17170" y="5006984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 5 6 7 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    : 5 </a:t>
            </a:r>
            <a:r>
              <a:rPr lang="en-US" altLang="ko-KR" b="1" dirty="0" smtClean="0">
                <a:solidFill>
                  <a:srgbClr val="0070C0"/>
                </a:solidFill>
              </a:rPr>
              <a:t>3</a:t>
            </a:r>
            <a:r>
              <a:rPr lang="en-US" altLang="ko-KR" dirty="0" smtClean="0"/>
              <a:t> 7 6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6143" y="4814892"/>
            <a:ext cx="6567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Root !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3061893" y="5319999"/>
            <a:ext cx="149910" cy="28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53898" y="5602686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999505" y="511299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3878697" y="5415639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51162" y="5681080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789749" y="5138057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4645607" y="5449883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091954" y="5449883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401245" y="573841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83086" y="5792456"/>
            <a:ext cx="197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Preorder : </a:t>
            </a:r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r>
              <a:rPr lang="en-US" altLang="ko-KR" dirty="0" smtClean="0"/>
              <a:t> 7 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    : 7 </a:t>
            </a:r>
            <a:r>
              <a:rPr lang="en-US" altLang="ko-KR" b="1" dirty="0" smtClean="0">
                <a:solidFill>
                  <a:srgbClr val="0070C0"/>
                </a:solidFill>
              </a:rPr>
              <a:t>6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189958" y="5713532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5117609" y="6046845"/>
            <a:ext cx="200032" cy="2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4873247" y="6335381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8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Priority Queue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우선순위가 있는 </a:t>
            </a:r>
            <a:r>
              <a:rPr lang="en-US" altLang="ko-KR" sz="2500" dirty="0" smtClean="0">
                <a:latin typeface="+mn-ea"/>
              </a:rPr>
              <a:t>Queue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Pop</a:t>
            </a:r>
            <a:r>
              <a:rPr lang="ko-KR" altLang="en-US" sz="1850" dirty="0" smtClean="0">
                <a:latin typeface="+mn-ea"/>
              </a:rPr>
              <a:t>을 하면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우선순위가 가장 높은 </a:t>
            </a:r>
            <a:r>
              <a:rPr lang="en-US" altLang="ko-KR" sz="1850" dirty="0" smtClean="0">
                <a:latin typeface="+mn-ea"/>
              </a:rPr>
              <a:t>element</a:t>
            </a:r>
            <a:r>
              <a:rPr lang="ko-KR" altLang="en-US" sz="1850" dirty="0" smtClean="0">
                <a:latin typeface="+mn-ea"/>
              </a:rPr>
              <a:t>를 뺀다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How to implement it?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Priority Queue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우선순위가 있는 </a:t>
            </a:r>
            <a:r>
              <a:rPr lang="en-US" altLang="ko-KR" sz="2500" dirty="0" smtClean="0">
                <a:latin typeface="+mn-ea"/>
              </a:rPr>
              <a:t>Queue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Pop</a:t>
            </a:r>
            <a:r>
              <a:rPr lang="ko-KR" altLang="en-US" sz="1850" dirty="0" smtClean="0">
                <a:latin typeface="+mn-ea"/>
              </a:rPr>
              <a:t>을 하면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우선순위가 가장 높은 </a:t>
            </a:r>
            <a:r>
              <a:rPr lang="en-US" altLang="ko-KR" sz="1850" dirty="0" smtClean="0">
                <a:latin typeface="+mn-ea"/>
              </a:rPr>
              <a:t>element</a:t>
            </a:r>
            <a:r>
              <a:rPr lang="ko-KR" altLang="en-US" sz="1850" dirty="0" smtClean="0">
                <a:latin typeface="+mn-ea"/>
              </a:rPr>
              <a:t>를 뺀다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How to implement it?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With array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12372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5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4380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3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6388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4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8396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1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0404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3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2412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2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420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7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Priority Queue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우선순위가 있는 </a:t>
            </a:r>
            <a:r>
              <a:rPr lang="en-US" altLang="ko-KR" sz="2500" dirty="0" smtClean="0">
                <a:latin typeface="+mn-ea"/>
              </a:rPr>
              <a:t>Queue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Pop</a:t>
            </a:r>
            <a:r>
              <a:rPr lang="ko-KR" altLang="en-US" sz="1850" dirty="0" smtClean="0">
                <a:latin typeface="+mn-ea"/>
              </a:rPr>
              <a:t>을 하면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우선순위가 가장 높은 </a:t>
            </a:r>
            <a:r>
              <a:rPr lang="en-US" altLang="ko-KR" sz="1850" dirty="0" smtClean="0">
                <a:latin typeface="+mn-ea"/>
              </a:rPr>
              <a:t>element</a:t>
            </a:r>
            <a:r>
              <a:rPr lang="ko-KR" altLang="en-US" sz="1850" dirty="0" smtClean="0">
                <a:latin typeface="+mn-ea"/>
              </a:rPr>
              <a:t>를 뺀다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How to implement it?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With array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2372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5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380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3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6388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4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83968" y="4293096"/>
            <a:ext cx="72008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1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0404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3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412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2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4420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7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80" y="5148112"/>
            <a:ext cx="6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4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Priority Queue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우선순위가 있는 </a:t>
            </a:r>
            <a:r>
              <a:rPr lang="en-US" altLang="ko-KR" sz="2500" dirty="0" smtClean="0">
                <a:latin typeface="+mn-ea"/>
              </a:rPr>
              <a:t>Queue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Pop</a:t>
            </a:r>
            <a:r>
              <a:rPr lang="ko-KR" altLang="en-US" sz="1850" dirty="0" smtClean="0">
                <a:latin typeface="+mn-ea"/>
              </a:rPr>
              <a:t>을 하면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우선순위가 가장 높은 </a:t>
            </a:r>
            <a:r>
              <a:rPr lang="en-US" altLang="ko-KR" sz="1850" dirty="0" smtClean="0">
                <a:latin typeface="+mn-ea"/>
              </a:rPr>
              <a:t>element</a:t>
            </a:r>
            <a:r>
              <a:rPr lang="ko-KR" altLang="en-US" sz="1850" dirty="0" smtClean="0">
                <a:latin typeface="+mn-ea"/>
              </a:rPr>
              <a:t>를 뺀다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How to implement it?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With array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2372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5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4380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3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6388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4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8396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0404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3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2412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2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420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7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Priority Queue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우선순위가 있는 </a:t>
            </a:r>
            <a:r>
              <a:rPr lang="en-US" altLang="ko-KR" sz="2500" dirty="0" smtClean="0">
                <a:latin typeface="+mn-ea"/>
              </a:rPr>
              <a:t>Queue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Pop</a:t>
            </a:r>
            <a:r>
              <a:rPr lang="ko-KR" altLang="en-US" sz="1850" dirty="0" smtClean="0">
                <a:latin typeface="+mn-ea"/>
              </a:rPr>
              <a:t>을 하면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우선순위가 가장 높은 </a:t>
            </a:r>
            <a:r>
              <a:rPr lang="en-US" altLang="ko-KR" sz="1850" dirty="0" smtClean="0">
                <a:latin typeface="+mn-ea"/>
              </a:rPr>
              <a:t>element</a:t>
            </a:r>
            <a:r>
              <a:rPr lang="ko-KR" altLang="en-US" sz="1850" dirty="0" smtClean="0">
                <a:latin typeface="+mn-ea"/>
              </a:rPr>
              <a:t>를 뺀다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How to implement it?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With array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2372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5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3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6388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4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8396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404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3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4293096"/>
            <a:ext cx="72008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2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4420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7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4128" y="5148112"/>
            <a:ext cx="6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7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Priority Queue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우선순위가 있는 </a:t>
            </a:r>
            <a:r>
              <a:rPr lang="en-US" altLang="ko-KR" sz="2500" dirty="0" smtClean="0">
                <a:latin typeface="+mn-ea"/>
              </a:rPr>
              <a:t>Queue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Pop</a:t>
            </a:r>
            <a:r>
              <a:rPr lang="ko-KR" altLang="en-US" sz="1850" dirty="0" smtClean="0">
                <a:latin typeface="+mn-ea"/>
              </a:rPr>
              <a:t>을 하면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우선순위가 가장 높은 </a:t>
            </a:r>
            <a:r>
              <a:rPr lang="en-US" altLang="ko-KR" sz="1850" dirty="0" smtClean="0">
                <a:latin typeface="+mn-ea"/>
              </a:rPr>
              <a:t>element</a:t>
            </a:r>
            <a:r>
              <a:rPr lang="ko-KR" altLang="en-US" sz="1850" dirty="0" smtClean="0">
                <a:latin typeface="+mn-ea"/>
              </a:rPr>
              <a:t>를 뺀다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How to implement it?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With array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2372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5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380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3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6388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4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8396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0404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3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2412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7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08724" y="54104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6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90308"/>
              </p:ext>
            </p:extLst>
          </p:nvPr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1540328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1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Priority Queue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우선순위가 있는 </a:t>
            </a:r>
            <a:r>
              <a:rPr lang="en-US" altLang="ko-KR" sz="2500" dirty="0" smtClean="0">
                <a:latin typeface="+mn-ea"/>
              </a:rPr>
              <a:t>Queue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Pop</a:t>
            </a:r>
            <a:r>
              <a:rPr lang="ko-KR" altLang="en-US" sz="1850" dirty="0" smtClean="0">
                <a:latin typeface="+mn-ea"/>
              </a:rPr>
              <a:t>을 하면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우선순위가 가장 높은 </a:t>
            </a:r>
            <a:r>
              <a:rPr lang="en-US" altLang="ko-KR" sz="1850" dirty="0" smtClean="0">
                <a:latin typeface="+mn-ea"/>
              </a:rPr>
              <a:t>element</a:t>
            </a:r>
            <a:r>
              <a:rPr lang="ko-KR" altLang="en-US" sz="1850" dirty="0" smtClean="0">
                <a:latin typeface="+mn-ea"/>
              </a:rPr>
              <a:t>를 뺀다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How to implement it?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With array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12372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5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4380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3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388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4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83968" y="4293096"/>
            <a:ext cx="72008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8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0404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3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412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44208" y="4293096"/>
            <a:ext cx="72008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7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Priority Queue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우선순위가 있는 </a:t>
            </a:r>
            <a:r>
              <a:rPr lang="en-US" altLang="ko-KR" sz="2500" dirty="0" smtClean="0">
                <a:latin typeface="+mn-ea"/>
              </a:rPr>
              <a:t>Queue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Pop</a:t>
            </a:r>
            <a:r>
              <a:rPr lang="ko-KR" altLang="en-US" sz="1850" dirty="0" smtClean="0">
                <a:latin typeface="+mn-ea"/>
              </a:rPr>
              <a:t>을 하면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우선순위가 가장 높은 </a:t>
            </a:r>
            <a:r>
              <a:rPr lang="en-US" altLang="ko-KR" sz="1850" dirty="0" smtClean="0">
                <a:latin typeface="+mn-ea"/>
              </a:rPr>
              <a:t>element</a:t>
            </a:r>
            <a:r>
              <a:rPr lang="ko-KR" altLang="en-US" sz="1850" dirty="0" smtClean="0">
                <a:latin typeface="+mn-ea"/>
              </a:rPr>
              <a:t>를 뺀다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How to implement it?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With array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1" dirty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 Verification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Is this algorithm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true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Efficiency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What time does it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take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? 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5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Priority Queue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우선순위가 있는 </a:t>
            </a:r>
            <a:r>
              <a:rPr lang="en-US" altLang="ko-KR" sz="2500" dirty="0" smtClean="0">
                <a:latin typeface="+mn-ea"/>
              </a:rPr>
              <a:t>Queue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Pop</a:t>
            </a:r>
            <a:r>
              <a:rPr lang="ko-KR" altLang="en-US" sz="1850" dirty="0" smtClean="0">
                <a:latin typeface="+mn-ea"/>
              </a:rPr>
              <a:t>을 하면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우선순위가 가장 높은 </a:t>
            </a:r>
            <a:r>
              <a:rPr lang="en-US" altLang="ko-KR" sz="1850" dirty="0" smtClean="0">
                <a:latin typeface="+mn-ea"/>
              </a:rPr>
              <a:t>element</a:t>
            </a:r>
            <a:r>
              <a:rPr lang="ko-KR" altLang="en-US" sz="1850" dirty="0" smtClean="0">
                <a:latin typeface="+mn-ea"/>
              </a:rPr>
              <a:t>를 뺀다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How to implement it?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With array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1" dirty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 Verification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Is this algorithm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true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? Trivial</a:t>
            </a:r>
            <a:endParaRPr lang="en-US" altLang="ko-KR" sz="1800" dirty="0"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Efficiency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What time does it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take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?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O(n)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 for push &amp; pop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7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Priority Queue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우선순위가 있는 </a:t>
            </a:r>
            <a:r>
              <a:rPr lang="en-US" altLang="ko-KR" sz="2500" dirty="0" smtClean="0">
                <a:latin typeface="+mn-ea"/>
              </a:rPr>
              <a:t>Queue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Pop</a:t>
            </a:r>
            <a:r>
              <a:rPr lang="ko-KR" altLang="en-US" sz="1850" dirty="0" smtClean="0">
                <a:latin typeface="+mn-ea"/>
              </a:rPr>
              <a:t>을 하면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우선순위가 가장 높은 </a:t>
            </a:r>
            <a:r>
              <a:rPr lang="en-US" altLang="ko-KR" sz="1850" dirty="0" smtClean="0">
                <a:latin typeface="+mn-ea"/>
              </a:rPr>
              <a:t>element</a:t>
            </a:r>
            <a:r>
              <a:rPr lang="ko-KR" altLang="en-US" sz="1850" dirty="0" smtClean="0">
                <a:latin typeface="+mn-ea"/>
              </a:rPr>
              <a:t>를 뺀다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How to implement it?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With array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1" dirty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 Verification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Is this algorithm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true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? Trivial</a:t>
            </a:r>
            <a:endParaRPr lang="en-US" altLang="ko-KR" sz="1800" dirty="0"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Efficiency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What time does it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take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?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O(n)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 for push &amp; pop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256" y="4809310"/>
            <a:ext cx="38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 there another algorithm faster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4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Priority Queue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우선순위가 있는 </a:t>
            </a:r>
            <a:r>
              <a:rPr lang="en-US" altLang="ko-KR" sz="2500" dirty="0" smtClean="0">
                <a:latin typeface="+mn-ea"/>
              </a:rPr>
              <a:t>Queue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Pop</a:t>
            </a:r>
            <a:r>
              <a:rPr lang="ko-KR" altLang="en-US" sz="1850" dirty="0" smtClean="0">
                <a:latin typeface="+mn-ea"/>
              </a:rPr>
              <a:t>을 하면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우선순위가 가장 높은 </a:t>
            </a:r>
            <a:r>
              <a:rPr lang="en-US" altLang="ko-KR" sz="1850" dirty="0" smtClean="0">
                <a:latin typeface="+mn-ea"/>
              </a:rPr>
              <a:t>element</a:t>
            </a:r>
            <a:r>
              <a:rPr lang="ko-KR" altLang="en-US" sz="1850" dirty="0" smtClean="0">
                <a:latin typeface="+mn-ea"/>
              </a:rPr>
              <a:t>를 뺀다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How to implement it?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With array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1" dirty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 Verification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Is this algorithm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true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? Trivial</a:t>
            </a:r>
            <a:endParaRPr lang="en-US" altLang="ko-KR" sz="1800" dirty="0"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Efficiency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What time does it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take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?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O(n)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 for push &amp; pop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256" y="4809310"/>
            <a:ext cx="384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 there another algorithm faster 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Use heap 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Complete Binary Tree with </a:t>
            </a:r>
            <a:r>
              <a:rPr lang="en-US" altLang="ko-KR" sz="2500" dirty="0" err="1" smtClean="0">
                <a:latin typeface="+mn-ea"/>
              </a:rPr>
              <a:t>Invarient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Complete Binary Tree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ko-KR" altLang="en-US" sz="1850" dirty="0" smtClean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Inv</a:t>
            </a:r>
            <a:r>
              <a:rPr lang="en-US" altLang="ko-KR" sz="1850" dirty="0" smtClean="0">
                <a:latin typeface="+mn-ea"/>
              </a:rPr>
              <a:t> : </a:t>
            </a:r>
            <a:r>
              <a:rPr lang="ko-KR" altLang="en-US" sz="1850" dirty="0" err="1" smtClean="0">
                <a:latin typeface="+mn-ea"/>
              </a:rPr>
              <a:t>부모노드의</a:t>
            </a:r>
            <a:r>
              <a:rPr lang="ko-KR" altLang="en-US" sz="1850" dirty="0" smtClean="0">
                <a:latin typeface="+mn-ea"/>
              </a:rPr>
              <a:t> 값이 항상 자식 </a:t>
            </a:r>
            <a:r>
              <a:rPr lang="ko-KR" altLang="en-US" sz="1850" dirty="0" err="1" smtClean="0">
                <a:latin typeface="+mn-ea"/>
              </a:rPr>
              <a:t>노드의</a:t>
            </a:r>
            <a:r>
              <a:rPr lang="ko-KR" altLang="en-US" sz="1850" dirty="0" smtClean="0">
                <a:latin typeface="+mn-ea"/>
              </a:rPr>
              <a:t> 값보다 우선순위가 높음</a:t>
            </a:r>
            <a:endParaRPr lang="en-US" altLang="ko-KR" sz="185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Priority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Greater First   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Max heap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Less First       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Min heap</a:t>
            </a:r>
            <a:endParaRPr lang="en-US" altLang="ko-KR" sz="1850" dirty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Operation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Push   :  Heap</a:t>
            </a:r>
            <a:r>
              <a:rPr lang="ko-KR" altLang="en-US" sz="1850" dirty="0" smtClean="0">
                <a:latin typeface="+mn-ea"/>
              </a:rPr>
              <a:t>의 가장 끝에 추가시키고 </a:t>
            </a:r>
            <a:r>
              <a:rPr lang="en-US" altLang="ko-KR" sz="1850" dirty="0" smtClean="0">
                <a:latin typeface="+mn-ea"/>
              </a:rPr>
              <a:t>Rearrange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Pop    :  Heap</a:t>
            </a:r>
            <a:r>
              <a:rPr lang="ko-KR" altLang="en-US" sz="1850" dirty="0" smtClean="0">
                <a:latin typeface="+mn-ea"/>
              </a:rPr>
              <a:t>의 </a:t>
            </a:r>
            <a:r>
              <a:rPr lang="en-US" altLang="ko-KR" sz="1850" dirty="0" smtClean="0">
                <a:latin typeface="+mn-ea"/>
              </a:rPr>
              <a:t>root</a:t>
            </a:r>
            <a:r>
              <a:rPr lang="ko-KR" altLang="en-US" sz="1850" dirty="0" smtClean="0">
                <a:latin typeface="+mn-ea"/>
              </a:rPr>
              <a:t>를 빼고</a:t>
            </a:r>
            <a:r>
              <a:rPr lang="en-US" altLang="ko-KR" sz="1850" dirty="0" smtClean="0">
                <a:latin typeface="+mn-ea"/>
              </a:rPr>
              <a:t>, Heap</a:t>
            </a:r>
            <a:r>
              <a:rPr lang="ko-KR" altLang="en-US" sz="1850" dirty="0" smtClean="0">
                <a:latin typeface="+mn-ea"/>
              </a:rPr>
              <a:t>의 가장 끝에 있는 </a:t>
            </a:r>
            <a:r>
              <a:rPr lang="en-US" altLang="ko-KR" sz="1850" dirty="0" err="1" smtClean="0">
                <a:latin typeface="+mn-ea"/>
              </a:rPr>
              <a:t>elemen</a:t>
            </a:r>
            <a:r>
              <a:rPr lang="ko-KR" altLang="en-US" sz="1850" dirty="0" smtClean="0">
                <a:latin typeface="+mn-ea"/>
              </a:rPr>
              <a:t>를</a:t>
            </a:r>
            <a:r>
              <a:rPr lang="en-US" altLang="ko-KR" sz="1850" dirty="0" smtClean="0">
                <a:latin typeface="+mn-ea"/>
              </a:rPr>
              <a:t/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	         root</a:t>
            </a:r>
            <a:r>
              <a:rPr lang="ko-KR" altLang="en-US" sz="1850" dirty="0" smtClean="0">
                <a:latin typeface="+mn-ea"/>
              </a:rPr>
              <a:t>로 올린 후 </a:t>
            </a:r>
            <a:r>
              <a:rPr lang="en-US" altLang="ko-KR" sz="1850" dirty="0" smtClean="0">
                <a:latin typeface="+mn-ea"/>
              </a:rPr>
              <a:t>Rearrange</a:t>
            </a:r>
            <a:endParaRPr lang="en-US" altLang="ko-KR" sz="185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3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1" idx="3"/>
            <a:endCxn id="19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1" idx="5"/>
            <a:endCxn id="20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3"/>
            <a:endCxn id="15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9" idx="5"/>
            <a:endCxn id="16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3"/>
            <a:endCxn id="17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5"/>
            <a:endCxn id="18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50" idx="3"/>
            <a:endCxn id="48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5"/>
            <a:endCxn id="49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8" idx="3"/>
            <a:endCxn id="44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5"/>
            <a:endCxn id="45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3"/>
            <a:endCxn id="46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5"/>
            <a:endCxn id="47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>
            <a:stCxn id="78" idx="3"/>
            <a:endCxn id="76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8" idx="5"/>
            <a:endCxn id="77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6" idx="3"/>
            <a:endCxn id="72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6" idx="5"/>
            <a:endCxn id="73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3"/>
            <a:endCxn id="74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7" idx="5"/>
            <a:endCxn id="75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8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 2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50" idx="3"/>
            <a:endCxn id="48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5"/>
            <a:endCxn id="49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8" idx="3"/>
            <a:endCxn id="44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5"/>
            <a:endCxn id="45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3"/>
            <a:endCxn id="46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5"/>
            <a:endCxn id="47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1866900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48400" y="5653315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 2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3"/>
            <a:endCxn id="77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9" idx="5"/>
            <a:endCxn id="78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73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5"/>
            <a:endCxn id="74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3"/>
            <a:endCxn id="75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8" idx="5"/>
            <a:endCxn id="76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 2 // Done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50" idx="3"/>
            <a:endCxn id="48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5"/>
            <a:endCxn id="49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8" idx="3"/>
            <a:endCxn id="44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5"/>
            <a:endCxn id="45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3"/>
            <a:endCxn id="46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5"/>
            <a:endCxn id="47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 3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50" idx="3"/>
            <a:endCxn id="48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5"/>
            <a:endCxn id="49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8" idx="3"/>
            <a:endCxn id="44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5"/>
            <a:endCxn id="45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3"/>
            <a:endCxn id="46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5"/>
            <a:endCxn id="47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 3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3"/>
            <a:endCxn id="77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9" idx="5"/>
            <a:endCxn id="78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73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5"/>
            <a:endCxn id="74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3"/>
            <a:endCxn id="75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8" idx="5"/>
            <a:endCxn id="76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 3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50" idx="3"/>
            <a:endCxn id="48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5"/>
            <a:endCxn id="49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8" idx="3"/>
            <a:endCxn id="44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5"/>
            <a:endCxn id="45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3"/>
            <a:endCxn id="46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5"/>
            <a:endCxn id="47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 3 // Done</a:t>
            </a:r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>
            <a:stCxn id="108" idx="3"/>
            <a:endCxn id="106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8" idx="5"/>
            <a:endCxn id="107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06" idx="3"/>
            <a:endCxn id="102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6" idx="5"/>
            <a:endCxn id="103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07" idx="3"/>
            <a:endCxn id="104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7" idx="5"/>
            <a:endCxn id="105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</a:t>
            </a:r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>
            <a:stCxn id="108" idx="3"/>
            <a:endCxn id="106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8" idx="5"/>
            <a:endCxn id="107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06" idx="3"/>
            <a:endCxn id="102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6" idx="5"/>
            <a:endCxn id="103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07" idx="3"/>
            <a:endCxn id="104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7" idx="5"/>
            <a:endCxn id="105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Pop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3"/>
            <a:endCxn id="77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9" idx="5"/>
            <a:endCxn id="78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73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5"/>
            <a:endCxn id="74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3"/>
            <a:endCxn id="75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8" idx="5"/>
            <a:endCxn id="76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Pop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3"/>
            <a:endCxn id="77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9" idx="5"/>
            <a:endCxn id="78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73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5"/>
            <a:endCxn id="74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3"/>
            <a:endCxn id="75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8" idx="5"/>
            <a:endCxn id="76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Pop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50" idx="3"/>
            <a:endCxn id="48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5"/>
            <a:endCxn id="49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8" idx="3"/>
            <a:endCxn id="44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5"/>
            <a:endCxn id="45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3"/>
            <a:endCxn id="46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5"/>
            <a:endCxn id="47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34519"/>
              </p:ext>
            </p:extLst>
          </p:nvPr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48400" y="5653315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193472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955971" y="5225143"/>
            <a:ext cx="272143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12379" y="4855811"/>
            <a:ext cx="17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 is my partner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1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Pop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3"/>
            <a:endCxn id="77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9" idx="5"/>
            <a:endCxn id="78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73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5"/>
            <a:endCxn id="74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3"/>
            <a:endCxn id="75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8" idx="5"/>
            <a:endCxn id="76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50" idx="3"/>
            <a:endCxn id="48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5"/>
            <a:endCxn id="49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8" idx="3"/>
            <a:endCxn id="44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5"/>
            <a:endCxn id="45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3"/>
            <a:endCxn id="46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5"/>
            <a:endCxn id="47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707060" y="184714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has high priority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3"/>
            <a:endCxn id="77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9" idx="5"/>
            <a:endCxn id="78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73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5"/>
            <a:endCxn id="74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3"/>
            <a:endCxn id="75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8" idx="5"/>
            <a:endCxn id="76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50" idx="3"/>
            <a:endCxn id="48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5"/>
            <a:endCxn id="49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8" idx="3"/>
            <a:endCxn id="44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5"/>
            <a:endCxn id="45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3"/>
            <a:endCxn id="46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5"/>
            <a:endCxn id="47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3"/>
            <a:endCxn id="77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9" idx="5"/>
            <a:endCxn id="78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73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5"/>
            <a:endCxn id="74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3"/>
            <a:endCxn id="75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8" idx="5"/>
            <a:endCxn id="76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50" idx="3"/>
            <a:endCxn id="48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5"/>
            <a:endCxn id="49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8" idx="3"/>
            <a:endCxn id="44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5"/>
            <a:endCxn id="45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3"/>
            <a:endCxn id="46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5"/>
            <a:endCxn id="47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3"/>
            <a:endCxn id="77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9" idx="5"/>
            <a:endCxn id="78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73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5"/>
            <a:endCxn id="74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3"/>
            <a:endCxn id="75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8" idx="5"/>
            <a:endCxn id="76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50" idx="3"/>
            <a:endCxn id="48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5"/>
            <a:endCxn id="49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8" idx="3"/>
            <a:endCxn id="44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5"/>
            <a:endCxn id="45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3"/>
            <a:endCxn id="46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5"/>
            <a:endCxn id="47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3"/>
            <a:endCxn id="77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9" idx="5"/>
            <a:endCxn id="78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73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5"/>
            <a:endCxn id="74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3"/>
            <a:endCxn id="75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8" idx="5"/>
            <a:endCxn id="76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50" idx="3"/>
            <a:endCxn id="48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5"/>
            <a:endCxn id="49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8" idx="3"/>
            <a:endCxn id="44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5"/>
            <a:endCxn id="45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3"/>
            <a:endCxn id="46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5"/>
            <a:endCxn id="47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193472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00257" y="4855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3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 // Done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3"/>
            <a:endCxn id="77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9" idx="5"/>
            <a:endCxn id="78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73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5"/>
            <a:endCxn id="74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3"/>
            <a:endCxn id="75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8" idx="5"/>
            <a:endCxn id="76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162439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 // Done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3200400" y="46808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22914" y="47244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109028" y="4644572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631542" y="4688115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6959599" y="4593771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482113" y="4637314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364343" y="4731657"/>
            <a:ext cx="493487" cy="85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886857" y="4775200"/>
            <a:ext cx="464457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979712" y="52292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73854" y="52292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86227" y="436866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45184" y="4344507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04141" y="4320348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063098" y="4296189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68984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115075" y="3560333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2732" y="247176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3"/>
            <a:endCxn id="77" idx="7"/>
          </p:cNvCxnSpPr>
          <p:nvPr/>
        </p:nvCxnSpPr>
        <p:spPr>
          <a:xfrm flipH="1">
            <a:off x="2972184" y="3074961"/>
            <a:ext cx="1374041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9" idx="5"/>
            <a:endCxn id="78" idx="1"/>
          </p:cNvCxnSpPr>
          <p:nvPr/>
        </p:nvCxnSpPr>
        <p:spPr>
          <a:xfrm>
            <a:off x="4845932" y="3074961"/>
            <a:ext cx="1372636" cy="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73" idx="7"/>
          </p:cNvCxnSpPr>
          <p:nvPr/>
        </p:nvCxnSpPr>
        <p:spPr>
          <a:xfrm flipH="1">
            <a:off x="2089427" y="4163533"/>
            <a:ext cx="383050" cy="30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5"/>
            <a:endCxn id="74" idx="1"/>
          </p:cNvCxnSpPr>
          <p:nvPr/>
        </p:nvCxnSpPr>
        <p:spPr>
          <a:xfrm>
            <a:off x="2972184" y="4163533"/>
            <a:ext cx="476493" cy="28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3"/>
            <a:endCxn id="75" idx="7"/>
          </p:cNvCxnSpPr>
          <p:nvPr/>
        </p:nvCxnSpPr>
        <p:spPr>
          <a:xfrm flipH="1">
            <a:off x="5807341" y="4163533"/>
            <a:ext cx="411227" cy="26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8" idx="5"/>
            <a:endCxn id="76" idx="1"/>
          </p:cNvCxnSpPr>
          <p:nvPr/>
        </p:nvCxnSpPr>
        <p:spPr>
          <a:xfrm>
            <a:off x="6718275" y="4163533"/>
            <a:ext cx="448316" cy="2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815769" y="5178400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09911" y="5178401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4397" y="51421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718539" y="5142116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74968" y="5091314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69110" y="5091315"/>
            <a:ext cx="706693" cy="70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 Verification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Is this algorithm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true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? 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Efficiency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What time does it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take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? </a:t>
            </a: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4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 Verification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Is this algorithm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true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? By </a:t>
            </a:r>
            <a:r>
              <a:rPr lang="en-US" altLang="ko-KR" sz="1800" dirty="0" err="1" smtClean="0">
                <a:latin typeface="+mn-ea"/>
                <a:sym typeface="Wingdings" panose="05000000000000000000" pitchFamily="2" charset="2"/>
              </a:rPr>
              <a:t>invarient</a:t>
            </a:r>
            <a:endParaRPr lang="en-US" altLang="ko-KR" sz="1800" dirty="0"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Efficiency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: What time does it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take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?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O(log n) 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for push &amp; pop</a:t>
            </a:r>
            <a:br>
              <a:rPr lang="en-US" altLang="ko-KR" sz="180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80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   				       Think about height of the tree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0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487386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48400" y="5649685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Parenthesis Matching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Use Stack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“</a:t>
            </a:r>
            <a:r>
              <a:rPr lang="ko-KR" altLang="en-US" sz="1850" dirty="0" smtClean="0">
                <a:latin typeface="+mn-ea"/>
              </a:rPr>
              <a:t>나</a:t>
            </a:r>
            <a:r>
              <a:rPr lang="en-US" altLang="ko-KR" sz="1850" dirty="0" smtClean="0">
                <a:latin typeface="+mn-ea"/>
              </a:rPr>
              <a:t>”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“</a:t>
            </a:r>
            <a:r>
              <a:rPr lang="ko-KR" altLang="en-US" sz="1850" dirty="0" smtClean="0">
                <a:latin typeface="+mn-ea"/>
              </a:rPr>
              <a:t>나의 짝</a:t>
            </a:r>
            <a:r>
              <a:rPr lang="en-US" altLang="ko-KR" sz="1850" dirty="0" smtClean="0">
                <a:latin typeface="+mn-ea"/>
              </a:rPr>
              <a:t>” </a:t>
            </a:r>
            <a:r>
              <a:rPr lang="ko-KR" altLang="en-US" sz="1850" dirty="0" smtClean="0">
                <a:latin typeface="+mn-ea"/>
              </a:rPr>
              <a:t>사이에는 완전한 괄호가 있어야 함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‘(‘</a:t>
            </a:r>
            <a:r>
              <a:rPr lang="ko-KR" altLang="en-US" sz="1850" dirty="0" smtClean="0">
                <a:latin typeface="+mn-ea"/>
              </a:rPr>
              <a:t>은</a:t>
            </a: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Push, ‘)’ </a:t>
            </a:r>
            <a:r>
              <a:rPr lang="ko-KR" altLang="en-US" sz="1850" dirty="0" smtClean="0">
                <a:latin typeface="+mn-ea"/>
              </a:rPr>
              <a:t>은 </a:t>
            </a:r>
            <a:r>
              <a:rPr lang="en-US" altLang="ko-KR" sz="1850" dirty="0" smtClean="0">
                <a:latin typeface="+mn-ea"/>
              </a:rPr>
              <a:t>Pop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93370" y="4387508"/>
          <a:ext cx="3178630" cy="109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  <a:gridCol w="317863"/>
              </a:tblGrid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48400" y="6041571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7" y="438694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24844" y="3750923"/>
            <a:ext cx="0" cy="50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48400" y="5649685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48400" y="5257799"/>
            <a:ext cx="881743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</TotalTime>
  <Words>3111</Words>
  <Application>Microsoft Office PowerPoint</Application>
  <PresentationFormat>화면 슬라이드 쇼(4:3)</PresentationFormat>
  <Paragraphs>1410</Paragraphs>
  <Slides>73</Slides>
  <Notes>73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9" baseType="lpstr">
      <vt:lpstr>맑은 고딕</vt:lpstr>
      <vt:lpstr>Arial</vt:lpstr>
      <vt:lpstr>Calibri</vt:lpstr>
      <vt:lpstr>Calibri Light</vt:lpstr>
      <vt:lpstr>Wingdings</vt:lpstr>
      <vt:lpstr>Office 테마</vt:lpstr>
      <vt:lpstr>POSCAT Seminar 3-2 : Data Structure </vt:lpstr>
      <vt:lpstr>Topic</vt:lpstr>
      <vt:lpstr>Stack</vt:lpstr>
      <vt:lpstr>Parenthesis Matching</vt:lpstr>
      <vt:lpstr>Parenthesis Matching</vt:lpstr>
      <vt:lpstr>Parenthesis Matching</vt:lpstr>
      <vt:lpstr>Parenthesis Matching</vt:lpstr>
      <vt:lpstr>Parenthesis Matching</vt:lpstr>
      <vt:lpstr>Parenthesis Matching</vt:lpstr>
      <vt:lpstr>Parenthesis Matching</vt:lpstr>
      <vt:lpstr>Parenthesis Matching</vt:lpstr>
      <vt:lpstr>Parenthesis Matching</vt:lpstr>
      <vt:lpstr>Parenthesis Matching</vt:lpstr>
      <vt:lpstr>Parenthesis Matching</vt:lpstr>
      <vt:lpstr>Parenthesis Matching</vt:lpstr>
      <vt:lpstr>Parenthesis Matching</vt:lpstr>
      <vt:lpstr>Parenthesis Matching</vt:lpstr>
      <vt:lpstr>Parenthesis Matching</vt:lpstr>
      <vt:lpstr>Parenthesis Matching</vt:lpstr>
      <vt:lpstr>Parenthesis Matching</vt:lpstr>
      <vt:lpstr>Queue</vt:lpstr>
      <vt:lpstr>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Priority Queue</vt:lpstr>
      <vt:lpstr>Priority Queue</vt:lpstr>
      <vt:lpstr>Priority Queue</vt:lpstr>
      <vt:lpstr>Priority Queue</vt:lpstr>
      <vt:lpstr>Priority Queue</vt:lpstr>
      <vt:lpstr>Priority Queue</vt:lpstr>
      <vt:lpstr>Priority Queue</vt:lpstr>
      <vt:lpstr>Priority Queue</vt:lpstr>
      <vt:lpstr>Priority Queue</vt:lpstr>
      <vt:lpstr>Priority Queue</vt:lpstr>
      <vt:lpstr>Priority Queue</vt:lpstr>
      <vt:lpstr>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  <vt:lpstr>Min Heap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Seminar 1 : Introduction to Problem Solving</dc:title>
  <dc:creator>dblab</dc:creator>
  <cp:lastModifiedBy>dblab</cp:lastModifiedBy>
  <cp:revision>69</cp:revision>
  <dcterms:created xsi:type="dcterms:W3CDTF">2014-06-22T14:52:28Z</dcterms:created>
  <dcterms:modified xsi:type="dcterms:W3CDTF">2014-07-09T05:55:05Z</dcterms:modified>
</cp:coreProperties>
</file>