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56" r:id="rId2"/>
    <p:sldId id="320" r:id="rId3"/>
    <p:sldId id="321" r:id="rId4"/>
    <p:sldId id="327" r:id="rId5"/>
    <p:sldId id="322" r:id="rId6"/>
    <p:sldId id="328" r:id="rId7"/>
    <p:sldId id="329" r:id="rId8"/>
    <p:sldId id="330" r:id="rId9"/>
    <p:sldId id="332" r:id="rId10"/>
    <p:sldId id="333" r:id="rId11"/>
    <p:sldId id="331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8" r:id="rId35"/>
    <p:sldId id="357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D1C3-01EC-4316-B725-AA2C2151E3EB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7BAC3-9075-4AFB-96CF-A860F836D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6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2014 Summer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513B9-CA6A-48CD-9929-7DC852DFA704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4AC8-9A78-4F8D-8BE2-E7BB86842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9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7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64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51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06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0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77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94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0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2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77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31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36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9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1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51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42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21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8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36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9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79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46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63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78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39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63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09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43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9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99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210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37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47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58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301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20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4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7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54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26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95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52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542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825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549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75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791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834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155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896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10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100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769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482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57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684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675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156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808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6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869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3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1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04AC8-9A78-4F8D-8BE2-E7BB868424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0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B9B6-D51F-4A52-860F-2D641D8D6F3C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B98A-7249-4D70-9933-6C890B0D3FE8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951F-9308-41B3-8AA0-16032125932E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9F1-0699-4CAC-994D-03B7DEF49807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6F30-C596-46CC-BD8C-37BDD77675B1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929F-BA02-43A2-B95F-9A47D168D9B8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AA44-75C8-495D-8955-D3AA89137753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9EB7-4E48-4B4D-A3E5-91ADECEC78BE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616F-1C0B-4D64-BA5B-094ABC2076C6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351-7921-4689-9A9E-52D79DA0C644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DDB4-AD24-4E34-A274-5A2414ADC70A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18B0-5BFA-4A9F-BFB9-4D86F57B4405}" type="datetime1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7F76-7724-4F62-8FD6-F48F6CFDF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0.png"/><Relationship Id="rId5" Type="http://schemas.openxmlformats.org/officeDocument/2006/relationships/image" Target="../media/image49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224920" cy="23876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POSCAT Seminar </a:t>
            </a:r>
            <a:r>
              <a:rPr lang="en-US" altLang="ko-KR" sz="4000" dirty="0">
                <a:solidFill>
                  <a:srgbClr val="C00000"/>
                </a:solidFill>
                <a:latin typeface="+mn-ea"/>
                <a:ea typeface="+mn-ea"/>
              </a:rPr>
              <a:t>4</a:t>
            </a: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 :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  <a:t>Adv. Data Structure</a:t>
            </a:r>
            <a:br>
              <a:rPr lang="en-US" altLang="ko-KR" sz="4000" dirty="0" smtClean="0">
                <a:solidFill>
                  <a:srgbClr val="C00000"/>
                </a:solidFill>
                <a:latin typeface="+mn-ea"/>
                <a:ea typeface="+mn-ea"/>
              </a:rPr>
            </a:br>
            <a:endParaRPr lang="ko-KR" altLang="en-US" sz="4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y</a:t>
            </a:r>
            <a:r>
              <a:rPr lang="en-US" altLang="ko-KR" dirty="0" err="1" smtClean="0"/>
              <a:t>ougatup</a:t>
            </a:r>
            <a:r>
              <a:rPr lang="en-US" altLang="ko-KR" dirty="0" smtClean="0"/>
              <a:t> @ POSCAT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7F76-7724-4F62-8FD6-F48F6CFDFD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 Storing data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How can we store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nodes using binomial tree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3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 Storing data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How can we store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nodes using binomial tree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Think about binary notation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2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 Storing data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How can we store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nodes using binomial tree ?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Think about binary notation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ko-KR" sz="1850" b="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We can use binomial tree chain ! We call it as </a:t>
                </a:r>
                <a:r>
                  <a:rPr lang="en-US" altLang="ko-KR" sz="1850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root list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419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Definition</a:t>
                </a: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A binomial heap is a (set of) binomial tree(s) where each node is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associated with a key and the heap-order property is preserved.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We also have the requirement that for any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there is at most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85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ko-KR" sz="1850" dirty="0" smtClean="0">
                  <a:solidFill>
                    <a:srgbClr val="FF0000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In other words, it doesn’t contain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in the binomial heap.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64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endCxn id="56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419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49173" y="4139155"/>
                <a:ext cx="98091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/>
                  <a:t>unique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3" y="4139155"/>
                <a:ext cx="980910" cy="323165"/>
              </a:xfrm>
              <a:prstGeom prst="rect">
                <a:avLst/>
              </a:prstGeom>
              <a:blipFill rotWithShape="0">
                <a:blip r:embed="rId4"/>
                <a:stretch>
                  <a:fillRect l="-2484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Operations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>
                <a:latin typeface="+mn-ea"/>
              </a:rPr>
              <a:t>find_min</a:t>
            </a:r>
            <a:r>
              <a:rPr lang="en-US" altLang="ko-KR" sz="1850" dirty="0">
                <a:latin typeface="+mn-ea"/>
              </a:rPr>
              <a:t>, </a:t>
            </a:r>
            <a:r>
              <a:rPr lang="en-US" altLang="ko-KR" sz="1850" dirty="0" err="1">
                <a:latin typeface="+mn-ea"/>
              </a:rPr>
              <a:t>delete_min</a:t>
            </a:r>
            <a:r>
              <a:rPr lang="en-US" altLang="ko-KR" sz="1850" dirty="0">
                <a:latin typeface="+mn-ea"/>
              </a:rPr>
              <a:t>, insert, delete, </a:t>
            </a:r>
            <a:r>
              <a:rPr lang="en-US" altLang="ko-KR" sz="1850" dirty="0" err="1">
                <a:latin typeface="+mn-ea"/>
              </a:rPr>
              <a:t>decrease_key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Find_min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We need to consider all the root nodes of binomial tree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It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). </a:t>
                </a:r>
                <a:r>
                  <a:rPr lang="en-US" altLang="ko-KR" sz="1850" dirty="0" smtClean="0">
                    <a:solidFill>
                      <a:srgbClr val="FF0000"/>
                    </a:solidFill>
                    <a:latin typeface="+mn-ea"/>
                  </a:rPr>
                  <a:t>Why ?</a:t>
                </a:r>
                <a:endParaRPr lang="en-US" altLang="ko-KR" sz="185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19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Find_min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We need to consider all the root nodes of binomial tree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It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). </a:t>
                </a:r>
                <a:r>
                  <a:rPr lang="en-US" altLang="ko-KR" sz="1850" dirty="0" smtClean="0">
                    <a:solidFill>
                      <a:srgbClr val="FF0000"/>
                    </a:solidFill>
                    <a:latin typeface="+mn-ea"/>
                  </a:rPr>
                  <a:t>Why ? </a:t>
                </a:r>
                <a:r>
                  <a:rPr lang="en-US" altLang="ko-KR" sz="1500" dirty="0" smtClean="0">
                    <a:latin typeface="+mn-ea"/>
                  </a:rPr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500" dirty="0" smtClean="0">
                    <a:latin typeface="+mn-ea"/>
                  </a:rPr>
                  <a:t> binomial trees</a:t>
                </a:r>
                <a:endParaRPr lang="en-US" altLang="ko-KR" sz="15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19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Decrease_key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Decrease the value and rearrange binomial tree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It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419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Decrease_key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Decrease the value and rearrange binomial tree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It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90992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Decrease_key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Decrease the value and rearrange binomial tree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It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19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0992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Topic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142" y="1825625"/>
            <a:ext cx="442557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Topic today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Heap </a:t>
            </a:r>
            <a:r>
              <a:rPr lang="en-US" altLang="ko-KR" sz="1500" dirty="0" smtClean="0">
                <a:latin typeface="+mn-ea"/>
              </a:rPr>
              <a:t>( Just for your knowledge )</a:t>
            </a:r>
            <a:endParaRPr lang="en-US" altLang="ko-KR" sz="150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D-</a:t>
            </a:r>
            <a:r>
              <a:rPr lang="en-US" altLang="ko-KR" sz="1850" dirty="0" err="1" smtClean="0">
                <a:latin typeface="+mn-ea"/>
              </a:rPr>
              <a:t>ary</a:t>
            </a:r>
            <a:r>
              <a:rPr lang="en-US" altLang="ko-KR" sz="1850" dirty="0" smtClean="0">
                <a:latin typeface="+mn-ea"/>
              </a:rPr>
              <a:t> heap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Binomial heap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 smtClean="0">
                <a:latin typeface="+mn-ea"/>
              </a:rPr>
              <a:t>Fibonacci heap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strike="sngStrike" dirty="0" smtClean="0">
                <a:latin typeface="+mn-ea"/>
              </a:rPr>
              <a:t>Indexed Tree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strike="sngStrike" dirty="0" smtClean="0">
                <a:latin typeface="+mn-ea"/>
              </a:rPr>
              <a:t>Binary Indexed Tree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strike="sngStrike" dirty="0" smtClean="0">
                <a:latin typeface="+mn-ea"/>
              </a:rPr>
              <a:t>Fenwick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strike="sngStrike" dirty="0" smtClean="0">
                <a:latin typeface="+mn-ea"/>
              </a:rPr>
              <a:t>Implementation of Indexed Tree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>
              <a:latin typeface="+mn-ea"/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endParaRPr lang="en-US" altLang="ko-KR" sz="225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909457" y="2394857"/>
            <a:ext cx="0" cy="3782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Decrease_key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Decrease the value and rearrange binomial tree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It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90992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split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361970" y="4603205"/>
            <a:ext cx="1761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90992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98017" y="4127776"/>
            <a:ext cx="9382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d</a:t>
            </a:r>
            <a:r>
              <a:rPr lang="en-US" altLang="ko-KR" sz="1500" dirty="0" smtClean="0"/>
              <a:t>elete it 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49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85229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95959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42798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15689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26418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7306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00317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10465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7771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415063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3937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400742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3" idx="2"/>
          </p:cNvCxnSpPr>
          <p:nvPr/>
        </p:nvCxnSpPr>
        <p:spPr>
          <a:xfrm>
            <a:off x="4439628" y="4603204"/>
            <a:ext cx="1683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206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7491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75183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16617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0899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06479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78855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74257" y="484061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590992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7014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123383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136978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98017" y="4127776"/>
            <a:ext cx="9654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d</a:t>
            </a:r>
            <a:r>
              <a:rPr lang="en-US" altLang="ko-KR" sz="1500" dirty="0" smtClean="0"/>
              <a:t>elete it ?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901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 chain</a:t>
            </a:r>
            <a:r>
              <a:rPr lang="en-US" altLang="ko-KR" sz="1850" dirty="0" smtClean="0">
                <a:latin typeface="+mn-ea"/>
              </a:rPr>
              <a:t>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6883638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76198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05114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7912406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85456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3961856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430246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59162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266454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75328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00543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112730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10036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417328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26202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403007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9836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5361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80774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97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7448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8882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316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08744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81120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6522" y="484061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93257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89279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25648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39243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9286" y="44254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head’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946354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85889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 chain </a:t>
            </a:r>
            <a:r>
              <a:rPr lang="en-US" altLang="ko-KR" sz="1850" dirty="0" smtClean="0">
                <a:latin typeface="+mn-ea"/>
              </a:rPr>
              <a:t>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</a:t>
            </a:r>
            <a:r>
              <a:rPr lang="en-US" altLang="ko-KR" sz="1850" b="1" dirty="0" smtClean="0">
                <a:latin typeface="+mn-ea"/>
              </a:rPr>
              <a:t> Merge </a:t>
            </a:r>
            <a:r>
              <a:rPr lang="en-US" altLang="ko-KR" sz="1850" dirty="0" smtClean="0">
                <a:latin typeface="+mn-ea"/>
              </a:rPr>
              <a:t>two binomial heaps into one !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How ?</a:t>
            </a:r>
            <a:endParaRPr lang="en-US" altLang="ko-KR" sz="18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6883638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76198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05114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7912406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85456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3961856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430246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59162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266454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75328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00543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112730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10036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417328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26202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403007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9836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5361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80774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97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7448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8882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316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08744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81120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6522" y="484061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93257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89279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25648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39243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9286" y="44254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head’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946354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85889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latin typeface="+mn-ea"/>
              </a:rPr>
              <a:t>chain</a:t>
            </a:r>
            <a:r>
              <a:rPr lang="en-US" altLang="ko-KR" sz="1850" dirty="0" smtClean="0">
                <a:latin typeface="+mn-ea"/>
              </a:rPr>
              <a:t>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</a:rPr>
              <a:t>How ? </a:t>
            </a:r>
            <a:r>
              <a:rPr lang="en-US" altLang="ko-KR" sz="1500" dirty="0" smtClean="0">
                <a:latin typeface="+mn-ea"/>
              </a:rPr>
              <a:t>Merging on merge sort ?</a:t>
            </a:r>
            <a:endParaRPr lang="en-US" altLang="ko-KR" sz="18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6883638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76198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05114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7912406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85456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3961856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430246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59162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266454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75328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00543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112730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10036" y="581439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417328" y="550826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426202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403007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9836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5361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80774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9756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7448" y="58041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8882" y="49398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316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08744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81120" y="532750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6522" y="484061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93257" y="531277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89279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25648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39243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9286" y="44254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head’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946354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85889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0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latin typeface="+mn-ea"/>
              </a:rPr>
              <a:t>chain</a:t>
            </a:r>
            <a:r>
              <a:rPr lang="en-US" altLang="ko-KR" sz="1850" dirty="0" smtClean="0">
                <a:latin typeface="+mn-ea"/>
              </a:rPr>
              <a:t>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  <a:endParaRPr lang="en-US" altLang="ko-KR" sz="18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4087121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60422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89338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096630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77469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81983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350373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79289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7186581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95455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925565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032857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230163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337455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46329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6323134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3319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9585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4998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9883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97575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9009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291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8871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501247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96649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13384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09406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45775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59370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370342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150331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543643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</a:t>
            </a:r>
            <a:r>
              <a:rPr lang="en-US" altLang="ko-KR" sz="1850" b="1" dirty="0" smtClean="0">
                <a:latin typeface="+mn-ea"/>
              </a:rPr>
              <a:t>chain</a:t>
            </a:r>
            <a:r>
              <a:rPr lang="en-US" altLang="ko-KR" sz="1850" dirty="0" smtClean="0">
                <a:latin typeface="+mn-ea"/>
              </a:rPr>
              <a:t>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Rearrange</a:t>
            </a:r>
            <a:r>
              <a:rPr lang="en-US" altLang="ko-KR" sz="1850" dirty="0" smtClean="0">
                <a:latin typeface="+mn-ea"/>
              </a:rPr>
              <a:t> the binomial heap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4087121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60422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89338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096630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77469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81983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350373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79289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7186581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95455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925565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032857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230163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337455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46329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6323134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3319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9585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4998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9883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97575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9009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291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8871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501247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96649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13384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09406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45775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59370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370342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150331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543643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chain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Rearrange</a:t>
            </a:r>
            <a:r>
              <a:rPr lang="en-US" altLang="ko-KR" sz="1850" dirty="0" smtClean="0">
                <a:latin typeface="+mn-ea"/>
              </a:rPr>
              <a:t> the binomial heap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4087121" y="4454954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260422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89338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096630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77469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81983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350373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79289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7186581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95455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925565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032857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230163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337455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46329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6323134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29585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4998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9883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97575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39009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291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8871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501247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96649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13384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09406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45775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59370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370342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150331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543643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3319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chain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Rearrange</a:t>
            </a:r>
            <a:r>
              <a:rPr lang="en-US" altLang="ko-KR" sz="1850" dirty="0" smtClean="0">
                <a:latin typeface="+mn-ea"/>
              </a:rPr>
              <a:t> the binomial heap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29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87816" y="445495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16732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824024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502085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609377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077767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06683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913975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22849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652959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4760251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57557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064849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73723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0528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6979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2392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7277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24969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6403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0685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6265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28641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24043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40778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6800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73169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86764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97736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4271037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You already know what it is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Definition ?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Amazingly, there is </a:t>
            </a:r>
            <a:r>
              <a:rPr lang="en-US" altLang="ko-KR" sz="2500" b="1" dirty="0" smtClean="0">
                <a:latin typeface="+mn-ea"/>
              </a:rPr>
              <a:t>faster</a:t>
            </a:r>
            <a:r>
              <a:rPr lang="en-US" altLang="ko-KR" sz="2500" dirty="0" smtClean="0">
                <a:latin typeface="+mn-ea"/>
              </a:rPr>
              <a:t> data structures</a:t>
            </a:r>
            <a:endParaRPr lang="en-US" altLang="ko-KR" sz="2500" b="1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Fibonacci heap </a:t>
            </a:r>
            <a:r>
              <a:rPr lang="ko-KR" altLang="en-US" sz="1850" dirty="0" smtClean="0">
                <a:latin typeface="+mn-ea"/>
              </a:rPr>
              <a:t>은 이론적으로 </a:t>
            </a:r>
            <a:r>
              <a:rPr lang="en-US" altLang="ko-KR" sz="1850" dirty="0" smtClean="0">
                <a:latin typeface="+mn-ea"/>
              </a:rPr>
              <a:t>Time complexity </a:t>
            </a:r>
            <a:r>
              <a:rPr lang="ko-KR" altLang="en-US" sz="1850" dirty="0" smtClean="0">
                <a:latin typeface="+mn-ea"/>
              </a:rPr>
              <a:t>가장 적음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</a:rPr>
              <a:t> But, </a:t>
            </a:r>
            <a:r>
              <a:rPr lang="ko-KR" altLang="en-US" sz="1850" dirty="0" smtClean="0">
                <a:latin typeface="+mn-ea"/>
              </a:rPr>
              <a:t>구현해보면 느림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50" dirty="0" smtClean="0">
                <a:latin typeface="+mn-ea"/>
                <a:sym typeface="Wingdings" panose="05000000000000000000" pitchFamily="2" charset="2"/>
              </a:rPr>
              <a:t>실제로 쓰지는 않습니다</a:t>
            </a: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d-</a:t>
            </a:r>
            <a:r>
              <a:rPr lang="en-US" altLang="ko-KR" sz="1850" dirty="0" err="1" smtClean="0">
                <a:latin typeface="+mn-ea"/>
                <a:sym typeface="Wingdings" panose="05000000000000000000" pitchFamily="2" charset="2"/>
              </a:rPr>
              <a:t>ary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heap, Binomial heap, Fibonacci heap</a:t>
            </a: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Operations</a:t>
            </a:r>
            <a:endParaRPr lang="en-US" altLang="ko-KR" sz="2500" b="1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err="1" smtClean="0">
                <a:latin typeface="+mn-ea"/>
              </a:rPr>
              <a:t>find_min</a:t>
            </a:r>
            <a:r>
              <a:rPr lang="en-US" altLang="ko-KR" sz="1850" dirty="0" smtClean="0">
                <a:latin typeface="+mn-ea"/>
              </a:rPr>
              <a:t>, </a:t>
            </a:r>
            <a:r>
              <a:rPr lang="en-US" altLang="ko-KR" sz="1850" dirty="0" err="1" smtClean="0">
                <a:latin typeface="+mn-ea"/>
              </a:rPr>
              <a:t>delete_min</a:t>
            </a:r>
            <a:r>
              <a:rPr lang="en-US" altLang="ko-KR" sz="1850" dirty="0" smtClean="0">
                <a:latin typeface="+mn-ea"/>
              </a:rPr>
              <a:t>, insert, delete, </a:t>
            </a:r>
            <a:r>
              <a:rPr lang="en-US" altLang="ko-KR" sz="1850" dirty="0" err="1" smtClean="0">
                <a:latin typeface="+mn-ea"/>
              </a:rPr>
              <a:t>decrease_key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824024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chain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Rearrange</a:t>
            </a:r>
            <a:r>
              <a:rPr lang="en-US" altLang="ko-KR" sz="1850" dirty="0" smtClean="0">
                <a:latin typeface="+mn-ea"/>
              </a:rPr>
              <a:t> the binomial heap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87816" y="4454954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16732" y="4941846"/>
            <a:ext cx="283221" cy="2832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02085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5609377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077767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806683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913975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22849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652959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4760251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57557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064849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73723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0528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17277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24969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6403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0685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6265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28641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24043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40778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6800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73169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86764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97736" y="4603204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4271037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6979" y="445304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2392" y="493857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chain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Rearrange</a:t>
            </a:r>
            <a:r>
              <a:rPr lang="en-US" altLang="ko-KR" sz="1850" dirty="0" smtClean="0">
                <a:latin typeface="+mn-ea"/>
              </a:rPr>
              <a:t> the binomial heap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If we delete the root node of binomial tree, it is </a:t>
            </a:r>
            <a:r>
              <a:rPr lang="en-US" altLang="ko-KR" sz="1850" b="1" dirty="0" smtClean="0">
                <a:latin typeface="+mn-ea"/>
              </a:rPr>
              <a:t>split</a:t>
            </a:r>
            <a:r>
              <a:rPr lang="en-US" altLang="ko-KR" sz="1850" dirty="0" smtClean="0">
                <a:latin typeface="+mn-ea"/>
              </a:rPr>
              <a:t> into many trees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Make </a:t>
            </a:r>
            <a:r>
              <a:rPr lang="en-US" altLang="ko-KR" sz="1850" b="1" dirty="0" smtClean="0">
                <a:latin typeface="+mn-ea"/>
              </a:rPr>
              <a:t>another</a:t>
            </a:r>
            <a:r>
              <a:rPr lang="en-US" altLang="ko-KR" sz="1850" dirty="0" smtClean="0">
                <a:latin typeface="+mn-ea"/>
              </a:rPr>
              <a:t> chain ! Then we get another binomial heap.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Merge</a:t>
            </a:r>
            <a:r>
              <a:rPr lang="en-US" altLang="ko-KR" sz="1850" dirty="0" smtClean="0">
                <a:latin typeface="+mn-ea"/>
              </a:rPr>
              <a:t> two binomial heaps into one ! 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     </a:t>
            </a:r>
            <a:r>
              <a:rPr lang="en-US" altLang="ko-KR" sz="1850" b="1" dirty="0" smtClean="0">
                <a:latin typeface="+mn-ea"/>
              </a:rPr>
              <a:t>Rearrange</a:t>
            </a:r>
            <a:r>
              <a:rPr lang="en-US" altLang="ko-KR" sz="1850" dirty="0" smtClean="0">
                <a:latin typeface="+mn-ea"/>
              </a:rPr>
              <a:t> the binomial heap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97" y="3704673"/>
            <a:ext cx="1986196" cy="25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 smtClean="0">
                <a:latin typeface="+mn-ea"/>
              </a:rPr>
              <a:t>      Time complexity ?</a:t>
            </a:r>
            <a:endParaRPr lang="en-US" altLang="ko-KR" sz="185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Delete_min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Time complexity ?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Each node has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 child. </a:t>
                </a:r>
                <a:br>
                  <a:rPr lang="en-US" altLang="ko-KR" sz="1850" dirty="0" smtClean="0">
                    <a:latin typeface="+mn-ea"/>
                  </a:rPr>
                </a:b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Delete_min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Time complexity ?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Each node has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 child.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     New binomial heap</a:t>
                </a: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consists of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 binomial trees</a:t>
                </a:r>
                <a:endParaRPr lang="en-US" altLang="ko-KR" sz="18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Delete_min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Time complexity ?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Each node has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 child.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     New binomial heap</a:t>
                </a: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consists of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 binomial trees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     Therefore, Merging and rearrange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Insert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Insert a new node and rearrange binomial heap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/>
          <p:nvPr/>
        </p:nvCxnSpPr>
        <p:spPr>
          <a:xfrm>
            <a:off x="2986327" y="4597453"/>
            <a:ext cx="334626" cy="48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0281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3011882" y="509891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Delete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  Make it as -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, and </a:t>
                </a:r>
                <a:r>
                  <a:rPr lang="en-US" altLang="ko-KR" sz="1850" dirty="0" err="1" smtClean="0">
                    <a:latin typeface="+mn-ea"/>
                  </a:rPr>
                  <a:t>delete_min</a:t>
                </a:r>
                <a:r>
                  <a:rPr lang="en-US" altLang="ko-KR" sz="1850" dirty="0" smtClean="0">
                    <a:latin typeface="+mn-ea"/>
                  </a:rPr>
                  <a:t> !</a:t>
                </a:r>
              </a:p>
              <a:p>
                <a:pPr marL="0" indent="0">
                  <a:lnSpc>
                    <a:spcPct val="110000"/>
                  </a:lnSpc>
                  <a:buClr>
                    <a:srgbClr val="3102F8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 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614529" y="4938625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75674" y="4918147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04590" y="5405039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62349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469641" y="463571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8031" y="49418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66947" y="542873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4774239" y="512261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3113" y="460061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13223" y="532086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620515" y="501473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17821" y="580775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925113" y="550162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33987" y="497962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910792" y="460061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endCxn id="5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7541" y="53061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3" y="57975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6667" y="493321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29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0949" y="49399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16529" y="54254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088905" y="532086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84307" y="4833972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01042" y="530613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7064" y="482831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33433" y="4454954"/>
            <a:ext cx="283221" cy="28322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47028" y="444578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3131301" y="4596565"/>
            <a:ext cx="1502132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44837" y="491624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0250" y="540176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0727" y="493609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Theoretically fastest heap</a:t>
            </a:r>
            <a:endParaRPr lang="en-US" altLang="ko-KR" sz="250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But it is just theoretical. It is slow if you implement it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W</a:t>
            </a:r>
            <a:r>
              <a:rPr lang="en-US" altLang="ko-KR" sz="1850" dirty="0" smtClean="0">
                <a:latin typeface="+mn-ea"/>
              </a:rPr>
              <a:t>e don’t use it</a:t>
            </a:r>
            <a:endParaRPr lang="en-US" altLang="ko-KR" sz="1850" dirty="0">
              <a:latin typeface="+mn-ea"/>
            </a:endParaRPr>
          </a:p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Similar with binomial heap</a:t>
            </a:r>
            <a:endParaRPr lang="en-US" altLang="ko-KR" sz="1850" dirty="0" smtClean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Relaxed version of binomial heap</a:t>
            </a:r>
            <a:endParaRPr lang="en-US" altLang="ko-KR" sz="1850" dirty="0">
              <a:latin typeface="+mn-ea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  <a:buFontTx/>
              <a:buChar char="−"/>
            </a:pPr>
            <a:r>
              <a:rPr lang="en-US" altLang="ko-KR" sz="1850" dirty="0">
                <a:latin typeface="+mn-ea"/>
              </a:rPr>
              <a:t> </a:t>
            </a:r>
            <a:r>
              <a:rPr lang="en-US" altLang="ko-KR" sz="1850" dirty="0" smtClean="0">
                <a:latin typeface="+mn-ea"/>
              </a:rPr>
              <a:t>Use a </a:t>
            </a:r>
            <a:r>
              <a:rPr lang="en-US" altLang="ko-KR" sz="1850" i="1" dirty="0" smtClean="0">
                <a:latin typeface="+mn-ea"/>
              </a:rPr>
              <a:t>lazy</a:t>
            </a:r>
            <a:r>
              <a:rPr lang="en-US" altLang="ko-KR" sz="1850" dirty="0" smtClean="0">
                <a:latin typeface="+mn-ea"/>
              </a:rPr>
              <a:t> update scheme.</a:t>
            </a:r>
            <a:endParaRPr lang="en-US" altLang="ko-KR" sz="185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39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36" y="2917642"/>
            <a:ext cx="33528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-</a:t>
                </a:r>
                <a:r>
                  <a:rPr lang="en-US" altLang="ko-KR" sz="4000" dirty="0" err="1" smtClean="0">
                    <a:solidFill>
                      <a:srgbClr val="C00000"/>
                    </a:solidFill>
                    <a:latin typeface="+mj-ea"/>
                  </a:rPr>
                  <a:t>ary</a:t>
                </a:r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 heap</a:t>
                </a:r>
                <a:endParaRPr lang="ko-KR" altLang="en-US" sz="4000" dirty="0">
                  <a:solidFill>
                    <a:srgbClr val="C0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It has child at most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Extended version of binary heap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How it works ?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We use it for Prim algorithm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381" y="3940821"/>
            <a:ext cx="1990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find_min</a:t>
            </a:r>
            <a:r>
              <a:rPr lang="en-US" altLang="ko-KR" dirty="0" smtClean="0"/>
              <a:t> ?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nsert ?</a:t>
            </a:r>
          </a:p>
          <a:p>
            <a:r>
              <a:rPr lang="en-US" altLang="ko-KR" dirty="0" smtClean="0"/>
              <a:t>delete ?</a:t>
            </a:r>
          </a:p>
          <a:p>
            <a:r>
              <a:rPr lang="en-US" altLang="ko-KR" dirty="0" err="1" smtClean="0"/>
              <a:t>decrease_key</a:t>
            </a:r>
            <a:r>
              <a:rPr lang="en-US" altLang="ko-KR" dirty="0" smtClean="0"/>
              <a:t> ?</a:t>
            </a:r>
          </a:p>
          <a:p>
            <a:r>
              <a:rPr lang="en-US" altLang="ko-KR" dirty="0" err="1" smtClean="0"/>
              <a:t>delete_min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6893052" y="2865949"/>
            <a:ext cx="467317" cy="4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7204217" y="2918176"/>
            <a:ext cx="141991" cy="61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60369" y="2918176"/>
            <a:ext cx="217092" cy="48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406385" y="2937834"/>
            <a:ext cx="502466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731719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093333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219771" y="2706024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750176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/>
          <p:cNvCxnSpPr/>
          <p:nvPr/>
        </p:nvCxnSpPr>
        <p:spPr>
          <a:xfrm>
            <a:off x="6897605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879896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93052" y="3833317"/>
            <a:ext cx="998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at most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49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1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Main feature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Individual trees are not necessarily binomial (let me denote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Allow many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for the same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Operations</a:t>
                </a:r>
                <a:endParaRPr lang="en-US" altLang="ko-KR" sz="2500" dirty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err="1" smtClean="0">
                    <a:latin typeface="+mn-ea"/>
                  </a:rPr>
                  <a:t>find_min</a:t>
                </a:r>
                <a:r>
                  <a:rPr lang="en-US" altLang="ko-KR" sz="1850" dirty="0" smtClean="0">
                    <a:latin typeface="+mn-ea"/>
                  </a:rPr>
                  <a:t>, </a:t>
                </a:r>
                <a:r>
                  <a:rPr lang="en-US" altLang="ko-KR" sz="1850" dirty="0" err="1" smtClean="0">
                    <a:latin typeface="+mn-ea"/>
                  </a:rPr>
                  <a:t>delete_min</a:t>
                </a:r>
                <a:r>
                  <a:rPr lang="en-US" altLang="ko-KR" sz="1850" dirty="0" smtClean="0">
                    <a:latin typeface="+mn-ea"/>
                  </a:rPr>
                  <a:t>, insert, delete, </a:t>
                </a:r>
                <a:r>
                  <a:rPr lang="en-US" altLang="ko-KR" sz="1850" dirty="0" err="1" smtClean="0">
                    <a:latin typeface="+mn-ea"/>
                  </a:rPr>
                  <a:t>decrease_key</a:t>
                </a: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 r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122536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2713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156050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263342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272216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273410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02326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109618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57800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423090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399895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6147145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endCxn id="56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3613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6167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6664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110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90052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5632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6479" y="6303678"/>
            <a:ext cx="2366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 allow it because I’m lazy </a:t>
            </a:r>
            <a:r>
              <a:rPr lang="en-US" altLang="ko-KR" sz="1500" dirty="0" smtClean="0">
                <a:sym typeface="Wingdings" panose="05000000000000000000" pitchFamily="2" charset="2"/>
              </a:rPr>
              <a:t>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924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84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00132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522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604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545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9038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685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 flipV="1">
            <a:off x="4427491" y="4598621"/>
            <a:ext cx="1449054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7843564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7950856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807882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6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Find_min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via pointer 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122536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2713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156050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263342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272216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273410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02326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109618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57800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423090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399895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6147145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35100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endCxn id="56" idx="2"/>
          </p:cNvCxnSpPr>
          <p:nvPr/>
        </p:nvCxnSpPr>
        <p:spPr>
          <a:xfrm>
            <a:off x="1932168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3613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6167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6664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110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90052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5632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924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84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00132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522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604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545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9038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685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 flipV="1">
            <a:off x="4427491" y="4598621"/>
            <a:ext cx="1449054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7843564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7950856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807882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Insert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Create a node. No update because I’m lazy 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Give $1 to inserted node. I’ll explain the meaning of ‘coin’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122536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2713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156050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263342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272216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273410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02326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109618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57800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423090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399895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6147145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3613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6167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6664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110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90052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5632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924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84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00132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522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604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545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9038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685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 flipV="1">
            <a:off x="4427491" y="4598621"/>
            <a:ext cx="1449054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7843564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7950856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807882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006169" y="4603205"/>
            <a:ext cx="83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Delete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-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, </a:t>
                </a:r>
                <a:r>
                  <a:rPr lang="en-US" altLang="ko-KR" sz="1850" dirty="0" err="1" smtClean="0">
                    <a:latin typeface="+mn-ea"/>
                    <a:sym typeface="Wingdings" panose="05000000000000000000" pitchFamily="2" charset="2"/>
                  </a:rPr>
                  <a:t>delete_min</a:t>
                </a: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122536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2713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156050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263342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272216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273410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02326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109618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57800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423090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399895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6147145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3613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6167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6664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110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90052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5632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924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84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00132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522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604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545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9038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685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 flipV="1">
            <a:off x="4427491" y="4598621"/>
            <a:ext cx="1449054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7843564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7950856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807882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006169" y="4603205"/>
            <a:ext cx="83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122536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2713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156050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263342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272216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273410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02326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109618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57800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423090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399895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991592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6147145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35514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3613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8007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6654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6167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6664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110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90052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5632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733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924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84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00132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522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604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545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9038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685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 flipV="1">
            <a:off x="4427491" y="4598621"/>
            <a:ext cx="1449054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7843564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7950856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807882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006169" y="4603205"/>
            <a:ext cx="83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893087" y="445117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936069" y="4454333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122536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27134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156050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263342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272216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273410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02326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109618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578008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423090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399895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7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6147145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3613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59285" y="444864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05232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86167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6664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110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90052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05632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50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924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84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700132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522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604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545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9038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685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>
            <a:off x="5195087" y="4598621"/>
            <a:ext cx="68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64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7843564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7950856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807882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006169" y="4603205"/>
            <a:ext cx="83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/>
          <p:cNvCxnSpPr/>
          <p:nvPr/>
        </p:nvCxnSpPr>
        <p:spPr>
          <a:xfrm>
            <a:off x="4191674" y="4603205"/>
            <a:ext cx="7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6151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513" y="5792319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35207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07" y="5792319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8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 flipH="1">
            <a:off x="2730245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2629630" y="49325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885144" y="4454333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071611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3762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105125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212417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21291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6222485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951401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6058693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527083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6372165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6348970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7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5096220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85206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95828" y="493001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54307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35242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15719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90184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39127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54707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636325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25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481299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541915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4649207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5117597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4962679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825620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8113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86760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endCxn id="112" idx="1"/>
          </p:cNvCxnSpPr>
          <p:nvPr/>
        </p:nvCxnSpPr>
        <p:spPr>
          <a:xfrm>
            <a:off x="4144162" y="4598621"/>
            <a:ext cx="681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4712839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39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6792639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6899931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756957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006169" y="4603205"/>
            <a:ext cx="83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78428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82" y="5792319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3020232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2730245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4808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2629630" y="49325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134207" y="493254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125302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42990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158816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6266108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274982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5276176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05092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112384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580774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5425856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402661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6"/>
          </p:cNvCxnSpPr>
          <p:nvPr/>
        </p:nvCxnSpPr>
        <p:spPr>
          <a:xfrm>
            <a:off x="3131301" y="4603205"/>
            <a:ext cx="7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4149911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07234" y="445242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3889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95828" y="493001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03370" y="493064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88933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69410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43875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92818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08398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2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90016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16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386669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3595606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3702898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4171288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4016370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7931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61804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40451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766530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30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타원 118"/>
          <p:cNvSpPr/>
          <p:nvPr/>
        </p:nvSpPr>
        <p:spPr>
          <a:xfrm>
            <a:off x="5846330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5953622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10648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006169" y="4603205"/>
            <a:ext cx="83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4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H="1">
            <a:off x="3104386" y="4604368"/>
            <a:ext cx="893079" cy="5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156969" y="511869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2866982" y="515379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984817" y="497303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2766367" y="54439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70944" y="54439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125302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429900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158816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6266108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274982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5276176" y="4840612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05092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112384" y="5021376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580774" y="532750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5425856" y="4986269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402661" y="4607251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7" idx="6"/>
            <a:endCxn id="64" idx="2"/>
          </p:cNvCxnSpPr>
          <p:nvPr/>
        </p:nvCxnSpPr>
        <p:spPr>
          <a:xfrm>
            <a:off x="4149911" y="4603205"/>
            <a:ext cx="197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943971" y="496386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3889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32565" y="54414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40107" y="54420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88933" y="483495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69410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43875" y="531277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92818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08398" y="543210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90016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16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3866690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3595606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3702898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4171288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4016370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79311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561804" y="494595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140451" y="494658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846330" y="4989780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5953622" y="4683652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10648" y="497505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>
            <a:endCxn id="107" idx="2"/>
          </p:cNvCxnSpPr>
          <p:nvPr/>
        </p:nvCxnSpPr>
        <p:spPr>
          <a:xfrm>
            <a:off x="2006169" y="4603205"/>
            <a:ext cx="186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465822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22" y="5792319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H="1">
            <a:off x="5101478" y="4654290"/>
            <a:ext cx="893079" cy="5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54060" y="516861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864074" y="520372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49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4981908" y="502295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4763458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8035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83866" y="4603204"/>
            <a:ext cx="377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1062" y="50137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9656" y="5491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7198" y="5492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-</a:t>
                </a:r>
                <a:r>
                  <a:rPr lang="en-US" altLang="ko-KR" sz="4000" dirty="0" err="1" smtClean="0">
                    <a:solidFill>
                      <a:srgbClr val="C00000"/>
                    </a:solidFill>
                    <a:latin typeface="+mj-ea"/>
                  </a:rPr>
                  <a:t>ary</a:t>
                </a:r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 heap</a:t>
                </a:r>
                <a:endParaRPr lang="ko-KR" altLang="en-US" sz="4000" dirty="0">
                  <a:solidFill>
                    <a:srgbClr val="C0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>
            <a:off x="6893052" y="2865949"/>
            <a:ext cx="467317" cy="4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204217" y="2918176"/>
            <a:ext cx="141991" cy="61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360369" y="2918176"/>
            <a:ext cx="217092" cy="48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06385" y="2937834"/>
            <a:ext cx="502466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31719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93333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219771" y="2706024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750176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/>
          <p:cNvCxnSpPr/>
          <p:nvPr/>
        </p:nvCxnSpPr>
        <p:spPr>
          <a:xfrm>
            <a:off x="6897605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879896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93052" y="3833317"/>
            <a:ext cx="998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at most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9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440381" y="3940821"/>
                <a:ext cx="65930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find_min 	          : root !</a:t>
                </a:r>
              </a:p>
              <a:p>
                <a:r>
                  <a:rPr lang="en-US" altLang="ko-KR" dirty="0" smtClean="0"/>
                  <a:t>insert 	          : insert to right-most</a:t>
                </a:r>
              </a:p>
              <a:p>
                <a:r>
                  <a:rPr lang="en-US" altLang="ko-KR" dirty="0" smtClean="0"/>
                  <a:t>delete 	          : decrease a value to 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 smtClean="0"/>
                  <a:t>, and </a:t>
                </a:r>
                <a:r>
                  <a:rPr lang="en-US" altLang="ko-KR" dirty="0" err="1" smtClean="0"/>
                  <a:t>delete_min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decrease_key</a:t>
                </a:r>
                <a:r>
                  <a:rPr lang="en-US" altLang="ko-KR" dirty="0" smtClean="0"/>
                  <a:t>   : decrease a value, and rearrange heap</a:t>
                </a:r>
              </a:p>
              <a:p>
                <a:r>
                  <a:rPr lang="en-US" altLang="ko-KR" dirty="0" err="1" smtClean="0"/>
                  <a:t>delete_min</a:t>
                </a:r>
                <a:r>
                  <a:rPr lang="en-US" altLang="ko-KR" dirty="0" smtClean="0"/>
                  <a:t>       : like binary heap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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81" y="3940821"/>
                <a:ext cx="6593015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739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It has child at most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Extended version of binary heap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How it works ?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We use it for Prim algorithm</a:t>
                </a:r>
              </a:p>
            </p:txBody>
          </p:sp>
        </mc:Choice>
        <mc:Fallback xmlns="">
          <p:sp>
            <p:nvSpPr>
              <p:cNvPr id="4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8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H="1">
            <a:off x="5101478" y="4654290"/>
            <a:ext cx="893079" cy="5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54060" y="516861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864074" y="520372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Delete_min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Delete min and rearrange Fibonacci heap. 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Time complexity will 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proportional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to the number of trees.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Is it fast ?  we’ll </a:t>
            </a:r>
            <a:r>
              <a:rPr lang="en-US" altLang="ko-KR" sz="1850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analyze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it soon.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4981908" y="502295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4763458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8035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83866" y="4603204"/>
            <a:ext cx="377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1062" y="50137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9656" y="5491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7198" y="5492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H="1">
            <a:off x="5101478" y="4654290"/>
            <a:ext cx="893079" cy="5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54060" y="516861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864074" y="520372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Decrease_key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Decrease the value of the element. If the heap-order property is 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violated,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cut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the link between the node and its parent. ( It may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produce a result which is not a binomial tree)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Not just cut, we use “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Cascading cut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”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</a:t>
            </a:r>
            <a:endParaRPr lang="en-US" altLang="ko-KR" sz="1850" i="1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4981908" y="502295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4763458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8035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83866" y="4603204"/>
            <a:ext cx="377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1062" y="50137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9656" y="5491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7198" y="5492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2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H="1">
            <a:off x="5101478" y="4654290"/>
            <a:ext cx="893079" cy="5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54060" y="516861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864074" y="520372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Decrease_key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Decrease the value of the element. If the heap-order property is 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violated,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cut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the link between the node and its parent. ( It may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produce a result which is not a binomial tree)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Not just cut, we use “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Cascading cut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”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</a:t>
            </a:r>
            <a:endParaRPr lang="en-US" altLang="ko-KR" sz="1850" i="1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4981908" y="5022957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4763458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8035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83866" y="4603204"/>
            <a:ext cx="377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9656" y="5491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7198" y="5492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43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4941062" y="50137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1282" y="5144078"/>
            <a:ext cx="13873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4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816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 flipH="1">
            <a:off x="5101478" y="4654290"/>
            <a:ext cx="893079" cy="51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154060" y="516861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864074" y="520372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Decrease_key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Decrease the value of the element. If the heap-order property is 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violated,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cut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the link between the node and its parent. ( It may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produce a result which is not a binomial tree)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Not just cut, we use “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Cascading cut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”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</a:t>
            </a:r>
            <a:endParaRPr lang="en-US" altLang="ko-KR" sz="1850" i="1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4981908" y="5022957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4763458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8035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83866" y="4603204"/>
            <a:ext cx="377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9656" y="5491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7198" y="5492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4981686" y="501378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1282" y="5144078"/>
            <a:ext cx="21290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4</a:t>
            </a:r>
          </a:p>
          <a:p>
            <a:r>
              <a:rPr lang="en-US" altLang="ko-KR" sz="1500" dirty="0" smtClean="0">
                <a:sym typeface="Wingdings" panose="05000000000000000000" pitchFamily="2" charset="2"/>
              </a:rPr>
              <a:t> heap-order is violated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Decrease_key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Decrease the value of the element. If the heap-order property is 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violated,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cut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the link between the node and its parent. ( It may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produce a result which is not a binomial tree)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Not just cut, we use “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Cascading cut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”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</a:t>
            </a:r>
            <a:endParaRPr lang="en-US" altLang="ko-KR" sz="1850" i="1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872191" y="4457673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4763458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8035" y="54939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836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9656" y="54913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37198" y="5492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871969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1282" y="5144078"/>
            <a:ext cx="2185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ym typeface="Wingdings" panose="05000000000000000000" pitchFamily="2" charset="2"/>
              </a:rPr>
              <a:t>heap-order is violated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ym typeface="Wingdings" panose="05000000000000000000" pitchFamily="2" charset="2"/>
              </a:rPr>
              <a:t>Cut !</a:t>
            </a:r>
            <a:endParaRPr lang="ko-KR" altLang="en-US" sz="15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128770" y="4603204"/>
            <a:ext cx="2746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759399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99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 smtClean="0">
                <a:latin typeface="+mn-ea"/>
              </a:rPr>
              <a:t>Decrease_key</a:t>
            </a:r>
            <a:endParaRPr lang="en-US" altLang="ko-KR" sz="2500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Decrease the value of the element. If the heap-order property is 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violated, </a:t>
            </a:r>
            <a:r>
              <a:rPr lang="en-US" altLang="ko-KR" sz="18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cut</a:t>
            </a:r>
            <a:r>
              <a:rPr lang="en-US" altLang="ko-KR" sz="185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the link between the node and its parent. ( It may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produce a result which is not a binomial tree)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Not just cut, we use “</a:t>
            </a:r>
            <a:r>
              <a:rPr lang="en-US" altLang="ko-KR" sz="18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Cascading cut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”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</a:t>
            </a:r>
            <a:endParaRPr lang="en-US" altLang="ko-KR" sz="1850" i="1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42568" y="446778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1731" y="446587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1282" y="5144078"/>
            <a:ext cx="2185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ym typeface="Wingdings" panose="05000000000000000000" pitchFamily="2" charset="2"/>
              </a:rPr>
              <a:t>heap-order is violated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ym typeface="Wingdings" panose="05000000000000000000" pitchFamily="2" charset="2"/>
              </a:rPr>
              <a:t>Cut !</a:t>
            </a:r>
            <a:endParaRPr lang="ko-KR" altLang="en-US" sz="15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525789" y="4603204"/>
            <a:ext cx="131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7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Cascading cut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Definition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1. Whenever a node is being cut, </a:t>
            </a:r>
            <a:r>
              <a:rPr lang="en-US" altLang="ko-KR" sz="1850" i="1" dirty="0" smtClean="0">
                <a:latin typeface="+mn-ea"/>
                <a:sym typeface="Wingdings" panose="05000000000000000000" pitchFamily="2" charset="2"/>
              </a:rPr>
              <a:t>mark the parent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of the cut node in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  the original tree, and</a:t>
            </a:r>
          </a:p>
          <a:p>
            <a:pPr marL="1431925" lvl="1" indent="-88900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Pay $1 for the cut</a:t>
            </a:r>
          </a:p>
          <a:p>
            <a:pPr marL="1431925" lvl="1" indent="-88900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i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Store $2 in the parent of the cut node</a:t>
            </a:r>
          </a:p>
          <a:p>
            <a:pPr marL="1431925" lvl="1" indent="-88900">
              <a:lnSpc>
                <a:spcPct val="110000"/>
              </a:lnSpc>
              <a:buClr>
                <a:schemeClr val="tx1"/>
              </a:buClr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Store $1 in the new root (cut node).</a:t>
            </a:r>
            <a:endParaRPr lang="en-US" altLang="ko-KR" sz="125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42568" y="446778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1731" y="446587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>
            <a:stCxn id="112" idx="1"/>
          </p:cNvCxnSpPr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41282" y="5144078"/>
            <a:ext cx="2185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ym typeface="Wingdings" panose="05000000000000000000" pitchFamily="2" charset="2"/>
              </a:rPr>
              <a:t>heap-order is violated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500" dirty="0" smtClean="0">
                <a:sym typeface="Wingdings" panose="05000000000000000000" pitchFamily="2" charset="2"/>
              </a:rPr>
              <a:t>Cut !</a:t>
            </a:r>
            <a:endParaRPr lang="ko-KR" altLang="en-US" sz="15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525789" y="4603204"/>
            <a:ext cx="131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타원 106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14947" y="4376581"/>
            <a:ext cx="838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marked!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779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Cascading cut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Definition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2. When a 2</a:t>
                </a:r>
                <a:r>
                  <a:rPr lang="en-US" altLang="ko-KR" sz="1850" baseline="30000" dirty="0" smtClean="0">
                    <a:latin typeface="+mn-ea"/>
                    <a:sym typeface="Wingdings" panose="05000000000000000000" pitchFamily="2" charset="2"/>
                  </a:rPr>
                  <a:t>nd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child of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2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is lost (cutting a child of an already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marked node), by that time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will have accumulated $ 4;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recursively cut that node from its parent, marking again the parent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and using $4 to pay for the operation before.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     $1 for the cut, $2 to its parent, $1 to the new root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42568" y="446778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1731" y="446587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525789" y="4603204"/>
            <a:ext cx="131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65665" y="5636567"/>
            <a:ext cx="1510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2 !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5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Cascading cut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Definition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2. When a 2</a:t>
                </a:r>
                <a:r>
                  <a:rPr lang="en-US" altLang="ko-KR" sz="1850" baseline="30000" dirty="0" smtClean="0">
                    <a:latin typeface="+mn-ea"/>
                    <a:sym typeface="Wingdings" panose="05000000000000000000" pitchFamily="2" charset="2"/>
                  </a:rPr>
                  <a:t>nd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child of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2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is lost (cutting a child of an already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marked node), by that time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will have accumulated $ 4;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recursively cut that node from its parent, marking again the parent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and using $4 to pay for the operation before.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     $1 for the cut, $2 to its parent, $1 to the new root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42568" y="446778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028408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3006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061922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4169215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178088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179282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908198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3015491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483880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328962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3305767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42003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1731" y="446587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92039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72516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46981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95924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11504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5699990" y="469228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168379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6013461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37542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49436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3856729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13754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154753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1" y="5792319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525789" y="4603204"/>
            <a:ext cx="131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863781" y="4511517"/>
            <a:ext cx="283221" cy="27519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5876402" y="450234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592697" y="4998409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58895" y="4995881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665" y="5636567"/>
            <a:ext cx="1510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2 !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45" y="4096085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Cascading cut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Definition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2. When a 2</a:t>
                </a:r>
                <a:r>
                  <a:rPr lang="en-US" altLang="ko-KR" sz="1850" baseline="30000" dirty="0" smtClean="0">
                    <a:latin typeface="+mn-ea"/>
                    <a:sym typeface="Wingdings" panose="05000000000000000000" pitchFamily="2" charset="2"/>
                  </a:rPr>
                  <a:t>nd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child of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2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is lost (cutting a child of an already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marked node), by that time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will have accumulated $ 4;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recursively cut that node from its parent, marking again the parent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and using $4 to pay for the operation before.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     $1 for the cut, $2 to its parent, $1 to the new root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59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242568" y="446778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416442" y="500782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21040" y="549471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449956" y="598160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6557249" y="567547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66122" y="515347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5567316" y="53868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296232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5403525" y="55676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5871914" y="58737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5716996" y="5532496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693801" y="5153478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30037" y="4998654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11731" y="446587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80073" y="538118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7270" y="586926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35015" y="58590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83958" y="5492807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99538" y="5978330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8556413" y="4998409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8401495" y="4657173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525576" y="4996502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137470" y="553600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6244763" y="522987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101788" y="55212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/>
          <p:cNvCxnSpPr/>
          <p:nvPr/>
        </p:nvCxnSpPr>
        <p:spPr>
          <a:xfrm flipH="1">
            <a:off x="6542787" y="4648543"/>
            <a:ext cx="1721649" cy="47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8" idx="6"/>
          </p:cNvCxnSpPr>
          <p:nvPr/>
        </p:nvCxnSpPr>
        <p:spPr>
          <a:xfrm flipV="1">
            <a:off x="5346123" y="4603204"/>
            <a:ext cx="2905692" cy="1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94" y="4071151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8251815" y="4511517"/>
            <a:ext cx="283221" cy="27519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264436" y="450234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062902" y="4476815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029100" y="4474287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665" y="5636567"/>
            <a:ext cx="1510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decrease it to 2 !</a:t>
            </a:r>
            <a:endParaRPr lang="ko-KR" altLang="en-US" sz="15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542054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990675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75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164288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8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905971" y="4172404"/>
            <a:ext cx="392283" cy="32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0648" y="4007740"/>
            <a:ext cx="17614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FF0000"/>
                </a:solidFill>
              </a:rPr>
              <a:t>marked twice. It has $4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-</a:t>
                </a:r>
                <a:r>
                  <a:rPr lang="en-US" altLang="ko-KR" sz="4000" dirty="0" err="1" smtClean="0">
                    <a:solidFill>
                      <a:srgbClr val="C00000"/>
                    </a:solidFill>
                    <a:latin typeface="+mj-ea"/>
                  </a:rPr>
                  <a:t>ary</a:t>
                </a:r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 heap</a:t>
                </a:r>
                <a:endParaRPr lang="ko-KR" altLang="en-US" sz="4000" dirty="0">
                  <a:solidFill>
                    <a:srgbClr val="C0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>
            <a:off x="6893052" y="2865949"/>
            <a:ext cx="467317" cy="4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204217" y="2918176"/>
            <a:ext cx="141991" cy="61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360369" y="2918176"/>
            <a:ext cx="217092" cy="48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06385" y="2937834"/>
            <a:ext cx="502466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31719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93333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219771" y="2706024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750176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/>
          <p:cNvCxnSpPr/>
          <p:nvPr/>
        </p:nvCxnSpPr>
        <p:spPr>
          <a:xfrm>
            <a:off x="6897605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879896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93052" y="3833317"/>
            <a:ext cx="998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at most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9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440381" y="3940821"/>
                <a:ext cx="65930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find_min 	          : root !</a:t>
                </a:r>
              </a:p>
              <a:p>
                <a:r>
                  <a:rPr lang="en-US" altLang="ko-KR" dirty="0" smtClean="0"/>
                  <a:t>insert 	          : insert to right-most</a:t>
                </a:r>
              </a:p>
              <a:p>
                <a:r>
                  <a:rPr lang="en-US" altLang="ko-KR" dirty="0" smtClean="0"/>
                  <a:t>delete 	          : decrease a value to 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 smtClean="0"/>
                  <a:t>, and </a:t>
                </a:r>
                <a:r>
                  <a:rPr lang="en-US" altLang="ko-KR" dirty="0" err="1" smtClean="0"/>
                  <a:t>delete_min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decrease_key</a:t>
                </a:r>
                <a:r>
                  <a:rPr lang="en-US" altLang="ko-KR" dirty="0" smtClean="0"/>
                  <a:t>   : decrease a value, and rearrange heap</a:t>
                </a:r>
              </a:p>
              <a:p>
                <a:r>
                  <a:rPr lang="en-US" altLang="ko-KR" dirty="0" err="1" smtClean="0"/>
                  <a:t>delete_min</a:t>
                </a:r>
                <a:r>
                  <a:rPr lang="en-US" altLang="ko-KR" dirty="0" smtClean="0"/>
                  <a:t>       : like binary heap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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81" y="3940821"/>
                <a:ext cx="6593015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739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40381" y="574054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complexity 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It has child at most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Extended version of binary heap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How it works ?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We use it for Prim algorithm</a:t>
                </a:r>
              </a:p>
            </p:txBody>
          </p:sp>
        </mc:Choice>
        <mc:Fallback xmlns="">
          <p:sp>
            <p:nvSpPr>
              <p:cNvPr id="2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8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6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Cascading cut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Definition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2. When a 2</a:t>
                </a:r>
                <a:r>
                  <a:rPr lang="en-US" altLang="ko-KR" sz="1850" baseline="30000" dirty="0" smtClean="0">
                    <a:latin typeface="+mn-ea"/>
                    <a:sym typeface="Wingdings" panose="05000000000000000000" pitchFamily="2" charset="2"/>
                  </a:rPr>
                  <a:t>nd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child of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2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is lost (cutting a child of an already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marked node), by that time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will have accumulated $ 4;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recursively cut that node from its parent, marking again the parent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and using $4 to pay for the operation before.</a:t>
                </a:r>
                <a:b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</a:b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     $1 for the cut, $2 to its parent, $1 to the new root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8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Cascading cut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Time complexity </a:t>
            </a:r>
            <a:r>
              <a:rPr lang="en-US" altLang="ko-KR" sz="2000" dirty="0" smtClean="0">
                <a:latin typeface="+mn-ea"/>
              </a:rPr>
              <a:t>of cascading cut</a:t>
            </a:r>
          </a:p>
          <a:p>
            <a:pPr marL="0" indent="0">
              <a:lnSpc>
                <a:spcPct val="110000"/>
              </a:lnSpc>
              <a:buClr>
                <a:srgbClr val="3102F8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Each node has the coin they already have.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          Each cut requires only $4, and </a:t>
            </a:r>
            <a:r>
              <a:rPr lang="en-US" altLang="ko-KR" sz="1850" dirty="0" err="1" smtClean="0">
                <a:latin typeface="+mn-ea"/>
                <a:sym typeface="Wingdings" panose="05000000000000000000" pitchFamily="2" charset="2"/>
              </a:rPr>
              <a:t>decrease_key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takes </a:t>
            </a:r>
            <a:r>
              <a:rPr lang="en-US" altLang="ko-KR" sz="1850" b="1" dirty="0" smtClean="0">
                <a:latin typeface="+mn-ea"/>
                <a:sym typeface="Wingdings" panose="05000000000000000000" pitchFamily="2" charset="2"/>
              </a:rPr>
              <a:t>overall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still</a:t>
            </a:r>
            <a:br>
              <a:rPr lang="en-US" altLang="ko-KR" sz="185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	amortized time O(1) ( Overall cost / The number of operation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61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8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화살표 연결선 96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err="1">
                <a:latin typeface="+mn-ea"/>
              </a:rPr>
              <a:t>Decrease_key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 Decrease the value of the element. If the heap-order property is </a:t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 violated, </a:t>
            </a:r>
            <a:r>
              <a:rPr lang="en-US" altLang="ko-KR" sz="1850" b="1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cut</a:t>
            </a:r>
            <a:r>
              <a:rPr lang="en-US" altLang="ko-KR" sz="185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the link between the node and its parent. ( It may</a:t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 produce a result which is not a binomial tree)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 Not just cut, we use “</a:t>
            </a:r>
            <a:r>
              <a:rPr lang="en-US" altLang="ko-KR" sz="185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Cascading cut</a:t>
            </a: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”</a:t>
            </a:r>
            <a:br>
              <a:rPr lang="en-US" altLang="ko-KR" sz="1850" dirty="0">
                <a:latin typeface="+mn-ea"/>
                <a:sym typeface="Wingdings" panose="05000000000000000000" pitchFamily="2" charset="2"/>
              </a:rPr>
            </a:b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62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37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직선 화살표 연결선 145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Cascading cut takes O(1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altLang="ko-KR" sz="185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63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198" name="타원 19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26" name="직선 화살표 연결선 225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직선 화살표 연결선 229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39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타원 235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41" name="직선 화살표 연결선 240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직선 화살표 연결선 244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직선 화살표 연결선 247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  <a:endParaRPr lang="en-US" altLang="ko-KR" sz="25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Cascading cut takes O(1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How much is merging cost ? O(1) because of the coin</a:t>
            </a:r>
            <a:endParaRPr lang="en-US" altLang="ko-KR" sz="185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64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직선 화살표 연결선 178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88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타원 184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90" name="직선 화살표 연결선 189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직선 화살표 연결선 193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직선 화살표 연결선 196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Cascading cut takes O(1)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After cut, we get (# of child) additional trees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How much is merging cost per child ? O(1) because of the coin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How many child does a node has ?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65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175" name="직선 화살표 연결선 174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직선 화살표 연결선 178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88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타원 184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90" name="직선 화살표 연결선 189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직선 화살표 연결선 193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직선 화살표 연결선 196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27858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3102F8"/>
              </a:buClr>
              <a:buFont typeface="Wingdings" panose="05000000000000000000" pitchFamily="2" charset="2"/>
              <a:buChar char="§"/>
            </a:pPr>
            <a:r>
              <a:rPr lang="en-US" altLang="ko-KR" sz="2500" dirty="0" smtClean="0">
                <a:latin typeface="+mn-ea"/>
              </a:rPr>
              <a:t>Analysis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Cascading cut takes O(1)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After cut, we get (# of child) additional trees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How much is merging cost per child ? O(1) because of the coin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How many child does a node has ?  Degree of a node</a:t>
            </a:r>
          </a:p>
          <a:p>
            <a:pPr marL="457200" lvl="1" indent="0">
              <a:lnSpc>
                <a:spcPct val="110000"/>
              </a:lnSpc>
              <a:buClr>
                <a:schemeClr val="tx1"/>
              </a:buClr>
              <a:buNone/>
            </a:pPr>
            <a:r>
              <a:rPr lang="en-US" altLang="ko-KR" sz="1850" dirty="0" smtClean="0">
                <a:latin typeface="+mn-ea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66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sp>
        <p:nvSpPr>
          <p:cNvPr id="198" name="타원 197"/>
          <p:cNvSpPr/>
          <p:nvPr/>
        </p:nvSpPr>
        <p:spPr>
          <a:xfrm>
            <a:off x="3419615" y="446558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5886509" y="4460985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8291928" y="449514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8596526" y="498204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8325442" y="5468932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/>
          <p:nvPr/>
        </p:nvCxnSpPr>
        <p:spPr>
          <a:xfrm flipH="1">
            <a:off x="8432735" y="5162803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8441608" y="4640804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7442802" y="4874166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7171718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/>
          <p:nvPr/>
        </p:nvCxnSpPr>
        <p:spPr>
          <a:xfrm flipH="1">
            <a:off x="7279011" y="505492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/>
          <p:cNvSpPr/>
          <p:nvPr/>
        </p:nvSpPr>
        <p:spPr>
          <a:xfrm>
            <a:off x="7747400" y="5361058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/>
          <p:cNvCxnSpPr/>
          <p:nvPr/>
        </p:nvCxnSpPr>
        <p:spPr>
          <a:xfrm>
            <a:off x="7592482" y="5019822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H="1">
            <a:off x="7569287" y="4640804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2028253" y="4603204"/>
            <a:ext cx="561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8305523" y="4485980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385813" y="446305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855672" y="445907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455559" y="486850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142756" y="5356589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710501" y="5346328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559444" y="498013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14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8275024" y="5465656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38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5080628" y="4451160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5049791" y="444925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8012956" y="5023334"/>
            <a:ext cx="283221" cy="2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/>
          <p:nvPr/>
        </p:nvCxnSpPr>
        <p:spPr>
          <a:xfrm flipH="1">
            <a:off x="8120249" y="471720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977274" y="5008604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20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60018" y="44254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26" name="직선 화살표 연결선 225"/>
          <p:cNvCxnSpPr/>
          <p:nvPr/>
        </p:nvCxnSpPr>
        <p:spPr>
          <a:xfrm>
            <a:off x="857086" y="4603204"/>
            <a:ext cx="915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/>
          <p:cNvSpPr/>
          <p:nvPr/>
        </p:nvSpPr>
        <p:spPr>
          <a:xfrm>
            <a:off x="1765419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758627" y="445242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7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/>
              <p:cNvSpPr txBox="1"/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68" y="4096695"/>
                <a:ext cx="54636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직선 화살표 연결선 229"/>
          <p:cNvCxnSpPr/>
          <p:nvPr/>
        </p:nvCxnSpPr>
        <p:spPr>
          <a:xfrm>
            <a:off x="2861733" y="4603204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3702836" y="4603204"/>
            <a:ext cx="488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39" idx="6"/>
          </p:cNvCxnSpPr>
          <p:nvPr/>
        </p:nvCxnSpPr>
        <p:spPr>
          <a:xfrm>
            <a:off x="6990064" y="4607619"/>
            <a:ext cx="127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40" y="4071151"/>
                <a:ext cx="5463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41" y="4071151"/>
                <a:ext cx="54636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35" y="4064356"/>
                <a:ext cx="546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타원 235"/>
          <p:cNvSpPr/>
          <p:nvPr/>
        </p:nvSpPr>
        <p:spPr>
          <a:xfrm>
            <a:off x="2605154" y="4457673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604932" y="444850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4219447" y="4450897"/>
            <a:ext cx="283221" cy="2751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6706843" y="4470020"/>
            <a:ext cx="283221" cy="2751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6673041" y="4467492"/>
            <a:ext cx="3080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 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41" name="직선 화살표 연결선 240"/>
          <p:cNvCxnSpPr/>
          <p:nvPr/>
        </p:nvCxnSpPr>
        <p:spPr>
          <a:xfrm>
            <a:off x="6185995" y="4596409"/>
            <a:ext cx="536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6" y="4064356"/>
                <a:ext cx="546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1" y="4071151"/>
                <a:ext cx="54636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2" y="4071151"/>
                <a:ext cx="54636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직선 화살표 연결선 244"/>
          <p:cNvCxnSpPr/>
          <p:nvPr/>
        </p:nvCxnSpPr>
        <p:spPr>
          <a:xfrm>
            <a:off x="5378526" y="4596409"/>
            <a:ext cx="480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232068" y="4441729"/>
            <a:ext cx="26962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40" y="4034424"/>
                <a:ext cx="54636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직선 화살표 연결선 247"/>
          <p:cNvCxnSpPr/>
          <p:nvPr/>
        </p:nvCxnSpPr>
        <p:spPr>
          <a:xfrm flipV="1">
            <a:off x="4490592" y="4592222"/>
            <a:ext cx="583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be any node in a Fibonacci heap. Then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size(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sub>
                    </m:sSub>
                    <m:r>
                      <a:rPr lang="en-US" altLang="ko-KR" sz="18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sSup>
                      <m:sSup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∅</m:t>
                        </m:r>
                      </m:e>
                      <m:sup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8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the degree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golden ratio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Proof by induction on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 Consider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be the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children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from oldest to youngest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was made children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, and so on). Then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sym typeface="Wingdings" panose="05000000000000000000" pitchFamily="2" charset="2"/>
                  </a:rPr>
                  <a:t>size(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= 1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+ …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 r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be any node in a Fibonacci heap. Then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size(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sub>
                    </m:sSub>
                    <m:r>
                      <a:rPr lang="en-US" altLang="ko-KR" sz="18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sSup>
                      <m:sSup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∅</m:t>
                        </m:r>
                      </m:e>
                      <m:sup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8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the degree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golden ratio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Proof by induction on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 Consider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The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at least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because we merge two trees when their degree is the same.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 r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be any node in a Fibonacci heap. Then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size(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sub>
                    </m:sSub>
                    <m:r>
                      <a:rPr lang="en-US" altLang="ko-KR" sz="18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sSup>
                      <m:sSupPr>
                        <m:ctrlP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∅</m:t>
                        </m:r>
                      </m:e>
                      <m:sup>
                        <m:r>
                          <a:rPr lang="en-US" altLang="ko-KR" sz="18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ko-KR" sz="18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the degree of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5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is golden ratio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Proof by induction on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 Consider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Therefore, </a:t>
                </a:r>
              </a:p>
              <a:p>
                <a:pPr marL="457200" lvl="1" indent="0" algn="ctr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  size(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	= 1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 + … + size(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)</a:t>
                </a: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         	    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1 + 1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 algn="just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  <a:sym typeface="Wingdings" panose="05000000000000000000" pitchFamily="2" charset="2"/>
                  </a:rPr>
                  <a:t>	</a:t>
                </a: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	    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sub>
                    </m:sSub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≥ </m:t>
                    </m:r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∅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( also it can be proved by induction 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 r="-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69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5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-</a:t>
                </a:r>
                <a:r>
                  <a:rPr lang="en-US" altLang="ko-KR" sz="4000" dirty="0" err="1" smtClean="0">
                    <a:solidFill>
                      <a:srgbClr val="C00000"/>
                    </a:solidFill>
                    <a:latin typeface="+mj-ea"/>
                  </a:rPr>
                  <a:t>ary</a:t>
                </a:r>
                <a:r>
                  <a:rPr lang="en-US" altLang="ko-KR" sz="4000" dirty="0" smtClean="0">
                    <a:solidFill>
                      <a:srgbClr val="C00000"/>
                    </a:solidFill>
                    <a:latin typeface="+mj-ea"/>
                  </a:rPr>
                  <a:t> heap</a:t>
                </a:r>
                <a:endParaRPr lang="ko-KR" altLang="en-US" sz="4000" dirty="0">
                  <a:solidFill>
                    <a:srgbClr val="C0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H="1">
            <a:off x="6893052" y="2865949"/>
            <a:ext cx="467317" cy="4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204217" y="2918176"/>
            <a:ext cx="141991" cy="61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360369" y="2918176"/>
            <a:ext cx="217092" cy="48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06385" y="2937834"/>
            <a:ext cx="502466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31719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93333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219771" y="2706024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750176" y="3343532"/>
            <a:ext cx="283220" cy="28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119" y="3306870"/>
                <a:ext cx="4347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/>
          <p:cNvCxnSpPr/>
          <p:nvPr/>
        </p:nvCxnSpPr>
        <p:spPr>
          <a:xfrm>
            <a:off x="6897605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879896" y="3676202"/>
            <a:ext cx="0" cy="157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93052" y="3833317"/>
            <a:ext cx="998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at most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78" y="3837145"/>
                <a:ext cx="108658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9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40381" y="574054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complexity 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40381" y="3940821"/>
                <a:ext cx="659301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find_min 	          : O(1)</a:t>
                </a:r>
              </a:p>
              <a:p>
                <a:r>
                  <a:rPr lang="en-US" altLang="ko-KR" dirty="0" smtClean="0"/>
                  <a:t>insert 	          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delete 	          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err="1" smtClean="0"/>
                  <a:t>decrease_key</a:t>
                </a:r>
                <a:r>
                  <a:rPr lang="en-US" altLang="ko-KR" dirty="0" smtClean="0"/>
                  <a:t>   : </a:t>
                </a:r>
                <a:r>
                  <a:rPr lang="en-US" altLang="ko-KR" dirty="0"/>
                  <a:t>O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 err="1" smtClean="0"/>
                  <a:t>delete_min</a:t>
                </a:r>
                <a:r>
                  <a:rPr lang="en-US" altLang="ko-KR" dirty="0" smtClean="0"/>
                  <a:t>       :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81" y="3940821"/>
                <a:ext cx="6593015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739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It has child at most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250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Extended version of binary heap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How it works ?</a:t>
                </a: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We use it for Prim algorithm</a:t>
                </a:r>
              </a:p>
            </p:txBody>
          </p:sp>
        </mc:Choice>
        <mc:Fallback xmlns="">
          <p:sp>
            <p:nvSpPr>
              <p:cNvPr id="2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8"/>
                <a:stretch>
                  <a:fillRect l="-108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Fibonacci heap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Analysis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5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∅</m:t>
                            </m:r>
                          </m:sub>
                        </m:sSub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𝑠𝑖𝑧𝑒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850" dirty="0" smtClean="0">
                    <a:latin typeface="+mn-ea"/>
                    <a:sym typeface="Wingdings" panose="05000000000000000000" pitchFamily="2" charset="2"/>
                  </a:rPr>
                  <a:t>. 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∴</m:t>
                      </m:r>
                      <m:r>
                        <a:rPr lang="en-US" altLang="ko-KR" sz="18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altLang="ko-KR" sz="18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func>
                        <m:funcPr>
                          <m:ctrlPr>
                            <a:rPr lang="en-US" altLang="ko-KR" sz="18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8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ko-KR" sz="1850" b="0" dirty="0" smtClean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  <a:sym typeface="Wingdings" panose="05000000000000000000" pitchFamily="2" charset="2"/>
                  </a:rPr>
                  <a:t>Therefore, </a:t>
                </a:r>
                <a:r>
                  <a:rPr lang="en-US" altLang="ko-KR" sz="1850" b="0" dirty="0" err="1" smtClean="0">
                    <a:latin typeface="+mn-ea"/>
                    <a:sym typeface="Wingdings" panose="05000000000000000000" pitchFamily="2" charset="2"/>
                  </a:rPr>
                  <a:t>decrease_key</a:t>
                </a:r>
                <a:r>
                  <a:rPr lang="en-US" altLang="ko-KR" sz="1850" b="0" dirty="0" smtClean="0">
                    <a:latin typeface="+mn-ea"/>
                    <a:sym typeface="Wingdings" panose="05000000000000000000" pitchFamily="2" charset="2"/>
                  </a:rPr>
                  <a:t> takes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850" b="0" dirty="0" smtClean="0">
                    <a:latin typeface="+mn-ea"/>
                    <a:sym typeface="Wingdings" panose="05000000000000000000" pitchFamily="2" charset="2"/>
                  </a:rPr>
                  <a:t>)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b="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70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6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Definition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A binomial tree of height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) is defined as follows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   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consists of a single node.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 </a:t>
                </a:r>
                <a:r>
                  <a:rPr lang="en-US" altLang="ko-KR" sz="1850" dirty="0" smtClean="0">
                    <a:latin typeface="+mn-ea"/>
                  </a:rPr>
                  <a:t>   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is formed by joining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trees, making one’s root child 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        of the other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450" dirty="0" smtClean="0">
                  <a:latin typeface="+mn-ea"/>
                </a:endParaRPr>
              </a:p>
              <a:p>
                <a:pPr lvl="1">
                  <a:lnSpc>
                    <a:spcPct val="110000"/>
                  </a:lnSpc>
                  <a:buClr>
                    <a:schemeClr val="tx1"/>
                  </a:buClr>
                  <a:buFontTx/>
                  <a:buChar char="−"/>
                </a:pP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8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96" y="5653315"/>
            <a:ext cx="1110604" cy="106816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71988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88857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17773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22893" y="4461594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851809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751293" y="4607251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959101" y="4642358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427491" y="4948486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156407" y="5435378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4263699" y="5129250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272573" y="4607251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851616" y="4385883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80532" y="4872775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6687824" y="456664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156214" y="4872775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885130" y="5359667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992422" y="5053539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001296" y="4531540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6002490" y="4764901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731406" y="5251793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838698" y="4945665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6307088" y="5251793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36004" y="5738685"/>
            <a:ext cx="283221" cy="28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6143296" y="5432557"/>
            <a:ext cx="267037" cy="4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152170" y="4910558"/>
            <a:ext cx="283243" cy="48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128975" y="4531540"/>
            <a:ext cx="872322" cy="37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27481" y="6127233"/>
                <a:ext cx="372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81" y="6127233"/>
                <a:ext cx="372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62328" y="6127233"/>
                <a:ext cx="372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328" y="6127233"/>
                <a:ext cx="37223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158502" y="6127233"/>
                <a:ext cx="372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02" y="6127233"/>
                <a:ext cx="37223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407434" y="6127233"/>
                <a:ext cx="372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34" y="6127233"/>
                <a:ext cx="37223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solidFill>
                  <a:srgbClr val="C00000"/>
                </a:solidFill>
                <a:latin typeface="+mj-ea"/>
              </a:rPr>
              <a:t>Binomial tree</a:t>
            </a:r>
            <a:endParaRPr lang="ko-KR" altLang="en-US" sz="4000" dirty="0">
              <a:solidFill>
                <a:srgbClr val="C0000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Clr>
                    <a:srgbClr val="3102F8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500" dirty="0" smtClean="0">
                    <a:latin typeface="+mn-ea"/>
                  </a:rPr>
                  <a:t>Property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b="0" dirty="0" smtClean="0">
                    <a:latin typeface="+mn-ea"/>
                  </a:rPr>
                  <a:t>1.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50" dirty="0" smtClean="0">
                    <a:latin typeface="+mn-ea"/>
                  </a:rPr>
                  <a:t> nodes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 startAt="2"/>
                </a:pPr>
                <a:r>
                  <a:rPr lang="en-US" altLang="ko-KR" sz="1850" dirty="0" smtClean="0">
                    <a:latin typeface="+mn-ea"/>
                  </a:rPr>
                  <a:t>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5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85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altLang="ko-KR" sz="1850" dirty="0" smtClean="0">
                  <a:latin typeface="+mn-ea"/>
                </a:endParaRP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 startAt="2"/>
                </a:pPr>
                <a:r>
                  <a:rPr lang="en-US" altLang="ko-KR" sz="1850" dirty="0" smtClean="0">
                    <a:latin typeface="+mn-ea"/>
                  </a:rPr>
                  <a:t>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8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50" dirty="0" smtClean="0">
                    <a:latin typeface="+mn-ea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children</a:t>
                </a:r>
              </a:p>
              <a:p>
                <a:pPr marL="914400" lvl="1" indent="-457200">
                  <a:lnSpc>
                    <a:spcPct val="110000"/>
                  </a:lnSpc>
                  <a:buClr>
                    <a:schemeClr val="tx1"/>
                  </a:buClr>
                  <a:buAutoNum type="arabicPeriod" startAt="2"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>
                    <a:latin typeface="+mn-ea"/>
                  </a:rPr>
                  <a:t>	</a:t>
                </a:r>
                <a:r>
                  <a:rPr lang="en-US" altLang="ko-KR" sz="1850" dirty="0" smtClean="0">
                    <a:latin typeface="+mn-ea"/>
                  </a:rPr>
                  <a:t>Use mathematical induction to prove</a:t>
                </a: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r>
                  <a:rPr lang="en-US" altLang="ko-KR" sz="1850" dirty="0" smtClean="0">
                    <a:latin typeface="+mn-ea"/>
                  </a:rPr>
                  <a:t>Therefore, the height and the degree of a node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850" dirty="0" smtClean="0">
                    <a:latin typeface="+mn-ea"/>
                  </a:rPr>
                  <a:t> in a binomial tree</a:t>
                </a:r>
                <a:br>
                  <a:rPr lang="en-US" altLang="ko-KR" sz="1850" dirty="0" smtClean="0">
                    <a:latin typeface="+mn-ea"/>
                  </a:rPr>
                </a:br>
                <a:r>
                  <a:rPr lang="en-US" altLang="ko-KR" sz="1850" dirty="0" smtClean="0">
                    <a:latin typeface="+mn-ea"/>
                  </a:rPr>
                  <a:t>are both at most logarithmic in the size of the </a:t>
                </a:r>
                <a:r>
                  <a:rPr lang="en-US" altLang="ko-KR" sz="1850" dirty="0" err="1" smtClean="0">
                    <a:latin typeface="+mn-ea"/>
                  </a:rPr>
                  <a:t>subtree</a:t>
                </a:r>
                <a:r>
                  <a:rPr lang="en-US" altLang="ko-KR" sz="1850" dirty="0" smtClean="0">
                    <a:latin typeface="+mn-ea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altLang="ko-KR" sz="185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85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buClr>
                    <a:schemeClr val="tx1"/>
                  </a:buClr>
                  <a:buNone/>
                </a:pPr>
                <a:endParaRPr lang="en-US" altLang="ko-KR" sz="1850" dirty="0" smtClean="0">
                  <a:latin typeface="+mn-ea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78586" cy="4351338"/>
              </a:xfrm>
              <a:blipFill rotWithShape="0">
                <a:blip r:embed="rId3"/>
                <a:stretch>
                  <a:fillRect l="-1031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49836" y="182563"/>
            <a:ext cx="2057400" cy="503237"/>
          </a:xfrm>
        </p:spPr>
        <p:txBody>
          <a:bodyPr/>
          <a:lstStyle/>
          <a:p>
            <a:r>
              <a:rPr lang="en-US" altLang="ko-KR" dirty="0" smtClean="0"/>
              <a:t>POSCAT Seminar 1-</a:t>
            </a:r>
            <a:fld id="{DE157F76-7724-4F62-8FD6-F48F6CFDFD5B}" type="slidenum">
              <a:rPr lang="ko-KR" altLang="en-US" smtClean="0"/>
              <a:t>9</a:t>
            </a:fld>
            <a:endParaRPr lang="en-US" altLang="ko-KR" dirty="0" smtClean="0"/>
          </a:p>
          <a:p>
            <a:fld id="{9C7409D3-3591-439C-9F17-E40F1B51745C}" type="datetime3">
              <a:rPr lang="en-US" altLang="ko-KR" smtClean="0"/>
              <a:t>9 July 2014</a:t>
            </a:fld>
            <a:endParaRPr lang="en-US" altLang="ko-KR" dirty="0" smtClean="0"/>
          </a:p>
          <a:p>
            <a:r>
              <a:rPr lang="en-US" altLang="ko-KR" dirty="0" err="1" smtClean="0"/>
              <a:t>yougatup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0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</TotalTime>
  <Words>3034</Words>
  <Application>Microsoft Office PowerPoint</Application>
  <PresentationFormat>화면 슬라이드 쇼(4:3)</PresentationFormat>
  <Paragraphs>1585</Paragraphs>
  <Slides>70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POSCAT Seminar 4 : Adv. Data Structure </vt:lpstr>
      <vt:lpstr>Topic</vt:lpstr>
      <vt:lpstr>Heap</vt:lpstr>
      <vt:lpstr>d-ary heap</vt:lpstr>
      <vt:lpstr>d-ary heap</vt:lpstr>
      <vt:lpstr>d-ary heap</vt:lpstr>
      <vt:lpstr>d-ary heap</vt:lpstr>
      <vt:lpstr>Binomial tree</vt:lpstr>
      <vt:lpstr>Binomial tree</vt:lpstr>
      <vt:lpstr>Binomial tree</vt:lpstr>
      <vt:lpstr>Binomial tree</vt:lpstr>
      <vt:lpstr>Binomial tree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Binomial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Cascading cut</vt:lpstr>
      <vt:lpstr>Cascading cut</vt:lpstr>
      <vt:lpstr>Cascading cut</vt:lpstr>
      <vt:lpstr>Cascading cut</vt:lpstr>
      <vt:lpstr>Cascading cut</vt:lpstr>
      <vt:lpstr>Cascading cut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  <vt:lpstr>Fibonacci heap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Seminar 1 : Introduction to Problem Solving</dc:title>
  <dc:creator>dblab</dc:creator>
  <cp:lastModifiedBy>dblab</cp:lastModifiedBy>
  <cp:revision>96</cp:revision>
  <dcterms:created xsi:type="dcterms:W3CDTF">2014-06-22T14:52:28Z</dcterms:created>
  <dcterms:modified xsi:type="dcterms:W3CDTF">2014-07-09T05:57:53Z</dcterms:modified>
</cp:coreProperties>
</file>