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0" r:id="rId3"/>
    <p:sldId id="322" r:id="rId4"/>
    <p:sldId id="321" r:id="rId5"/>
    <p:sldId id="324" r:id="rId6"/>
    <p:sldId id="323" r:id="rId7"/>
    <p:sldId id="325" r:id="rId8"/>
    <p:sldId id="327" r:id="rId9"/>
    <p:sldId id="328" r:id="rId10"/>
    <p:sldId id="329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1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6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52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59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87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5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22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70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54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7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12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33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9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61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26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39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65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2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04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0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3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9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1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9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63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1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224920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5 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Recursion and Divide &amp; Conquer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Finding Medians and Selection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the k-</a:t>
                </a:r>
                <a:r>
                  <a:rPr lang="en-US" altLang="ko-KR" sz="1850" dirty="0" err="1" smtClean="0">
                    <a:latin typeface="+mn-ea"/>
                  </a:rPr>
                  <a:t>th</a:t>
                </a:r>
                <a:r>
                  <a:rPr lang="en-US" altLang="ko-KR" sz="1850" dirty="0" smtClean="0">
                    <a:latin typeface="+mn-ea"/>
                  </a:rPr>
                  <a:t> smallest element in S, where S is a set of numbers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Naïve approach : Sort it ! 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Divide &amp; Conquer : Choose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and split 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!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We have to choose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nicely ! … How ?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7318"/>
            <a:ext cx="9144000" cy="1424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0400" y="467585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Randomly 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Finding Medians and Selection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If we’re lucky, then the partition goes to small very fast. If not,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It will take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). Can we trust random choice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Finding Medians and Selection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If we’re lucky, then the partition goes to small very fast. If not,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It will take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). Can we trust random choice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Yes! because the worst case is extremely unlike to occur !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There </a:t>
                </a:r>
                <a:r>
                  <a:rPr lang="en-US" altLang="ko-KR" sz="1850" dirty="0">
                    <a:latin typeface="+mn-ea"/>
                  </a:rPr>
                  <a:t>are 50% chance of being good, that is, the </a:t>
                </a:r>
                <a:r>
                  <a:rPr lang="en-US" altLang="ko-KR" sz="1850" dirty="0" err="1">
                    <a:latin typeface="+mn-ea"/>
                  </a:rPr>
                  <a:t>Sublists</a:t>
                </a:r>
                <a:r>
                  <a:rPr lang="en-US" altLang="ko-KR" sz="185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185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1850" dirty="0">
                    <a:latin typeface="+mn-ea"/>
                  </a:rPr>
                  <a:t> have size at most ¾ of that of S.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386"/>
            <a:ext cx="9144000" cy="10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Finding Medians and Selection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If we’re lucky, then the partition goes to small very fast. If not,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It will take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). Can we trust random choice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Therefore, the expected running time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 is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/4)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+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is the average number of consecutive splits to find a good split. Clearly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85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So we can conclude that T(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 =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Brute force approach : Check all pairs of points.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Divide &amp; Conquer approach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2328863" lvl="1" indent="-271463" algn="just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Split points into two groups</a:t>
                </a:r>
              </a:p>
              <a:p>
                <a:pPr marL="2328863" lvl="1" indent="-271463" algn="just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Find closest pair of points for each group</a:t>
                </a:r>
              </a:p>
              <a:p>
                <a:pPr marL="2328863" lvl="1" indent="-271463" algn="just">
                  <a:lnSpc>
                    <a:spcPct val="110000"/>
                  </a:lnSpc>
                  <a:buClr>
                    <a:schemeClr val="tx1"/>
                  </a:buClr>
                  <a:buAutoNum type="arabicPeriod"/>
                </a:pPr>
                <a:r>
                  <a:rPr lang="en-US" altLang="ko-KR" sz="1850" dirty="0" smtClean="0">
                    <a:latin typeface="+mn-ea"/>
                  </a:rPr>
                  <a:t>Combine the solutions !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1.  Split points into two group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3457" y="456111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72442" y="55553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6728" y="50219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77985" y="612797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98445" y="49729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754" y="603000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3742" y="465908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7513" y="513080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6498" y="55868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49836" y="640023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02229" y="593691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28751" y="495594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379040" y="53285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88840" y="44631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1.  Split points into two group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3457" y="456111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72442" y="55553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6728" y="50219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77985" y="612797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98445" y="49729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754" y="603000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3742" y="465908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7513" y="513080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6498" y="55868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49836" y="640023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02229" y="593691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28751" y="495594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79040" y="53285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88840" y="44631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029200" y="4180114"/>
            <a:ext cx="0" cy="265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 flipV="1">
            <a:off x="5595257" y="5758544"/>
            <a:ext cx="326572" cy="217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3" idx="5"/>
          </p:cNvCxnSpPr>
          <p:nvPr/>
        </p:nvCxnSpPr>
        <p:spPr>
          <a:xfrm>
            <a:off x="3712029" y="5551714"/>
            <a:ext cx="187036" cy="173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2.  </a:t>
                </a:r>
                <a:r>
                  <a:rPr lang="en-US" altLang="ko-KR" sz="1850" dirty="0">
                    <a:latin typeface="+mn-ea"/>
                  </a:rPr>
                  <a:t>Find closest pair of points for each group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3457" y="456111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72442" y="55553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6728" y="50219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77985" y="612797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98445" y="49729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754" y="603000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3742" y="465908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7513" y="513080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6498" y="55868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49836" y="640023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02229" y="593691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28751" y="495594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79040" y="53285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88840" y="44631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029200" y="4180114"/>
            <a:ext cx="0" cy="265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142" y="1825625"/>
            <a:ext cx="442557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Recursion</a:t>
            </a:r>
            <a:endParaRPr lang="en-US" altLang="ko-KR" sz="1500" dirty="0" smtClean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Basic Concept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Divide &amp; Conquer</a:t>
            </a: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Basic Concept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Finding Medians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Closest Pair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Implementation</a:t>
            </a:r>
            <a:endParaRPr lang="en-US" altLang="ko-KR" sz="18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endParaRPr lang="en-US" altLang="ko-KR" sz="22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3782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42267" y="6187395"/>
            <a:ext cx="429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By the way, do you solve all the problems 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0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 flipV="1">
            <a:off x="5595257" y="5758544"/>
            <a:ext cx="326572" cy="217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3" idx="5"/>
          </p:cNvCxnSpPr>
          <p:nvPr/>
        </p:nvCxnSpPr>
        <p:spPr>
          <a:xfrm>
            <a:off x="3712029" y="5551714"/>
            <a:ext cx="187036" cy="173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2057400" lvl="1" indent="-152400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3.  Combine the solutions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3457" y="456111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72442" y="55553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6728" y="50219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77985" y="612797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98445" y="49729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754" y="603000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3742" y="465908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7513" y="513080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6498" y="55868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49836" y="640023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02229" y="593691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28751" y="495594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79040" y="53285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88840" y="44631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029200" y="4180114"/>
            <a:ext cx="0" cy="265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 flipV="1">
            <a:off x="5595257" y="5758544"/>
            <a:ext cx="326572" cy="217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3" idx="5"/>
          </p:cNvCxnSpPr>
          <p:nvPr/>
        </p:nvCxnSpPr>
        <p:spPr>
          <a:xfrm>
            <a:off x="3712029" y="5551714"/>
            <a:ext cx="187036" cy="173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2057400" lvl="1" indent="-152400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3.  Combine the solutions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3457" y="456111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72442" y="55553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6728" y="50219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77985" y="612797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98445" y="49729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754" y="603000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3742" y="465908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7513" y="513080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6498" y="55868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49836" y="640023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02229" y="593691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28751" y="495594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79040" y="53285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88840" y="44631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029200" y="4180114"/>
            <a:ext cx="0" cy="265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3913413" y="3875314"/>
            <a:ext cx="729341" cy="16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12383" y="3511570"/>
            <a:ext cx="2898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Is it enough to choose </a:t>
            </a:r>
            <a:br>
              <a:rPr lang="en-US" altLang="ko-KR" sz="1500" dirty="0" smtClean="0"/>
            </a:br>
            <a:r>
              <a:rPr lang="en-US" altLang="ko-KR" sz="1500" dirty="0" smtClean="0"/>
              <a:t>small one between two solutions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631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4941979" y="5076658"/>
            <a:ext cx="217850" cy="1267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5595257" y="5758544"/>
            <a:ext cx="326572" cy="217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3" idx="5"/>
          </p:cNvCxnSpPr>
          <p:nvPr/>
        </p:nvCxnSpPr>
        <p:spPr>
          <a:xfrm>
            <a:off x="3712029" y="5551714"/>
            <a:ext cx="187036" cy="173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2057400" lvl="1" indent="-152400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3.  Combine the solutions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3457" y="456111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72442" y="55553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6728" y="50219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77985" y="612797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98445" y="49729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754" y="603000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3742" y="465908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7513" y="513080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6498" y="55868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49836" y="640023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02229" y="593691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28751" y="495594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79040" y="53285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88840" y="44631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913413" y="3875314"/>
            <a:ext cx="729341" cy="16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12383" y="3511570"/>
            <a:ext cx="2898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Is it enough to choose </a:t>
            </a:r>
            <a:br>
              <a:rPr lang="en-US" altLang="ko-KR" sz="1500" dirty="0" smtClean="0"/>
            </a:br>
            <a:r>
              <a:rPr lang="en-US" altLang="ko-KR" sz="1500" dirty="0" smtClean="0"/>
              <a:t>small one between two solutions ?</a:t>
            </a:r>
            <a:endParaRPr lang="ko-KR" altLang="en-US" sz="1500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5104432" y="4757057"/>
            <a:ext cx="2406821" cy="29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029200" y="4180114"/>
            <a:ext cx="0" cy="265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5910" y="4463144"/>
            <a:ext cx="18110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We didn’t consider it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271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 flipV="1">
            <a:off x="5595257" y="5758544"/>
            <a:ext cx="326572" cy="217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3" idx="5"/>
          </p:cNvCxnSpPr>
          <p:nvPr/>
        </p:nvCxnSpPr>
        <p:spPr>
          <a:xfrm>
            <a:off x="3712029" y="5551714"/>
            <a:ext cx="187036" cy="173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2057400" lvl="1" indent="-152400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3.  Combine the solutions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3457" y="456111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72442" y="55553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6728" y="50219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77985" y="612797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98445" y="49729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754" y="603000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3742" y="465908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7513" y="513080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6498" y="55868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49836" y="640023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02229" y="593691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28751" y="495594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79040" y="53285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88840" y="44631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5029200" y="4180114"/>
            <a:ext cx="0" cy="265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8" idx="5"/>
          </p:cNvCxnSpPr>
          <p:nvPr/>
        </p:nvCxnSpPr>
        <p:spPr>
          <a:xfrm flipV="1">
            <a:off x="3898445" y="4714875"/>
            <a:ext cx="1616530" cy="30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486275" y="5191125"/>
            <a:ext cx="676275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57128" y="5069001"/>
            <a:ext cx="3038897" cy="12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686300" y="5734050"/>
            <a:ext cx="914400" cy="3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66103" y="3318480"/>
            <a:ext cx="34654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Then, do we have to consider all the cases</a:t>
            </a:r>
            <a:br>
              <a:rPr lang="en-US" altLang="ko-KR" sz="1500" dirty="0" smtClean="0"/>
            </a:br>
            <a:r>
              <a:rPr lang="en-US" altLang="ko-KR" sz="1500" dirty="0" smtClean="0"/>
              <a:t>when a pair consists of a point in the left</a:t>
            </a:r>
            <a:br>
              <a:rPr lang="en-US" altLang="ko-KR" sz="1500" dirty="0" smtClean="0"/>
            </a:br>
            <a:r>
              <a:rPr lang="en-US" altLang="ko-KR" sz="1500" dirty="0" smtClean="0"/>
              <a:t>and a point in the right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111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 flipV="1">
            <a:off x="5595257" y="5758544"/>
            <a:ext cx="326572" cy="217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3" idx="5"/>
          </p:cNvCxnSpPr>
          <p:nvPr/>
        </p:nvCxnSpPr>
        <p:spPr>
          <a:xfrm>
            <a:off x="3712029" y="5551714"/>
            <a:ext cx="187036" cy="173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2057400" lvl="1" indent="-152400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3.  Combine the solutions ?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3457" y="456111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72442" y="55553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6728" y="50219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77985" y="612797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98445" y="49729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754" y="603000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3742" y="465908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7513" y="513080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6498" y="55868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49836" y="640023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02229" y="593691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28751" y="495594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79040" y="53285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88840" y="44631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5029200" y="4180114"/>
            <a:ext cx="0" cy="265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8" idx="5"/>
          </p:cNvCxnSpPr>
          <p:nvPr/>
        </p:nvCxnSpPr>
        <p:spPr>
          <a:xfrm flipV="1">
            <a:off x="3898445" y="4714875"/>
            <a:ext cx="1616530" cy="30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486275" y="5191125"/>
            <a:ext cx="676275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57128" y="5069001"/>
            <a:ext cx="3038897" cy="12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686300" y="5734050"/>
            <a:ext cx="914400" cy="3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66103" y="3318480"/>
            <a:ext cx="3465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Then, do we have to consider all the cases</a:t>
            </a:r>
            <a:br>
              <a:rPr lang="en-US" altLang="ko-KR" sz="1500" dirty="0" smtClean="0"/>
            </a:br>
            <a:r>
              <a:rPr lang="en-US" altLang="ko-KR" sz="1500" dirty="0" smtClean="0"/>
              <a:t>when a pair consists of a point in the left</a:t>
            </a:r>
            <a:br>
              <a:rPr lang="en-US" altLang="ko-KR" sz="1500" dirty="0" smtClean="0"/>
            </a:br>
            <a:r>
              <a:rPr lang="en-US" altLang="ko-KR" sz="1500" dirty="0" smtClean="0"/>
              <a:t>and a point in the right ?</a:t>
            </a:r>
            <a:br>
              <a:rPr lang="en-US" altLang="ko-KR" sz="1500" dirty="0" smtClean="0"/>
            </a:br>
            <a:r>
              <a:rPr lang="en-US" altLang="ko-KR" sz="1500" dirty="0" smtClean="0"/>
              <a:t> No! because we have partial solution !</a:t>
            </a:r>
            <a:endParaRPr lang="ko-KR" altLang="en-US" sz="1500" dirty="0"/>
          </a:p>
        </p:txBody>
      </p:sp>
      <p:sp>
        <p:nvSpPr>
          <p:cNvPr id="7" name="타원 6"/>
          <p:cNvSpPr/>
          <p:nvPr/>
        </p:nvSpPr>
        <p:spPr>
          <a:xfrm>
            <a:off x="3477985" y="5353050"/>
            <a:ext cx="627290" cy="5789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740725" y="4354286"/>
            <a:ext cx="545650" cy="23671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5595257" y="5758544"/>
            <a:ext cx="326572" cy="217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3" idx="5"/>
          </p:cNvCxnSpPr>
          <p:nvPr/>
        </p:nvCxnSpPr>
        <p:spPr>
          <a:xfrm>
            <a:off x="3712029" y="5551714"/>
            <a:ext cx="187036" cy="173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Idea : If a closer pair is exist, then it must be in the grey region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3457" y="456111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72442" y="55553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6728" y="50219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77985" y="612797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98445" y="49729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754" y="603000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453742" y="465908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7513" y="513080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86498" y="55868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849836" y="640023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02229" y="593691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28751" y="495594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79040" y="53285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88840" y="446314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5029200" y="4180114"/>
            <a:ext cx="0" cy="265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90289" y="5335639"/>
                <a:ext cx="37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89" y="5335639"/>
                <a:ext cx="37003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4724400" y="4246789"/>
            <a:ext cx="2820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29200" y="4246789"/>
            <a:ext cx="2820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80411" y="3946349"/>
                <a:ext cx="37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11" y="3946349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94735" y="3946349"/>
                <a:ext cx="37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35" y="3946349"/>
                <a:ext cx="3700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740725" y="4354286"/>
            <a:ext cx="545650" cy="23671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5595257" y="5758544"/>
            <a:ext cx="326572" cy="217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3" idx="5"/>
          </p:cNvCxnSpPr>
          <p:nvPr/>
        </p:nvCxnSpPr>
        <p:spPr>
          <a:xfrm>
            <a:off x="3712029" y="5551714"/>
            <a:ext cx="187036" cy="173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Idea : If a closer pair is exist, then it must be in the grey region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4229" y="4354286"/>
            <a:ext cx="4985657" cy="236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76738" y="456990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805820" y="616627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61139" y="5459413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38566" y="5660573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63042" y="54888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5442" y="564129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05820" y="4785921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94184" y="588792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532664" y="569028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104431" y="515257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091306" y="54113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207504" y="4883892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153075" y="562535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60595" y="593203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122410" y="626885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67561" y="604218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57787" y="585826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87552" y="503283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771296" y="526942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116547" y="453447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5029200" y="4180114"/>
            <a:ext cx="0" cy="265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90289" y="5335639"/>
                <a:ext cx="37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89" y="5335639"/>
                <a:ext cx="37003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4724400" y="4246789"/>
            <a:ext cx="2820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29200" y="4246789"/>
            <a:ext cx="2820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80411" y="3946349"/>
                <a:ext cx="37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11" y="3946349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94735" y="3946349"/>
                <a:ext cx="37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35" y="3946349"/>
                <a:ext cx="3700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55249" y="3985990"/>
            <a:ext cx="2338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Still, worst case can happen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922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750" dirty="0" smtClean="0">
                    <a:latin typeface="+mn-ea"/>
                  </a:rPr>
                  <a:t>Claim.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, then the distance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750" dirty="0">
                    <a:latin typeface="+mn-ea"/>
                  </a:rPr>
                  <a:t> </a:t>
                </a:r>
                <a:r>
                  <a:rPr lang="en-US" altLang="ko-KR" sz="1750" dirty="0" smtClean="0">
                    <a:latin typeface="+mn-ea"/>
                  </a:rPr>
                  <a:t>        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750" dirty="0" smtClean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750" dirty="0" smtClean="0">
                    <a:latin typeface="+mn-ea"/>
                  </a:rPr>
                  <a:t> is at least 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sz="1750" dirty="0" smtClean="0">
                  <a:latin typeface="+mn-ea"/>
                </a:endParaRPr>
              </a:p>
              <a:p>
                <a:pPr lvl="1" algn="just">
                  <a:lnSpc>
                    <a:spcPct val="110000"/>
                  </a:lnSpc>
                  <a:buClr>
                    <a:schemeClr val="tx1"/>
                  </a:buClr>
                </a:pPr>
                <a:r>
                  <a:rPr lang="en-US" altLang="ko-KR" sz="1750" dirty="0" smtClean="0">
                    <a:latin typeface="+mn-ea"/>
                  </a:rPr>
                  <a:t>No two points lie in same 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-by-</a:t>
                </a:r>
                <a14:m>
                  <m:oMath xmlns:m="http://schemas.openxmlformats.org/officeDocument/2006/math">
                    <m:r>
                      <a:rPr lang="en-US" altLang="ko-KR" sz="175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750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 box.</a:t>
                </a:r>
              </a:p>
              <a:p>
                <a:pPr lvl="1" algn="just">
                  <a:lnSpc>
                    <a:spcPct val="110000"/>
                  </a:lnSpc>
                  <a:buClr>
                    <a:schemeClr val="tx1"/>
                  </a:buClr>
                </a:pPr>
                <a:r>
                  <a:rPr lang="en-US" altLang="ko-KR" sz="1750" dirty="0" smtClean="0">
                    <a:latin typeface="+mn-ea"/>
                  </a:rPr>
                  <a:t>Two points at least 2 rows apart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750" dirty="0">
                    <a:latin typeface="+mn-ea"/>
                  </a:rPr>
                  <a:t> </a:t>
                </a:r>
                <a:r>
                  <a:rPr lang="en-US" altLang="ko-KR" sz="1750" dirty="0" smtClean="0">
                    <a:latin typeface="+mn-ea"/>
                  </a:rPr>
                  <a:t>  have distance 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≥2(</m:t>
                    </m:r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altLang="ko-KR" sz="17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7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750" dirty="0" smtClean="0">
                    <a:latin typeface="+mn-ea"/>
                  </a:rPr>
                  <a:t>Therefore, it is sufficient to consider 12 points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750" dirty="0" smtClean="0">
                    <a:latin typeface="+mn-ea"/>
                  </a:rPr>
                  <a:t>above me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3"/>
                <a:stretch>
                  <a:fillRect l="-1082" t="-726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3087615"/>
            <a:ext cx="1677761" cy="36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Closest pair of points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points in the plane, find a pair with smallest Euclidean distance between them.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</a:t>
                </a:r>
                <a:r>
                  <a:rPr lang="en-US" altLang="ko-KR" sz="1750" dirty="0" smtClean="0">
                    <a:latin typeface="+mn-ea"/>
                  </a:rPr>
                  <a:t>Claim.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, then the distance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750" dirty="0">
                    <a:latin typeface="+mn-ea"/>
                  </a:rPr>
                  <a:t> </a:t>
                </a:r>
                <a:r>
                  <a:rPr lang="en-US" altLang="ko-KR" sz="1750" dirty="0" smtClean="0">
                    <a:latin typeface="+mn-ea"/>
                  </a:rPr>
                  <a:t>        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750" dirty="0" smtClean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7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750" dirty="0" smtClean="0">
                    <a:latin typeface="+mn-ea"/>
                  </a:rPr>
                  <a:t> is at least 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sz="1750" dirty="0" smtClean="0">
                  <a:latin typeface="+mn-ea"/>
                </a:endParaRPr>
              </a:p>
              <a:p>
                <a:pPr lvl="1" algn="just">
                  <a:lnSpc>
                    <a:spcPct val="110000"/>
                  </a:lnSpc>
                  <a:buClr>
                    <a:schemeClr val="tx1"/>
                  </a:buClr>
                </a:pPr>
                <a:r>
                  <a:rPr lang="en-US" altLang="ko-KR" sz="1750" dirty="0" smtClean="0">
                    <a:latin typeface="+mn-ea"/>
                  </a:rPr>
                  <a:t>No two points lie in same 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-by-</a:t>
                </a:r>
                <a14:m>
                  <m:oMath xmlns:m="http://schemas.openxmlformats.org/officeDocument/2006/math">
                    <m:r>
                      <a:rPr lang="en-US" altLang="ko-KR" sz="175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750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 box.</a:t>
                </a:r>
              </a:p>
              <a:p>
                <a:pPr lvl="1" algn="just">
                  <a:lnSpc>
                    <a:spcPct val="110000"/>
                  </a:lnSpc>
                  <a:buClr>
                    <a:schemeClr val="tx1"/>
                  </a:buClr>
                </a:pPr>
                <a:r>
                  <a:rPr lang="en-US" altLang="ko-KR" sz="1750" dirty="0" smtClean="0">
                    <a:latin typeface="+mn-ea"/>
                  </a:rPr>
                  <a:t>Two points at least 2 rows apart 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750" dirty="0">
                    <a:latin typeface="+mn-ea"/>
                  </a:rPr>
                  <a:t> </a:t>
                </a:r>
                <a:r>
                  <a:rPr lang="en-US" altLang="ko-KR" sz="1750" dirty="0" smtClean="0">
                    <a:latin typeface="+mn-ea"/>
                  </a:rPr>
                  <a:t>  have distance 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≥2(</m:t>
                    </m:r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altLang="ko-KR" sz="1750" dirty="0" smtClean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7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750" dirty="0" smtClean="0">
                    <a:latin typeface="+mn-ea"/>
                  </a:rPr>
                  <a:t>Therefore, it is sufficient to consider 12 points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750" dirty="0" smtClean="0">
                    <a:latin typeface="+mn-ea"/>
                  </a:rPr>
                  <a:t>above me !  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 T(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) = 2T(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) + O(</a:t>
                </a:r>
                <a14:m>
                  <m:oMath xmlns:m="http://schemas.openxmlformats.org/officeDocument/2006/math">
                    <m:r>
                      <a:rPr lang="en-US" altLang="ko-KR" sz="175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750" dirty="0" smtClean="0">
                    <a:latin typeface="+mn-ea"/>
                  </a:rPr>
                  <a:t>) = </a:t>
                </a:r>
                <a:r>
                  <a:rPr lang="en-US" altLang="ko-KR" sz="1750" b="1" dirty="0" smtClean="0">
                    <a:solidFill>
                      <a:srgbClr val="FF0000"/>
                    </a:solidFill>
                    <a:latin typeface="+mn-ea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175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ko-KR" sz="175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75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ko-KR" sz="175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ko-KR" sz="1750" b="1" dirty="0" smtClean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en-US" altLang="ko-KR" sz="175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3"/>
                <a:stretch>
                  <a:fillRect l="-1082" t="-726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3087615"/>
            <a:ext cx="1677761" cy="36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7289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You should already know </a:t>
            </a:r>
            <a:br>
              <a:rPr lang="en-US" altLang="ko-KR" sz="4000" dirty="0" smtClean="0">
                <a:solidFill>
                  <a:srgbClr val="C00000"/>
                </a:solidFill>
                <a:latin typeface="+mj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what recursion is !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Divide &amp; Conquer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 Solving Paradigm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1.  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</a:rPr>
              <a:t>Break</a:t>
            </a:r>
            <a:r>
              <a:rPr lang="en-US" altLang="ko-KR" sz="1850" dirty="0" smtClean="0">
                <a:latin typeface="+mn-ea"/>
              </a:rPr>
              <a:t> the problem into </a:t>
            </a:r>
            <a:r>
              <a:rPr lang="en-US" altLang="ko-KR" sz="1850" dirty="0" err="1" smtClean="0">
                <a:latin typeface="+mn-ea"/>
              </a:rPr>
              <a:t>subproblems</a:t>
            </a:r>
            <a:r>
              <a:rPr lang="en-US" altLang="ko-KR" sz="1850" dirty="0" smtClean="0">
                <a:latin typeface="+mn-ea"/>
              </a:rPr>
              <a:t> : smaller instances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 startAt="2"/>
            </a:pPr>
            <a:r>
              <a:rPr lang="en-US" altLang="ko-KR" sz="1850" dirty="0" smtClean="0">
                <a:latin typeface="+mn-ea"/>
              </a:rPr>
              <a:t>Solve them 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</a:rPr>
              <a:t>recursively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AutoNum type="arabicPeriod" startAt="2"/>
            </a:pPr>
            <a:r>
              <a:rPr lang="en-US" altLang="ko-KR" sz="1850" b="1" dirty="0" smtClean="0">
                <a:solidFill>
                  <a:srgbClr val="00B050"/>
                </a:solidFill>
                <a:latin typeface="+mn-ea"/>
              </a:rPr>
              <a:t>Combine</a:t>
            </a:r>
            <a:r>
              <a:rPr lang="en-US" altLang="ko-KR" sz="1850" dirty="0" smtClean="0">
                <a:latin typeface="+mn-ea"/>
              </a:rPr>
              <a:t> the solutions to get the answer to the problem.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Calculation of time complexity is not trivial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We need Master theorem to calculate it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R</a:t>
            </a:r>
            <a:r>
              <a:rPr lang="en-US" altLang="ko-KR" sz="1850" dirty="0" smtClean="0">
                <a:latin typeface="+mn-ea"/>
              </a:rPr>
              <a:t>ecurrence relation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Not that important now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Finding Medians and Selection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Problem</a:t>
            </a:r>
          </a:p>
          <a:p>
            <a:pPr marL="457200" lvl="1" indent="0" algn="ctr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2500" dirty="0">
              <a:latin typeface="+mn-ea"/>
            </a:endParaRPr>
          </a:p>
          <a:p>
            <a:pPr marL="457200" lvl="1" indent="0" algn="ctr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</a:rPr>
              <a:t>Find the k-</a:t>
            </a:r>
            <a:r>
              <a:rPr lang="en-US" altLang="ko-KR" sz="1850" dirty="0" err="1" smtClean="0">
                <a:latin typeface="+mn-ea"/>
              </a:rPr>
              <a:t>th</a:t>
            </a:r>
            <a:r>
              <a:rPr lang="en-US" altLang="ko-KR" sz="1850" dirty="0" smtClean="0">
                <a:latin typeface="+mn-ea"/>
              </a:rPr>
              <a:t> smallest element in S, where S is a set of numbers</a:t>
            </a:r>
          </a:p>
          <a:p>
            <a:pPr marL="457200" lvl="1" indent="0" algn="ctr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Finding Medians and Selection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the k-</a:t>
                </a:r>
                <a:r>
                  <a:rPr lang="en-US" altLang="ko-KR" sz="1850" dirty="0" err="1" smtClean="0">
                    <a:latin typeface="+mn-ea"/>
                  </a:rPr>
                  <a:t>th</a:t>
                </a:r>
                <a:r>
                  <a:rPr lang="en-US" altLang="ko-KR" sz="1850" dirty="0" smtClean="0">
                    <a:latin typeface="+mn-ea"/>
                  </a:rPr>
                  <a:t> smallest element in S, where S is a set of numbers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Naïve approach : Sort it ! 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Finding Medians and Selection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the k-</a:t>
                </a:r>
                <a:r>
                  <a:rPr lang="en-US" altLang="ko-KR" sz="1850" dirty="0" err="1" smtClean="0">
                    <a:latin typeface="+mn-ea"/>
                  </a:rPr>
                  <a:t>th</a:t>
                </a:r>
                <a:r>
                  <a:rPr lang="en-US" altLang="ko-KR" sz="1850" dirty="0" smtClean="0">
                    <a:latin typeface="+mn-ea"/>
                  </a:rPr>
                  <a:t> smallest element in S, where S is a set of numbers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Naïve approach : Sort it ! 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Divide &amp; Conquer : Choose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and split 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4" y="4695559"/>
            <a:ext cx="5425168" cy="19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Finding Medians and Selection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the k-</a:t>
                </a:r>
                <a:r>
                  <a:rPr lang="en-US" altLang="ko-KR" sz="1850" dirty="0" err="1" smtClean="0">
                    <a:latin typeface="+mn-ea"/>
                  </a:rPr>
                  <a:t>th</a:t>
                </a:r>
                <a:r>
                  <a:rPr lang="en-US" altLang="ko-KR" sz="1850" dirty="0" smtClean="0">
                    <a:latin typeface="+mn-ea"/>
                  </a:rPr>
                  <a:t> smallest element in S, where S is a set of numbers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Naïve approach : Sort it ! 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Divide &amp; Conquer : Choose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and split 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!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7318"/>
            <a:ext cx="9144000" cy="14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Finding Medians and Selection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Problem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2500" dirty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Find the k-</a:t>
                </a:r>
                <a:r>
                  <a:rPr lang="en-US" altLang="ko-KR" sz="1850" dirty="0" err="1" smtClean="0">
                    <a:latin typeface="+mn-ea"/>
                  </a:rPr>
                  <a:t>th</a:t>
                </a:r>
                <a:r>
                  <a:rPr lang="en-US" altLang="ko-KR" sz="1850" dirty="0" smtClean="0">
                    <a:latin typeface="+mn-ea"/>
                  </a:rPr>
                  <a:t> smallest element in S, where S is a set of numbers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Naïve approach : Sort it !  O(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Divide &amp; Conquer : Choose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and split 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!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We have to choose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nicely ! … How ?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2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7318"/>
            <a:ext cx="9144000" cy="14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</TotalTime>
  <Words>1049</Words>
  <Application>Microsoft Office PowerPoint</Application>
  <PresentationFormat>화면 슬라이드 쇼(4:3)</PresentationFormat>
  <Paragraphs>317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POSCAT Seminar 5 : Recursion and Divide &amp; Conquer </vt:lpstr>
      <vt:lpstr>Topic</vt:lpstr>
      <vt:lpstr>You should already know  what recursion is !</vt:lpstr>
      <vt:lpstr>Divide &amp; Conquer</vt:lpstr>
      <vt:lpstr>Finding Medians and Selection</vt:lpstr>
      <vt:lpstr>Finding Medians and Selection</vt:lpstr>
      <vt:lpstr>Finding Medians and Selection</vt:lpstr>
      <vt:lpstr>Finding Medians and Selection</vt:lpstr>
      <vt:lpstr>Finding Medians and Selection</vt:lpstr>
      <vt:lpstr>Finding Medians and Selection</vt:lpstr>
      <vt:lpstr>Finding Medians and Selection</vt:lpstr>
      <vt:lpstr>Finding Medians and Selection</vt:lpstr>
      <vt:lpstr>Finding Medians and Selection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104</cp:revision>
  <dcterms:created xsi:type="dcterms:W3CDTF">2014-06-22T14:52:28Z</dcterms:created>
  <dcterms:modified xsi:type="dcterms:W3CDTF">2014-07-02T07:54:07Z</dcterms:modified>
</cp:coreProperties>
</file>