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376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77" r:id="rId28"/>
    <p:sldId id="379" r:id="rId29"/>
    <p:sldId id="378" r:id="rId30"/>
    <p:sldId id="380" r:id="rId31"/>
    <p:sldId id="382" r:id="rId32"/>
    <p:sldId id="381" r:id="rId33"/>
    <p:sldId id="369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6" r:id="rId45"/>
    <p:sldId id="357" r:id="rId46"/>
    <p:sldId id="358" r:id="rId47"/>
    <p:sldId id="359" r:id="rId48"/>
    <p:sldId id="360" r:id="rId49"/>
    <p:sldId id="361" r:id="rId50"/>
    <p:sldId id="363" r:id="rId51"/>
    <p:sldId id="362" r:id="rId52"/>
    <p:sldId id="364" r:id="rId53"/>
    <p:sldId id="365" r:id="rId54"/>
    <p:sldId id="366" r:id="rId55"/>
    <p:sldId id="367" r:id="rId56"/>
    <p:sldId id="368" r:id="rId57"/>
    <p:sldId id="372" r:id="rId58"/>
    <p:sldId id="370" r:id="rId59"/>
    <p:sldId id="371" r:id="rId60"/>
    <p:sldId id="373" r:id="rId61"/>
    <p:sldId id="374" r:id="rId62"/>
    <p:sldId id="375" r:id="rId63"/>
    <p:sldId id="383" r:id="rId64"/>
    <p:sldId id="386" r:id="rId65"/>
    <p:sldId id="387" r:id="rId66"/>
    <p:sldId id="388" r:id="rId67"/>
    <p:sldId id="389" r:id="rId68"/>
    <p:sldId id="390" r:id="rId69"/>
    <p:sldId id="392" r:id="rId70"/>
    <p:sldId id="391" r:id="rId71"/>
    <p:sldId id="393" r:id="rId72"/>
    <p:sldId id="394" r:id="rId73"/>
    <p:sldId id="395" r:id="rId74"/>
    <p:sldId id="396" r:id="rId75"/>
    <p:sldId id="397" r:id="rId76"/>
    <p:sldId id="398" r:id="rId77"/>
    <p:sldId id="399" r:id="rId78"/>
    <p:sldId id="400" r:id="rId79"/>
    <p:sldId id="401" r:id="rId8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4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2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74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2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5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43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63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9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8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8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6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7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63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86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45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77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80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83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4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6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36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87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3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80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82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86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37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11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8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5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79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37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63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96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514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531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623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762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6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95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808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75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36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47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33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74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712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59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179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3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562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02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56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478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90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464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322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27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767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463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9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631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213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794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384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903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893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70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042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248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167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6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7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6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Greedy Approach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  <a:br>
              <a:rPr lang="en-US" altLang="ko-KR" sz="1850" dirty="0" smtClean="0">
                <a:latin typeface="+mn-ea"/>
              </a:rPr>
            </a:b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our solution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  <a:br>
              <a:rPr lang="en-US" altLang="ko-KR" sz="1850" dirty="0" smtClean="0">
                <a:latin typeface="+mn-ea"/>
              </a:rPr>
            </a:b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We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must prove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that our choice guarantees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global optimal value</a:t>
            </a:r>
            <a:endParaRPr lang="en-US" altLang="ko-KR" sz="185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  <a:br>
              <a:rPr lang="en-US" altLang="ko-KR" sz="1850" dirty="0" smtClean="0">
                <a:latin typeface="+mn-ea"/>
              </a:rPr>
            </a:b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We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must prove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that our choice guarantees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global optimal value</a:t>
            </a:r>
            <a:endParaRPr lang="en-US" altLang="ko-KR" sz="185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98171" y="4680857"/>
            <a:ext cx="5725886" cy="16437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698172" y="4680857"/>
            <a:ext cx="5606142" cy="17199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194" y="2730528"/>
            <a:ext cx="82529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Completely Wrong 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687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Job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Two jobs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compatible</a:t>
                </a:r>
                <a:r>
                  <a:rPr lang="en-US" altLang="ko-KR" sz="1850" dirty="0" smtClean="0">
                    <a:solidFill>
                      <a:srgbClr val="0070C0"/>
                    </a:solidFill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if they don’t overlap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maximum subset of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mutually compatible jobs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Job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Two jobs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compatible</a:t>
                </a:r>
                <a:r>
                  <a:rPr lang="en-US" altLang="ko-KR" sz="1850" dirty="0" smtClean="0">
                    <a:solidFill>
                      <a:srgbClr val="0070C0"/>
                    </a:solidFill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if they don’t overlap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maximum subset of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mutually compatible jobs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2" idx="1"/>
          </p:cNvCxnSpPr>
          <p:nvPr/>
        </p:nvCxnSpPr>
        <p:spPr>
          <a:xfrm>
            <a:off x="881743" y="4827558"/>
            <a:ext cx="0" cy="10398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09924" y="4827558"/>
            <a:ext cx="0" cy="10398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0" idx="1"/>
          </p:cNvCxnSpPr>
          <p:nvPr/>
        </p:nvCxnSpPr>
        <p:spPr>
          <a:xfrm>
            <a:off x="3463017" y="5451841"/>
            <a:ext cx="0" cy="41555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791198" y="5451841"/>
            <a:ext cx="0" cy="41555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87813" y="3755571"/>
            <a:ext cx="0" cy="211182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28240" y="3755571"/>
            <a:ext cx="0" cy="211182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8434" y="6176963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They don’t overlap each other.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864429" y="3405145"/>
            <a:ext cx="936171" cy="345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2" idx="3"/>
          </p:cNvCxnSpPr>
          <p:nvPr/>
        </p:nvCxnSpPr>
        <p:spPr>
          <a:xfrm flipH="1">
            <a:off x="3209924" y="3420361"/>
            <a:ext cx="1590676" cy="1407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7686" y="3091543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 Why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864429" y="3405145"/>
            <a:ext cx="936171" cy="345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2" idx="3"/>
          </p:cNvCxnSpPr>
          <p:nvPr/>
        </p:nvCxnSpPr>
        <p:spPr>
          <a:xfrm flipH="1">
            <a:off x="3209924" y="3420361"/>
            <a:ext cx="1590676" cy="1407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686" y="3091543"/>
                <a:ext cx="28247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Which one is better ? Why ?</a:t>
                </a:r>
              </a:p>
              <a:p>
                <a:r>
                  <a:rPr lang="en-US" altLang="ko-KR" dirty="0" smtClean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always good 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86" y="3091543"/>
                <a:ext cx="282474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44" t="-4717" r="-86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32" idx="3"/>
          </p:cNvCxnSpPr>
          <p:nvPr/>
        </p:nvCxnSpPr>
        <p:spPr>
          <a:xfrm flipH="1">
            <a:off x="3209924" y="3420361"/>
            <a:ext cx="1590676" cy="1407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7686" y="3091543"/>
            <a:ext cx="33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must be the first one definitely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00943" y="6323818"/>
            <a:ext cx="41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can’t choose grey interval </a:t>
            </a:r>
            <a:r>
              <a:rPr lang="en-US" altLang="ko-KR" dirty="0" smtClean="0">
                <a:sym typeface="Wingdings" panose="05000000000000000000" pitchFamily="2" charset="2"/>
              </a:rPr>
              <a:t> remove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142" y="1825625"/>
            <a:ext cx="442557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Greedy Approach</a:t>
            </a:r>
            <a:endParaRPr lang="en-US" altLang="ko-KR" sz="150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Basic Concept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Interval Scheduling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Interval Partitioning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Fractional Knapsack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Huffman Encoding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Other Problems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US" altLang="ko-KR" sz="22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37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00943" y="6323818"/>
            <a:ext cx="41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can’t choose grey interval </a:t>
            </a:r>
            <a:r>
              <a:rPr lang="en-US" altLang="ko-KR" dirty="0" smtClean="0">
                <a:sym typeface="Wingdings" panose="05000000000000000000" pitchFamily="2" charset="2"/>
              </a:rPr>
              <a:t> remove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1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3017" y="6335761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2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3017" y="6335761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3017" y="6335761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3017" y="6335761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3017" y="6335761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4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Prove that this algorithm is optimal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Prove that this algorithm is optimal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that there is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and we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Prove that this algorithm is optimal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that there is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and we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We select the interval whose finish time is minimal.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 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Solving Paradigm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Follows the problem solving heuristic of making the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locally optimal choose</a:t>
            </a:r>
            <a:r>
              <a:rPr lang="en-US" altLang="ko-KR" sz="1850" dirty="0" smtClean="0">
                <a:latin typeface="+mn-ea"/>
              </a:rPr>
              <a:t> at each stage</a:t>
            </a:r>
            <a:endParaRPr lang="en-US" altLang="ko-KR" sz="1850" dirty="0">
              <a:latin typeface="+mn-ea"/>
            </a:endParaRPr>
          </a:p>
          <a:p>
            <a:pPr marL="804863" lvl="1" indent="-358775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You should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prove</a:t>
            </a:r>
            <a:r>
              <a:rPr lang="en-US" altLang="ko-KR" sz="1850" dirty="0" smtClean="0">
                <a:latin typeface="+mn-ea"/>
              </a:rPr>
              <a:t> that greedy approach guarantees</a:t>
            </a:r>
            <a:r>
              <a:rPr lang="en-US" altLang="ko-KR" sz="1850" dirty="0" smtClean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1850" b="1" dirty="0" smtClean="0">
                <a:solidFill>
                  <a:schemeClr val="accent5"/>
                </a:solidFill>
                <a:latin typeface="+mn-ea"/>
              </a:rPr>
              <a:t>the global optimal</a:t>
            </a:r>
            <a:endParaRPr lang="en-US" altLang="ko-KR" sz="1850" b="1" dirty="0">
              <a:solidFill>
                <a:schemeClr val="accent5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Very difficult normally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Finding a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solution</a:t>
            </a:r>
            <a:r>
              <a:rPr lang="en-US" altLang="ko-KR" sz="1850" dirty="0" smtClean="0">
                <a:latin typeface="+mn-ea"/>
              </a:rPr>
              <a:t> is very </a:t>
            </a:r>
            <a:r>
              <a:rPr lang="en-US" altLang="ko-KR" sz="1850" b="1" dirty="0" smtClean="0">
                <a:solidFill>
                  <a:schemeClr val="accent5"/>
                </a:solidFill>
                <a:latin typeface="+mn-ea"/>
              </a:rPr>
              <a:t>difficult</a:t>
            </a:r>
            <a:r>
              <a:rPr lang="en-US" altLang="ko-KR" sz="1850" dirty="0" smtClean="0">
                <a:latin typeface="+mn-ea"/>
              </a:rPr>
              <a:t>, but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Code </a:t>
            </a:r>
            <a:r>
              <a:rPr lang="en-US" altLang="ko-KR" sz="1850" dirty="0" smtClean="0">
                <a:latin typeface="+mn-ea"/>
              </a:rPr>
              <a:t>is very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simple</a:t>
            </a:r>
            <a:r>
              <a:rPr lang="en-US" altLang="ko-KR" sz="1850" dirty="0" smtClean="0">
                <a:latin typeface="+mn-ea"/>
              </a:rPr>
              <a:t> because it choose locally optimal usually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Prove that this algorithm is optimal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that there is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and we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choose the second interval whose finish time is smallest among intervals compatible with the first one.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Prove that this algorithm is optimal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that there is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and we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Like this, we can always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850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solution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Prove that this algorithm is optimal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that there is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and we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…≤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Like this, we can always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850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solution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878" y="6335761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 You should know why greedy algorithm guarantees the global optimal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Scheduling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have to be the first interval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878" y="6294295"/>
                <a:ext cx="397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 complexity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for sorting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78" y="6294295"/>
                <a:ext cx="397974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0" t="-10000" r="-107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7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0" y="1939475"/>
            <a:ext cx="7886700" cy="456428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 smtClean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 smtClean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 smtClean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1850" b="1" dirty="0" smtClean="0">
              <a:solidFill>
                <a:schemeClr val="accent5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endParaRPr lang="en-US" altLang="ko-KR" sz="1850" b="1" dirty="0" smtClean="0">
              <a:solidFill>
                <a:schemeClr val="accent5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Starting at A, our greedy algorithm should find ‘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M</a:t>
            </a:r>
            <a:r>
              <a:rPr lang="en-US" altLang="ko-KR" sz="1850" dirty="0" smtClean="0">
                <a:latin typeface="+mn-ea"/>
              </a:rPr>
              <a:t>’, not ‘m’.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Therefore, we must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prove</a:t>
            </a:r>
            <a:r>
              <a:rPr lang="en-US" altLang="ko-KR" sz="1850" dirty="0" smtClean="0">
                <a:latin typeface="+mn-ea"/>
              </a:rPr>
              <a:t> that greedy algorithm always find ‘M’, although we always choose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locally optimal path </a:t>
            </a:r>
            <a:endParaRPr lang="en-US" altLang="ko-KR" sz="18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46" y="1385890"/>
            <a:ext cx="4125686" cy="37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Find minimum number of classrooms to schedule all lectures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so that no two occur at the same time in the same room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26429" y="6323818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need 5 classrooms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is the minimum number of classrooms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is the </a:t>
            </a:r>
            <a:r>
              <a:rPr lang="en-US" altLang="ko-KR" sz="1850" dirty="0">
                <a:latin typeface="+mn-ea"/>
              </a:rPr>
              <a:t>minimum number </a:t>
            </a:r>
            <a:r>
              <a:rPr lang="en-US" altLang="ko-KR" sz="1850" dirty="0" smtClean="0">
                <a:latin typeface="+mn-ea"/>
              </a:rPr>
              <a:t>of classrooms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839685" y="3287486"/>
            <a:ext cx="0" cy="26670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668" y="6063343"/>
            <a:ext cx="615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don’t know the solution, but we need at least 4 classrooms!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Is it sufficient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Idea : What is the </a:t>
            </a:r>
            <a:r>
              <a:rPr lang="en-US" altLang="ko-KR" sz="1850" dirty="0">
                <a:latin typeface="+mn-ea"/>
              </a:rPr>
              <a:t>minimum number </a:t>
            </a:r>
            <a:r>
              <a:rPr lang="en-US" altLang="ko-KR" sz="1850" dirty="0" smtClean="0">
                <a:latin typeface="+mn-ea"/>
              </a:rPr>
              <a:t>of classrooms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8668" y="6063343"/>
            <a:ext cx="615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don’t know the solution, but we need at least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classrooms!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321628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Idea : What is the </a:t>
                </a:r>
                <a:r>
                  <a:rPr lang="en-US" altLang="ko-KR" sz="1850" dirty="0">
                    <a:latin typeface="+mn-ea"/>
                  </a:rPr>
                  <a:t>minimum number </a:t>
                </a:r>
                <a:r>
                  <a:rPr lang="en-US" altLang="ko-KR" sz="1850" dirty="0" smtClean="0">
                    <a:latin typeface="+mn-ea"/>
                  </a:rPr>
                  <a:t>of classrooms ?</a:t>
                </a:r>
              </a:p>
              <a:p>
                <a:pPr marL="271463" lvl="1" indent="-18415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We need classrooms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at least </a:t>
                </a:r>
                <a:r>
                  <a:rPr lang="en-US" altLang="ko-KR" sz="1850" dirty="0" smtClean="0">
                    <a:latin typeface="+mn-ea"/>
                  </a:rPr>
                  <a:t>as many as the maximum number of overlap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8668" y="6063343"/>
            <a:ext cx="615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don’t know the solution, but we need at least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classrooms!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4321628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881743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034143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469571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711222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463017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876675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3" idx="1"/>
            <a:endCxn id="25" idx="3"/>
          </p:cNvCxnSpPr>
          <p:nvPr/>
        </p:nvCxnSpPr>
        <p:spPr>
          <a:xfrm flipH="1" flipV="1">
            <a:off x="3209924" y="4827558"/>
            <a:ext cx="253093" cy="6242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3017" y="5769429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can reuse this color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180115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3017" y="5769429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can reuse this color !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0" idx="3"/>
          </p:cNvCxnSpPr>
          <p:nvPr/>
        </p:nvCxnSpPr>
        <p:spPr>
          <a:xfrm flipH="1" flipV="1">
            <a:off x="3864429" y="3848100"/>
            <a:ext cx="10885" cy="10382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887813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3017" y="5769429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can reuse this color !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835728" y="4511869"/>
            <a:ext cx="1344387" cy="7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8380641" y="3624943"/>
            <a:ext cx="0" cy="232954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3017" y="5769429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can reuse this color !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933271" y="3855140"/>
            <a:ext cx="950460" cy="15878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sufficient ? Yes ! Consider this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59544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1743" y="5867400"/>
            <a:ext cx="76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143" y="3755571"/>
            <a:ext cx="2830286" cy="18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1" y="4075565"/>
            <a:ext cx="4811485" cy="18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743" y="4405423"/>
            <a:ext cx="3178628" cy="181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3017" y="5360955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743" y="4736672"/>
            <a:ext cx="2328181" cy="18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1222" y="5043542"/>
            <a:ext cx="4756378" cy="177972"/>
          </a:xfrm>
          <a:prstGeom prst="rect">
            <a:avLst/>
          </a:prstGeom>
          <a:solidFill>
            <a:srgbClr val="DCC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813" y="3759537"/>
            <a:ext cx="2340427" cy="187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80115" y="4405423"/>
            <a:ext cx="3635828" cy="188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4429" y="4738571"/>
            <a:ext cx="2340427" cy="187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3017" y="59249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Done 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79" y="5007429"/>
            <a:ext cx="870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Prove that this algorithm needs classrooms no more than the maximum number of overlap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60171" y="3864429"/>
            <a:ext cx="6183086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879" y="5007429"/>
                <a:ext cx="87042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Prove that this algorithm needs classrooms no more than the maximum number of overlap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be maximum number of overlap. </a:t>
                </a:r>
                <a:endParaRPr lang="en-US" altLang="ko-KR" dirty="0"/>
              </a:p>
              <a:p>
                <a:r>
                  <a:rPr lang="en-US" altLang="ko-KR" dirty="0" smtClean="0"/>
                  <a:t>Suppose that our algorithm needs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ko-KR" dirty="0" smtClean="0"/>
                  <a:t>classrooms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9" y="5007429"/>
                <a:ext cx="8704242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560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460171" y="3864429"/>
            <a:ext cx="6183086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879" y="5007429"/>
                <a:ext cx="87042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Prove that this algorithm needs classrooms no more than the maximum number of overlap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Consider the situation that we need last classrooms when we consider lecture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In other words, we need 1 more classroom although we already have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classrooms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9" y="5007429"/>
                <a:ext cx="8704242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560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460171" y="3864429"/>
            <a:ext cx="6183086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879" y="5007429"/>
                <a:ext cx="87042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Prove that this algorithm needs classrooms no more than the maximum number of overlap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To allocate another classroom, we have to go to “else” part</a:t>
                </a:r>
              </a:p>
              <a:p>
                <a:r>
                  <a:rPr lang="en-US" altLang="ko-KR" dirty="0" smtClean="0"/>
                  <a:t>It means that lecture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 have no compatible classroom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9" y="5007429"/>
                <a:ext cx="8704242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560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460171" y="3864429"/>
            <a:ext cx="6183086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879" y="5007429"/>
                <a:ext cx="870424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Prove that this algorithm needs classrooms no more than the maximum number of overlap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To allocate another classroom, we have to go to “else” part</a:t>
                </a:r>
              </a:p>
              <a:p>
                <a:r>
                  <a:rPr lang="en-US" altLang="ko-KR" dirty="0" smtClean="0"/>
                  <a:t>It means that lecture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 have no compatible classroom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Therefore, the maximum number of overlap have to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 smtClean="0"/>
                  <a:t>. Contradiction.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9" y="5007429"/>
                <a:ext cx="8704242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560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79" y="5007429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Implementation 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60171" y="3864429"/>
            <a:ext cx="6183086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Interval Partitioning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4197"/>
            <a:ext cx="7886700" cy="329072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879" y="5007429"/>
                <a:ext cx="5706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Implementation 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By using priority queue, we can make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 algorithm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9" y="5007429"/>
                <a:ext cx="570617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855" t="-3289" r="-214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4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Fractional Knapsack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Easy, just think about it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I’ll provide this problem today</a:t>
            </a:r>
            <a:endParaRPr lang="en-US" altLang="ko-KR" sz="1850" b="1" dirty="0">
              <a:solidFill>
                <a:schemeClr val="accent5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N points, find a maximum value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such that</a:t>
                </a:r>
                <a:r>
                  <a:rPr lang="en-US" altLang="ko-KR" sz="18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1992086" y="6387648"/>
            <a:ext cx="544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307771" y="3662590"/>
            <a:ext cx="0" cy="305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764972" y="414156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45229" y="5264605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265715" y="4965248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570515" y="5672595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158344" y="436880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506687" y="5970250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012740" y="513216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478235" y="409915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706835" y="555285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459311" y="4491493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79003" y="5783263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303384" y="602445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849836" y="410890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N points, find a maximum value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such that</a:t>
                </a:r>
                <a:r>
                  <a:rPr lang="en-US" altLang="ko-KR" sz="18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/>
                  <a:t>	Naïve approach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1992086" y="6387648"/>
            <a:ext cx="544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307771" y="3662590"/>
            <a:ext cx="0" cy="305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764972" y="414156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45229" y="5264605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265715" y="4965248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570515" y="5672595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158344" y="436880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506687" y="5970250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012740" y="513216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478235" y="409915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706835" y="555285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459311" y="4491493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79003" y="5783263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303384" y="602445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849836" y="410890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N points, find a maximum value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such that</a:t>
                </a:r>
                <a:r>
                  <a:rPr lang="en-US" altLang="ko-KR" sz="18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/>
                  <a:t>	We can prove that two points have to be adjacent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4441371" y="3733800"/>
            <a:ext cx="0" cy="298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28650" y="5050971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26933" y="5925344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50632" y="4227173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317672" y="5869554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738257" y="6337640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766957" y="4585040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85800" y="5105400"/>
            <a:ext cx="2601686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6" idx="7"/>
          </p:cNvCxnSpPr>
          <p:nvPr/>
        </p:nvCxnSpPr>
        <p:spPr>
          <a:xfrm flipV="1">
            <a:off x="5412911" y="4640829"/>
            <a:ext cx="2409966" cy="124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080657" y="4789714"/>
            <a:ext cx="805543" cy="75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176147" y="4789714"/>
            <a:ext cx="1244385" cy="437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8939" y="4428269"/>
            <a:ext cx="2026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can’t be optimal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N points, find a maximum value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such that</a:t>
                </a:r>
                <a:r>
                  <a:rPr lang="en-US" altLang="ko-KR" sz="18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2000" dirty="0" smtClean="0"/>
                  <a:t>	We can prove that two points have to be adjacent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4441371" y="3733800"/>
            <a:ext cx="0" cy="298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28650" y="5050971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26933" y="5925344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50632" y="4227173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317672" y="5869554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738257" y="6337640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766957" y="4585040"/>
            <a:ext cx="111579" cy="111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85800" y="5105400"/>
            <a:ext cx="2601686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6" idx="7"/>
          </p:cNvCxnSpPr>
          <p:nvPr/>
        </p:nvCxnSpPr>
        <p:spPr>
          <a:xfrm flipV="1">
            <a:off x="5412911" y="4640829"/>
            <a:ext cx="2409966" cy="124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080657" y="4789714"/>
            <a:ext cx="805543" cy="75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176147" y="4789714"/>
            <a:ext cx="1244385" cy="437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8939" y="4428269"/>
            <a:ext cx="2026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can’t be optimal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You have 2N cards, and each card have two numbers on both sides.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 are 2N locations to put your card on the table. For each location, it has specific sign which is changed alternatively (+ or -).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maximum value of the result of your calculation.</a:t>
            </a:r>
            <a:endParaRPr lang="ko-KR" altLang="en-US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1787277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18044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64194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4961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41111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71878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8028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48795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94945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5712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71862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02629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6557" y="5895221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Cards (front/back)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87277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20414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997331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95962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51165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228082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2771" y="5529943"/>
            <a:ext cx="7859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4" y="4191000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Locations :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9454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98981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1083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070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10809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45143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53014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02291" y="4098667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92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You have 2N cards, and each card have two numbers on both sides.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 are 2N locations to put your card on the table. For each location, it has specific sign which is changed alternatively (+ or -).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maximum value of the result of your calculation.</a:t>
            </a:r>
            <a:endParaRPr lang="ko-KR" altLang="en-US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1787277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18044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64194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4961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41111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71878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8028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48795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94945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5712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71862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02629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6557" y="5895221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Cards (front/back)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87277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20414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997331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95962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51165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228082" y="3982967"/>
            <a:ext cx="749094" cy="881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2771" y="5529943"/>
            <a:ext cx="7859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4" y="4191000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Locations :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9454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98981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1083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070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10809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45143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53014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02291" y="4098667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2161824" y="4864709"/>
            <a:ext cx="254358" cy="10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087615" y="4864709"/>
            <a:ext cx="1284263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997331" y="4864709"/>
            <a:ext cx="1473178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246200" y="4864709"/>
            <a:ext cx="1279512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3294961" y="4864709"/>
            <a:ext cx="3451897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602629" y="4864709"/>
            <a:ext cx="374547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You have 2N cards, and each card have two numbers on both sides.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 are 2N locations to put your card on the table. For each location, it has specific sign which is changed alternatively (+ or -).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maximum value of the result of your calculation.</a:t>
            </a:r>
            <a:endParaRPr lang="ko-KR" altLang="en-US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1787277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85415" y="4141943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58094" y="4167116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4961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46200" y="416711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71878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091" y="4147612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48795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94945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87615" y="4167116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71862" y="582612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94885" y="4167115"/>
            <a:ext cx="430767" cy="563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6557" y="5895221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Cards (front/back)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87277" y="3982967"/>
            <a:ext cx="749094" cy="88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20414" y="3982967"/>
            <a:ext cx="749094" cy="88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997331" y="3982967"/>
            <a:ext cx="749094" cy="88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95962" y="3982967"/>
            <a:ext cx="749094" cy="88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51165" y="3982967"/>
            <a:ext cx="749094" cy="88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228082" y="3982967"/>
            <a:ext cx="749094" cy="88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2771" y="5529943"/>
            <a:ext cx="7859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4" y="4191000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Locations :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9454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98981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1083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0070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10809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45143" y="42123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53014" y="4212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02291" y="409866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31</a:t>
            </a:r>
            <a:endParaRPr lang="ko-KR" altLang="en-US" sz="3000" dirty="0"/>
          </a:p>
        </p:txBody>
      </p:sp>
      <p:cxnSp>
        <p:nvCxnSpPr>
          <p:cNvPr id="6" name="직선 화살표 연결선 5"/>
          <p:cNvCxnSpPr>
            <a:endCxn id="10" idx="2"/>
          </p:cNvCxnSpPr>
          <p:nvPr/>
        </p:nvCxnSpPr>
        <p:spPr>
          <a:xfrm flipH="1" flipV="1">
            <a:off x="2161824" y="4864709"/>
            <a:ext cx="254358" cy="10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5" idx="2"/>
          </p:cNvCxnSpPr>
          <p:nvPr/>
        </p:nvCxnSpPr>
        <p:spPr>
          <a:xfrm flipV="1">
            <a:off x="3087615" y="4864709"/>
            <a:ext cx="1284263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56" idx="2"/>
          </p:cNvCxnSpPr>
          <p:nvPr/>
        </p:nvCxnSpPr>
        <p:spPr>
          <a:xfrm flipV="1">
            <a:off x="3997331" y="4864709"/>
            <a:ext cx="1473178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57" idx="2"/>
          </p:cNvCxnSpPr>
          <p:nvPr/>
        </p:nvCxnSpPr>
        <p:spPr>
          <a:xfrm flipV="1">
            <a:off x="5246200" y="4864709"/>
            <a:ext cx="1279512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54" idx="2"/>
          </p:cNvCxnSpPr>
          <p:nvPr/>
        </p:nvCxnSpPr>
        <p:spPr>
          <a:xfrm flipH="1" flipV="1">
            <a:off x="3294961" y="4864709"/>
            <a:ext cx="3451897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58" idx="2"/>
          </p:cNvCxnSpPr>
          <p:nvPr/>
        </p:nvCxnSpPr>
        <p:spPr>
          <a:xfrm flipH="1" flipV="1">
            <a:off x="7602629" y="4864709"/>
            <a:ext cx="374547" cy="9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If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which is located with (+) should have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Otherwise, it should have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7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If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which is located with (+) should have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Otherwise, it should have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= {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|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located in (+) side }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= {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|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located in (-) side }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Then our result is represented by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3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7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Then our result is represented by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+(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Then our result is represented by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+(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Then our result is represented by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+(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3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25146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1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(Sum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is constant  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smaller value of each card.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bigger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be the value of smaller side of card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1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0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(Sum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is constant  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smaller value of each card.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Therefore, we have to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considering the value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It means that a card whose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value is larger should be located in (+)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0">
                <a:blip r:embed="rId4"/>
                <a:stretch>
                  <a:fillRect l="-100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Other problems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Solution</a:t>
                </a:r>
                <a:endParaRPr lang="en-US" altLang="ko-KR" sz="25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Sort cards with respect to the value of a + b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N cards whose value is larger should be located in (+)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Remaining N cards should be located in (-)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5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185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5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altLang="ko-KR" sz="185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85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ko-KR" sz="185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85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0">
                <a:blip r:embed="rId4"/>
                <a:stretch>
                  <a:fillRect l="-100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Greedy Approach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path which has largest sum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Greedy approach : Choose what appears to be the optimal</a:t>
            </a:r>
            <a:br>
              <a:rPr lang="en-US" altLang="ko-KR" sz="1850" dirty="0" smtClean="0">
                <a:latin typeface="+mn-ea"/>
              </a:rPr>
            </a:b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our solution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3229982" y="4957735"/>
            <a:ext cx="92362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5"/>
            <a:endCxn id="38" idx="0"/>
          </p:cNvCxnSpPr>
          <p:nvPr/>
        </p:nvCxnSpPr>
        <p:spPr>
          <a:xfrm>
            <a:off x="4446107" y="4957735"/>
            <a:ext cx="1034496" cy="3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023153" y="5306092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H="1">
            <a:off x="2674810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3376231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93029" y="4604657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46561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58613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6654" y="6111635"/>
            <a:ext cx="413657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27174" y="6111635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73774" y="5306092"/>
            <a:ext cx="413657" cy="413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H="1">
            <a:off x="4925431" y="5659170"/>
            <a:ext cx="408922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5"/>
          </p:cNvCxnSpPr>
          <p:nvPr/>
        </p:nvCxnSpPr>
        <p:spPr>
          <a:xfrm>
            <a:off x="5626852" y="5659170"/>
            <a:ext cx="419807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2856</TotalTime>
  <Words>2297</Words>
  <Application>Microsoft Office PowerPoint</Application>
  <PresentationFormat>화면 슬라이드 쇼(4:3)</PresentationFormat>
  <Paragraphs>926</Paragraphs>
  <Slides>79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6 : Greedy Approach </vt:lpstr>
      <vt:lpstr>Topic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Fractional Knapsack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  <vt:lpstr>Other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129</cp:revision>
  <dcterms:created xsi:type="dcterms:W3CDTF">2014-06-22T14:52:28Z</dcterms:created>
  <dcterms:modified xsi:type="dcterms:W3CDTF">2014-07-04T03:46:41Z</dcterms:modified>
</cp:coreProperties>
</file>