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76" r:id="rId3"/>
    <p:sldId id="321" r:id="rId4"/>
    <p:sldId id="386" r:id="rId5"/>
    <p:sldId id="377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378" r:id="rId34"/>
    <p:sldId id="415" r:id="rId35"/>
    <p:sldId id="416" r:id="rId36"/>
    <p:sldId id="417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8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5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8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6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3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2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4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0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8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6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8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63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3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4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23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06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9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36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31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4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6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2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69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1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3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56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365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4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2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1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45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65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76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2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9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50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67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99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3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1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3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463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893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07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33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4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6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9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7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Dynamic Programming 1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1. Define the Table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Can you see the recurrence relation on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3884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1. Define the Table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Suppose that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𝐷𝑎𝑡𝑎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Then we can add one more element to Increasing Subsequence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	whose last element is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  <a:blipFill rotWithShape="0">
                <a:blip r:embed="rId3"/>
                <a:stretch>
                  <a:fillRect l="-1042" t="-840" r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17945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1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Consider element 6 in the example.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5464366" y="2875402"/>
            <a:ext cx="484742" cy="2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</a:t>
                </a:r>
                <a:r>
                  <a:rPr lang="en-US" altLang="ko-KR" sz="1850" b="1" dirty="0" smtClean="0">
                    <a:solidFill>
                      <a:srgbClr val="0070C0"/>
                    </a:solidFill>
                    <a:latin typeface="+mn-ea"/>
                  </a:rPr>
                  <a:t>5</a:t>
                </a:r>
                <a:r>
                  <a:rPr lang="en-US" altLang="ko-KR" sz="1850" dirty="0" smtClean="0">
                    <a:latin typeface="+mn-ea"/>
                  </a:rPr>
                  <a:t>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1. Define the Table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We can make a Increasing Subsequence by adding 6 whose last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	element is 5.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we can make “5 6”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  <a:blipFill rotWithShape="0">
                <a:blip r:embed="rId3"/>
                <a:stretch>
                  <a:fillRect l="-1042" t="-840" r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make another Increasing Subsequence by 	considering 2 ! Still the length is 2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8</a:t>
            </a:r>
            <a:r>
              <a:rPr lang="en-US" altLang="ko-KR" sz="1850" dirty="0" smtClean="0">
                <a:latin typeface="+mn-ea"/>
              </a:rPr>
              <a:t>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We can’t make IS with 8 because 8 &gt; 6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6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We can’t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0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We can make ! Therefore, our length is 3.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Note that we considered all the case.</a:t>
            </a:r>
            <a:endParaRPr lang="en-US" altLang="ko-KR" sz="1850" dirty="0" smtClean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2. Find a recurrence relation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𝐷𝑎𝑡𝑎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  <a:blipFill rotWithShape="0">
                <a:blip r:embed="rId3"/>
                <a:stretch>
                  <a:fillRect l="-104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3. Calculate !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You have to think about where the answer is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13" y="1825624"/>
            <a:ext cx="4828343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Dynamic Programming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Basic </a:t>
            </a:r>
            <a:r>
              <a:rPr lang="en-US" altLang="ko-KR" sz="1850" dirty="0" smtClean="0">
                <a:latin typeface="+mn-ea"/>
              </a:rPr>
              <a:t>Concept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Longest Increasing Subsequence</a:t>
            </a:r>
            <a:endParaRPr lang="en-US" altLang="ko-KR" sz="22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Longest Common Subsequence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4326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3. Calculate !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You have to think about where the answer is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It must be the maximum value of whole Table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Well, we can calculate the length of LIS.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Can we find subsequence itself? i.e. “2 3 6 9” in the example.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Well, we can calculate the length of LIS.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Can we find subsequence itself? i.e. “2 3 6 9” in the example.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That’s possible by writing history !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answer on this example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answer on this example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78820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What is the answer on this example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Then the last element of LIS must be 9 because the definition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said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should be the last element !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  <a:blipFill rotWithShape="0">
                <a:blip r:embed="rId3"/>
                <a:stretch>
                  <a:fillRect l="-1042" t="-840" r="-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Well, 9 is definitely last element of LIS.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about other elements on LIS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Well, 9 is definitely last element of LIS.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about other elements on LIS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4 because we add 9 to the end of IS whose last element is 6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84844" cy="4351338"/>
              </a:xfrm>
              <a:blipFill rotWithShape="0">
                <a:blip r:embed="rId3"/>
                <a:stretch>
                  <a:fillRect l="-104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06727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6 have to be located on the left of 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6 have to be located on the left of 9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Repeat this procedure until we have no former element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Dynamic Programming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Solving Paradigm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Id</a:t>
            </a:r>
            <a:r>
              <a:rPr lang="en-US" altLang="ko-KR" sz="1850" dirty="0" smtClean="0">
                <a:latin typeface="+mn-ea"/>
              </a:rPr>
              <a:t>entifying a collection of </a:t>
            </a:r>
            <a:r>
              <a:rPr lang="en-US" altLang="ko-KR" sz="1850" b="1" dirty="0" err="1" smtClean="0">
                <a:solidFill>
                  <a:srgbClr val="FF0000"/>
                </a:solidFill>
                <a:latin typeface="+mn-ea"/>
              </a:rPr>
              <a:t>subproblems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Tackling them one by one</a:t>
            </a:r>
          </a:p>
          <a:p>
            <a:pPr marL="1165225" lvl="1" indent="-185738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smallest first</a:t>
            </a:r>
          </a:p>
          <a:p>
            <a:pPr marL="1165225" lvl="1" indent="-174625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using the answer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already calculated</a:t>
            </a:r>
            <a:r>
              <a:rPr lang="en-US" altLang="ko-KR" sz="1850" dirty="0" smtClean="0">
                <a:latin typeface="+mn-ea"/>
              </a:rPr>
              <a:t> to help figure out the larger ones</a:t>
            </a:r>
          </a:p>
          <a:p>
            <a:pPr marL="1165225" lvl="1" indent="-174625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>
                <a:latin typeface="+mn-ea"/>
              </a:rPr>
              <a:t>u</a:t>
            </a:r>
            <a:r>
              <a:rPr lang="en-US" altLang="ko-KR" sz="1850" dirty="0" smtClean="0">
                <a:latin typeface="+mn-ea"/>
              </a:rPr>
              <a:t>ntil the whole problem is solved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One of the most prominent issue</a:t>
            </a:r>
            <a:endParaRPr lang="en-US" altLang="ko-KR" sz="250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You can be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familiar</a:t>
            </a:r>
            <a:r>
              <a:rPr lang="en-US" altLang="ko-KR" sz="1850" dirty="0" smtClean="0">
                <a:latin typeface="+mn-ea"/>
              </a:rPr>
              <a:t> with PS with Dynamic Programming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There are so many issues to cover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6 have to be located on the left of 9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Repeat this procedure until we have no former element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1510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2963537" y="4781320"/>
            <a:ext cx="583894" cy="39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8617" y="4610292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has no former element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call this procedure as “</a:t>
            </a:r>
            <a:r>
              <a:rPr lang="en-US" altLang="ko-KR" sz="1850" b="1" dirty="0" err="1" smtClean="0">
                <a:solidFill>
                  <a:srgbClr val="FF0000"/>
                </a:solidFill>
                <a:latin typeface="+mn-ea"/>
              </a:rPr>
              <a:t>Backtrace</a:t>
            </a:r>
            <a:r>
              <a:rPr lang="en-US" altLang="ko-KR" sz="1850" dirty="0" smtClean="0">
                <a:latin typeface="+mn-ea"/>
              </a:rPr>
              <a:t>”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To implement </a:t>
            </a:r>
            <a:r>
              <a:rPr lang="en-US" altLang="ko-KR" sz="1850" dirty="0" err="1" smtClean="0">
                <a:latin typeface="+mn-ea"/>
              </a:rPr>
              <a:t>Backtrace</a:t>
            </a:r>
            <a:r>
              <a:rPr lang="en-US" altLang="ko-KR" sz="1850" dirty="0" smtClean="0">
                <a:latin typeface="+mn-ea"/>
              </a:rPr>
              <a:t>, we have to write down the history.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35399"/>
              </p:ext>
            </p:extLst>
          </p:nvPr>
        </p:nvGraphicFramePr>
        <p:xfrm>
          <a:off x="1156774" y="4703763"/>
          <a:ext cx="646322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155894" y="6176963"/>
            <a:ext cx="616945" cy="27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61825" y="6311899"/>
                <a:ext cx="409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It means that former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5" y="6311899"/>
                <a:ext cx="409406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90" t="-8197" r="-59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8484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Implement it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. It is very easy to make a stress of yours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51081"/>
              </p:ext>
            </p:extLst>
          </p:nvPr>
        </p:nvGraphicFramePr>
        <p:xfrm>
          <a:off x="1156774" y="4703763"/>
          <a:ext cx="6463224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N   </a:t>
            </a:r>
            <a:r>
              <a:rPr lang="en-US" altLang="ko-KR" sz="1850" dirty="0" err="1" smtClean="0"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Y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  N</a:t>
            </a:r>
            <a:r>
              <a:rPr lang="en-US" altLang="ko-KR" sz="1850" dirty="0" smtClean="0">
                <a:latin typeface="+mn-ea"/>
              </a:rPr>
              <a:t>   O   W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</a:t>
            </a:r>
            <a:r>
              <a:rPr lang="en-US" altLang="ko-KR" sz="1850" dirty="0" smtClean="0">
                <a:latin typeface="+mn-ea"/>
              </a:rPr>
              <a:t>  U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  N</a:t>
            </a:r>
            <a:r>
              <a:rPr lang="en-US" altLang="ko-KR" sz="1850" dirty="0" smtClean="0">
                <a:latin typeface="+mn-ea"/>
              </a:rPr>
              <a:t>   O   W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</a:t>
            </a:r>
            <a:r>
              <a:rPr lang="en-US" altLang="ko-KR" sz="1850" dirty="0" smtClean="0">
                <a:latin typeface="+mn-ea"/>
              </a:rPr>
              <a:t>  U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Define the Table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Give me !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Longest Common Subsequence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	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S   N</a:t>
                </a:r>
                <a:r>
                  <a:rPr lang="en-US" altLang="ko-KR" sz="1850" dirty="0" smtClean="0">
                    <a:latin typeface="+mn-ea"/>
                  </a:rPr>
                  <a:t>   O   W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	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S </a:t>
                </a:r>
                <a:r>
                  <a:rPr lang="en-US" altLang="ko-KR" sz="1850" dirty="0" smtClean="0">
                    <a:latin typeface="+mn-ea"/>
                  </a:rPr>
                  <a:t>  U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N</a:t>
                </a:r>
                <a:r>
                  <a:rPr lang="en-US" altLang="ko-KR" sz="1850" dirty="0" smtClean="0">
                    <a:latin typeface="+mn-ea"/>
                  </a:rPr>
                  <a:t>   </a:t>
                </a:r>
                <a:r>
                  <a:rPr lang="en-US" altLang="ko-KR" sz="1850" dirty="0" err="1" smtClean="0">
                    <a:latin typeface="+mn-ea"/>
                  </a:rPr>
                  <a:t>N</a:t>
                </a:r>
                <a:r>
                  <a:rPr lang="en-US" altLang="ko-KR" sz="1850" dirty="0" smtClean="0">
                    <a:latin typeface="+mn-ea"/>
                  </a:rPr>
                  <a:t>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Define the Table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= The length of LCS between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  N</a:t>
            </a:r>
            <a:r>
              <a:rPr lang="en-US" altLang="ko-KR" sz="1850" dirty="0" smtClean="0">
                <a:latin typeface="+mn-ea"/>
              </a:rPr>
              <a:t>   O   W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</a:t>
            </a:r>
            <a:r>
              <a:rPr lang="en-US" altLang="ko-KR" sz="1850" dirty="0" smtClean="0">
                <a:latin typeface="+mn-ea"/>
              </a:rPr>
              <a:t>  U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Define the Table           Fill it manually !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31552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  N</a:t>
            </a:r>
            <a:r>
              <a:rPr lang="en-US" altLang="ko-KR" sz="1850" dirty="0" smtClean="0">
                <a:latin typeface="+mn-ea"/>
              </a:rPr>
              <a:t>   O   W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S </a:t>
            </a:r>
            <a:r>
              <a:rPr lang="en-US" altLang="ko-KR" sz="1850" dirty="0" smtClean="0">
                <a:latin typeface="+mn-ea"/>
              </a:rPr>
              <a:t>  U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Define the Table           How can we feel it ?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25497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5105401" y="4343400"/>
            <a:ext cx="1491342" cy="1121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Consider this situation. 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2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Dynamic Programming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Procedure</a:t>
            </a:r>
            <a:endParaRPr lang="en-US" altLang="ko-KR" sz="250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Define the Table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recurrence relation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Calculate !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First of all, we can’t “match” O and U because they are different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4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remove one or both element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length of LCS when we remove O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length of LCS when we remove O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4147457" y="4147457"/>
            <a:ext cx="903514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4257" y="3929743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knows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length of LCS when we remove U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is the length of LCS when we remove U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>
            <a:off x="4898571" y="4027714"/>
            <a:ext cx="1034143" cy="9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1314" y="38426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 has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 O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the value of this entry is 1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09768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N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N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about this situation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97626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can match N! because they are the same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S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Then, the LCS must be (LCS between “S” and “SU”) + N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5     2     8     6     3     6     9     7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get SN. In addition, the value of this entry is 2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5680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1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Can you see the recurrence relation ?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9758"/>
              </p:ext>
            </p:extLst>
          </p:nvPr>
        </p:nvGraphicFramePr>
        <p:xfrm>
          <a:off x="1524000" y="454079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2. Find a recurrence relation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Longest Common Subsequence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	</a:t>
                </a:r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</a:rPr>
                  <a:t>S</a:t>
                </a:r>
                <a:r>
                  <a:rPr lang="en-US" altLang="ko-KR" sz="1850" dirty="0" smtClean="0">
                    <a:latin typeface="+mn-ea"/>
                  </a:rPr>
                  <a:t>   </a:t>
                </a:r>
                <a:r>
                  <a:rPr lang="en-US" altLang="ko-KR" sz="1850" dirty="0" smtClean="0">
                    <a:solidFill>
                      <a:srgbClr val="0070C0"/>
                    </a:solidFill>
                    <a:latin typeface="+mn-ea"/>
                  </a:rPr>
                  <a:t>N</a:t>
                </a:r>
                <a:r>
                  <a:rPr lang="en-US" altLang="ko-KR" sz="1850" dirty="0" smtClean="0">
                    <a:latin typeface="+mn-ea"/>
                  </a:rPr>
                  <a:t>  </a:t>
                </a:r>
                <a:r>
                  <a:rPr lang="en-US" altLang="ko-KR" sz="1850" dirty="0" smtClean="0">
                    <a:solidFill>
                      <a:schemeClr val="bg2">
                        <a:lumMod val="75000"/>
                      </a:schemeClr>
                    </a:solidFill>
                    <a:latin typeface="+mn-ea"/>
                  </a:rPr>
                  <a:t> O</a:t>
                </a:r>
                <a:r>
                  <a:rPr lang="en-US" altLang="ko-KR" sz="1850" dirty="0" smtClean="0">
                    <a:latin typeface="+mn-ea"/>
                  </a:rPr>
                  <a:t>   </a:t>
                </a:r>
                <a:r>
                  <a:rPr lang="en-US" altLang="ko-KR" sz="185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W   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	</a:t>
                </a:r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</a:rPr>
                  <a:t>S</a:t>
                </a:r>
                <a:r>
                  <a:rPr lang="en-US" altLang="ko-KR" sz="1850" dirty="0" smtClean="0">
                    <a:latin typeface="+mn-ea"/>
                  </a:rPr>
                  <a:t>   U   </a:t>
                </a:r>
                <a:r>
                  <a:rPr lang="en-US" altLang="ko-KR" sz="1850" dirty="0" smtClean="0">
                    <a:solidFill>
                      <a:srgbClr val="0070C0"/>
                    </a:solidFill>
                    <a:latin typeface="+mn-ea"/>
                  </a:rPr>
                  <a:t>N</a:t>
                </a:r>
                <a:r>
                  <a:rPr lang="en-US" altLang="ko-KR" sz="1850" dirty="0" smtClean="0">
                    <a:latin typeface="+mn-ea"/>
                  </a:rPr>
                  <a:t>   </a:t>
                </a:r>
                <a:r>
                  <a:rPr lang="en-US" altLang="ko-KR" sz="1850" dirty="0" err="1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N</a:t>
                </a:r>
                <a:r>
                  <a:rPr lang="en-US" altLang="ko-KR" sz="1850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   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2. Find a recurrence relation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+1                          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5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</a:t>
                </a:r>
                <a:endParaRPr lang="en-US" altLang="ko-KR" sz="185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Common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Longest Common Subsequence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</a:t>
            </a:r>
            <a:r>
              <a:rPr lang="en-US" altLang="ko-KR" sz="1850" dirty="0" smtClean="0">
                <a:solidFill>
                  <a:schemeClr val="bg2">
                    <a:lumMod val="75000"/>
                  </a:schemeClr>
                </a:solidFill>
                <a:latin typeface="+mn-ea"/>
              </a:rPr>
              <a:t> O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W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	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ko-KR" sz="1850" dirty="0" smtClean="0">
                <a:latin typeface="+mn-ea"/>
              </a:rPr>
              <a:t>   U  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1850" dirty="0" smtClean="0">
                <a:latin typeface="+mn-ea"/>
              </a:rPr>
              <a:t>   </a:t>
            </a:r>
            <a:r>
              <a:rPr lang="en-US" altLang="ko-KR" sz="185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ko-KR" sz="185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 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3. Calculate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Think about </a:t>
            </a:r>
            <a:r>
              <a:rPr lang="en-US" altLang="ko-KR" sz="1850" dirty="0" err="1" smtClean="0">
                <a:latin typeface="+mn-ea"/>
              </a:rPr>
              <a:t>backtrace</a:t>
            </a:r>
            <a:r>
              <a:rPr lang="en-US" altLang="ko-KR" sz="1850" dirty="0" smtClean="0">
                <a:latin typeface="+mn-ea"/>
              </a:rPr>
              <a:t>. It will be easy if you understand DP well.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Dynamic Programming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Remember. 3 step is enough.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The first step is the most important thing. Finding the recurrence relation is not that hard commonly.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I showed somewhat detail explanation of solving procedure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because it is first time to you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From the next time, I will just let you know what the definition of Table and the recurrent relation is</a:t>
            </a: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Please solve all the problem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 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an increasing subsequence of greatest length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	5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en-US" altLang="ko-KR" sz="1850" dirty="0" smtClean="0">
                    <a:latin typeface="+mn-ea"/>
                  </a:rPr>
                  <a:t>     8     6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3     6     9</a:t>
                </a:r>
                <a:r>
                  <a:rPr lang="en-US" altLang="ko-KR" sz="1850" dirty="0" smtClean="0">
                    <a:latin typeface="+mn-ea"/>
                  </a:rPr>
                  <a:t>     7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1. Define the Table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= The length of LIS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is the last element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have to be last element of subsequence</a:t>
                </a:r>
                <a:endParaRPr lang="en-US" altLang="ko-KR" sz="185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Longest Increasing Subsequence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an increasing subsequence of greatest length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	5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1850" dirty="0" smtClean="0">
                <a:latin typeface="+mn-ea"/>
              </a:rPr>
              <a:t>     8     6  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3     6     9</a:t>
            </a:r>
            <a:r>
              <a:rPr lang="en-US" altLang="ko-KR" sz="1850" dirty="0" smtClean="0">
                <a:latin typeface="+mn-ea"/>
              </a:rPr>
              <a:t>     7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Define the Table </a:t>
            </a: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You can fill the table manually. What </a:t>
            </a:r>
            <a:r>
              <a:rPr lang="en-US" altLang="ko-KR" sz="1850" dirty="0" smtClean="0">
                <a:latin typeface="+mn-ea"/>
              </a:rPr>
              <a:t>is the answer ?</a:t>
            </a:r>
            <a:endParaRPr lang="en-US" altLang="ko-KR" sz="1850" dirty="0" smtClean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6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3884"/>
              </p:ext>
            </p:extLst>
          </p:nvPr>
        </p:nvGraphicFramePr>
        <p:xfrm>
          <a:off x="1156774" y="5267909"/>
          <a:ext cx="6463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  <a:gridCol w="7181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4534</TotalTime>
  <Words>1983</Words>
  <Application>Microsoft Office PowerPoint</Application>
  <PresentationFormat>화면 슬라이드 쇼(4:3)</PresentationFormat>
  <Paragraphs>1613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7 : Dynamic Programming 1 </vt:lpstr>
      <vt:lpstr>Topic</vt:lpstr>
      <vt:lpstr>Dynamic Programming</vt:lpstr>
      <vt:lpstr>Dynamic Programming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Increasing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Dynamic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139</cp:revision>
  <dcterms:created xsi:type="dcterms:W3CDTF">2014-06-22T14:52:28Z</dcterms:created>
  <dcterms:modified xsi:type="dcterms:W3CDTF">2014-07-06T08:27:52Z</dcterms:modified>
</cp:coreProperties>
</file>