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handoutMasterIdLst>
    <p:handoutMasterId r:id="rId194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8" r:id="rId60"/>
    <p:sldId id="315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79" r:id="rId106"/>
    <p:sldId id="363" r:id="rId107"/>
    <p:sldId id="364" r:id="rId108"/>
    <p:sldId id="365" r:id="rId109"/>
    <p:sldId id="366" r:id="rId110"/>
    <p:sldId id="367" r:id="rId111"/>
    <p:sldId id="376" r:id="rId112"/>
    <p:sldId id="37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8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90" r:id="rId132"/>
    <p:sldId id="392" r:id="rId133"/>
    <p:sldId id="393" r:id="rId134"/>
    <p:sldId id="394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17" r:id="rId157"/>
    <p:sldId id="418" r:id="rId158"/>
    <p:sldId id="420" r:id="rId159"/>
    <p:sldId id="421" r:id="rId160"/>
    <p:sldId id="422" r:id="rId161"/>
    <p:sldId id="423" r:id="rId162"/>
    <p:sldId id="424" r:id="rId163"/>
    <p:sldId id="425" r:id="rId164"/>
    <p:sldId id="426" r:id="rId165"/>
    <p:sldId id="427" r:id="rId166"/>
    <p:sldId id="428" r:id="rId167"/>
    <p:sldId id="429" r:id="rId168"/>
    <p:sldId id="430" r:id="rId169"/>
    <p:sldId id="431" r:id="rId170"/>
    <p:sldId id="432" r:id="rId171"/>
    <p:sldId id="433" r:id="rId172"/>
    <p:sldId id="434" r:id="rId173"/>
    <p:sldId id="435" r:id="rId174"/>
    <p:sldId id="436" r:id="rId175"/>
    <p:sldId id="437" r:id="rId176"/>
    <p:sldId id="438" r:id="rId177"/>
    <p:sldId id="439" r:id="rId178"/>
    <p:sldId id="440" r:id="rId179"/>
    <p:sldId id="441" r:id="rId180"/>
    <p:sldId id="442" r:id="rId181"/>
    <p:sldId id="443" r:id="rId182"/>
    <p:sldId id="444" r:id="rId183"/>
    <p:sldId id="445" r:id="rId184"/>
    <p:sldId id="449" r:id="rId185"/>
    <p:sldId id="446" r:id="rId186"/>
    <p:sldId id="450" r:id="rId187"/>
    <p:sldId id="451" r:id="rId188"/>
    <p:sldId id="452" r:id="rId189"/>
    <p:sldId id="455" r:id="rId190"/>
    <p:sldId id="454" r:id="rId191"/>
    <p:sldId id="456" r:id="rId1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441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851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387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242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2619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5436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3836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0344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9982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741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84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9754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233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00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2766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5689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014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0218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6538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7318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1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797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4124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391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1780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28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08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156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730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674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7265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0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5772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137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6122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5617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3575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2650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931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80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103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6750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8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3054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5818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0835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4974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8572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5561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5132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3873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0508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524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1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28832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4734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7993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4448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990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9624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0771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9613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6345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6370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2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076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1863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949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2069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3544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4977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8377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68998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3138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453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03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718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869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3362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2281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0149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743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5291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860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9052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3283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2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3763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6667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932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9001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747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9757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20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1354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9369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0518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85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293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83077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0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5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77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60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51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7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49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78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58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96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42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9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0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41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5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19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02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32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55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70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01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0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10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58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69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7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41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20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10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84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6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03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5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91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29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5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390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11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35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105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598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790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4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0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40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038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458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889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84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310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456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4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434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2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023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309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215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41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811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122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098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965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503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204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0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87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895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79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63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897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330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727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443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2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64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477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721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641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85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281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001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636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097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635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7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9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Graph 1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Matrix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Use matrix ! ( you may already know this )</a:t>
                </a:r>
              </a:p>
              <a:p>
                <a:pPr marL="804863" lvl="1" indent="-347663" algn="just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81419"/>
              </p:ext>
            </p:extLst>
          </p:nvPr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564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237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136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963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716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Can we apply this flood fill algorithm to solve a problem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920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minimum length from the start cell and the end cell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194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minimum length from the start cell and the end cell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Here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406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minimum length from the start cell and the end cell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However, there is another path which is longer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223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can we find the optimal path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24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Matrix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Use matrix ! ( you may already know this )</a:t>
                </a:r>
              </a:p>
              <a:p>
                <a:pPr marL="804863" lvl="1" indent="-347663" algn="just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53956" y="6123530"/>
            <a:ext cx="26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 it good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542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Which traversal is better? DFS or 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56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Which traversal is better? DFS or BFS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Definitely, BFS is better in this time. Think about the reason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70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309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51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978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467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011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353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5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189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can we find the optimal path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e>
                    </m:d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𝑠h𝑜𝑟𝑡𝑒𝑠𝑡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𝑙𝑒𝑛𝑔𝑡h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fill it by using flood fill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7" name="직사각형 106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8" name="직사각형 10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09" name="직사각형 108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0" name="직사각형 109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2" name="직사각형 111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4" name="직사각형 113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7" name="직사각형 116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18" name="직사각형 117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19" name="직사각형 118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0" name="직사각형 119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1" name="직사각형 120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2" name="직사각형 121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3" name="직사각형 122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24" name="직사각형 123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5" name="직사각형 124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6" name="직사각형 125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127" name="직사각형 126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28" name="직사각형 127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19" name="직사각형 218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0" name="직사각형 219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1" name="직사각형 220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2" name="직사각형 221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3" name="직사각형 222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24" name="직사각형 223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5" name="직사각형 224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26" name="직사각형 225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27" name="직사각형 226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8" name="직사각형 227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29" name="직사각형 228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230" name="직사각형 229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1" name="직사각형 230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2" name="직사각형 231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3" name="직사각형 232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4" name="직사각형 233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5" name="직사각형 234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36" name="직사각형 235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37" name="직사각형 236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8" name="직사각형 237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39" name="직사각형 238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240" name="직사각형 239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241" name="직사각형 240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2" name="직사각형 241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3" name="직사각형 242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4" name="직사각형 243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45" name="직사각형 244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6" name="직사각형 245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47" name="직사각형 246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8" name="직사각형 247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49" name="직사각형 248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250" name="직사각형 249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1" name="직사각형 250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9</a:t>
            </a:r>
            <a:endParaRPr lang="ko-KR" altLang="en-US" sz="1500" dirty="0"/>
          </a:p>
        </p:txBody>
      </p:sp>
      <p:sp>
        <p:nvSpPr>
          <p:cNvPr id="252" name="직사각형 251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3" name="직사각형 252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54" name="직사각형 253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5" name="직사각형 254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56" name="직사각형 255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57" name="직사각형 256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8" name="직사각형 257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59" name="직사각형 258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60" name="직사각형 259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1" name="직사각형 260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262" name="직사각형 261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3" name="직사각형 262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64" name="직사각형 263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5" name="직사각형 264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66" name="직사각형 265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67" name="직사각형 266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8" name="직사각형 267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69" name="직사각형 268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70" name="직사각형 269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1" name="직사각형 270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272" name="직사각형 271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3" name="직사각형 272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4" name="직사각형 273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75" name="직사각형 274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76" name="직사각형 275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8" name="직사각형 277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79" name="직사각형 278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80" name="직사각형 279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1" name="직사각형 280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  <p:sp>
        <p:nvSpPr>
          <p:cNvPr id="282" name="직사각형 281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3" name="직사각형 282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4" name="직사각형 283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85" name="직사각형 284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86" name="직사각형 285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7" name="직사각형 286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9" name="직사각형 288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290" name="직사각형 289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1" name="직사각형 290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292" name="직사각형 291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293" name="직사각형 292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94" name="직사각형 293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95" name="직사각형 294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699250" y="5097040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Fill it yourself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2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graph, determine whether this graph is connected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6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graph, determine whether this graph is connected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4450" y="5378450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it connected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4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graph, determine whether this graph is connected or not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4450" y="5378450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it connected ? </a:t>
            </a:r>
            <a:r>
              <a:rPr lang="en-US" altLang="ko-KR" b="1" dirty="0" smtClean="0">
                <a:solidFill>
                  <a:srgbClr val="FF0000"/>
                </a:solidFill>
              </a:rPr>
              <a:t>NO!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graph, determine whether this graph is connected or not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One traversal from any start vertex is enough. Easy.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graph, determine whether this graph is connected or not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One traversal from any start vertex is enough. Easy.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if this graph is directed graph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graph, determine whether this graph is connected or not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One traversal from any start vertex is enough. Easy.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What if this graph is directed graph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direct graph, Find Strongly Connected Component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500" dirty="0" smtClean="0">
                <a:latin typeface="+mn-ea"/>
              </a:rPr>
              <a:t>SCC : a graph is strongly connected if every vertex is reachable from every other vertex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direct graph, Find Strongly Connected Component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500" dirty="0" smtClean="0">
                <a:latin typeface="+mn-ea"/>
              </a:rPr>
              <a:t>SCC : a graph is strongly connected if every vertex is reachable from every other vertex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35450"/>
            <a:ext cx="374808" cy="63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941055" y="3390753"/>
            <a:ext cx="2184400" cy="218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354916" y="3390753"/>
            <a:ext cx="2623902" cy="218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509938" y="5346538"/>
            <a:ext cx="913540" cy="9166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87040" y="6259215"/>
            <a:ext cx="28179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Is there a edge between 3 and 4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711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Suppose that there is strongly connected component. ( just imagine 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Suppose that there is strongly connected component. ( just imagine 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Then we can make a graph consisting of “big”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( big vertex makes a strongly connected component 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Let me call this graph as a meta graph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Trivially, this meta graph has no cycle.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If not, they had to shrink into a vertex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6280150" y="5350670"/>
            <a:ext cx="1981201" cy="6945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Trivially, this meta graph has no cycle.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If not, they had to shrink into a vertex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6280150" y="5350670"/>
            <a:ext cx="1981201" cy="6945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060950" y="3867150"/>
            <a:ext cx="3917868" cy="28543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Trivially, this meta graph has no cycle.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If not, they had to shrink into a vertex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065796" y="4464051"/>
            <a:ext cx="2076450" cy="2076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311650" y="5448698"/>
            <a:ext cx="1754146" cy="5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Think about the leaf big node. (a big node which has no outer edge)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Choose one vertex from the leaf big node.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261350" y="4610100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If we perform traverse started from the vertex, then it will traverse whole big node because the big node is SCC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If not, contradiction.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261350" y="4610100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559717" y="5108802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411853" y="4855599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835458" y="4902201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45388" y="4545641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9095" y="3957415"/>
            <a:ext cx="2157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can find all the nodes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882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we get a SCC</a:t>
            </a:r>
            <a:endParaRPr lang="en-US" altLang="ko-KR" sz="1850" dirty="0" smtClean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261350" y="4648200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261350" y="4648200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318417" y="4933439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742155" y="4933439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4011"/>
              </p:ext>
            </p:extLst>
          </p:nvPr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87040" y="6259215"/>
            <a:ext cx="3191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Is there a edge between 3 and 4 ? 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No!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261350" y="4648200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318417" y="4933439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742155" y="4933439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181600" y="4001294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181600" y="4001294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248275" y="4368800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03875" y="4368800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09410" y="4128521"/>
            <a:ext cx="133350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correct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Find a vertex within 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Is it correct ? Sure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</a:t>
            </a: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We have to maintain whole matrix to save a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9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Therefore, we can derive a beautiful algorithm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Find a vertex</a:t>
            </a:r>
            <a:r>
              <a:rPr lang="en-US" altLang="ko-KR" sz="1850" dirty="0" smtClean="0">
                <a:latin typeface="+mn-ea"/>
              </a:rPr>
              <a:t> within </a:t>
            </a:r>
            <a:r>
              <a:rPr lang="en-US" altLang="ko-KR" sz="1850" b="1" dirty="0" smtClean="0">
                <a:solidFill>
                  <a:schemeClr val="accent5"/>
                </a:solidFill>
                <a:latin typeface="+mn-ea"/>
              </a:rPr>
              <a:t>the leaf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Traverse started from the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Remove that big node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Repeat it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endParaRPr lang="en-US" altLang="ko-KR" sz="185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However, how can we find a vertex in step 1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 don’t know whether a vertex is contained in the leaf big node or not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Actually, it is impossible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OTL …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OTL …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We can choose a vertex, but we don’t know whether it is contained in the leaf big node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448300" y="5653315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OTL …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Then, just traverse it ! Then it will traverse all the big node reached from the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730875" y="5312173"/>
            <a:ext cx="984250" cy="6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043696" y="4885760"/>
            <a:ext cx="96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448300" y="5653315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476875" y="6016966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88587" y="5893480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74061" y="4558281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43696" y="498838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1699" y="4674507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90082" y="5096444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2418" y="485642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OTL …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And reverse the whole graph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203950" y="5312174"/>
            <a:ext cx="511175" cy="3243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620000" y="4885760"/>
            <a:ext cx="39044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448300" y="5653315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476875" y="6016966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88587" y="5893480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74061" y="4558281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43696" y="498838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1699" y="4674507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90082" y="5096444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2418" y="485642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OTL …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And reverse the whole graph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Then our start vertex becomes the vertex contained in the leaf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203950" y="5312174"/>
            <a:ext cx="511175" cy="3243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620000" y="4885760"/>
            <a:ext cx="39044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448300" y="5653315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476875" y="6016966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88587" y="5893480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74061" y="4558281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43696" y="498838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1699" y="4674507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90082" y="5096444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2418" y="485642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7" idx="3"/>
          </p:cNvCxnSpPr>
          <p:nvPr/>
        </p:nvCxnSpPr>
        <p:spPr>
          <a:xfrm>
            <a:off x="3691178" y="4409174"/>
            <a:ext cx="529510" cy="1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4638" y="4086008"/>
            <a:ext cx="281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don’t know its existence</a:t>
            </a:r>
          </a:p>
          <a:p>
            <a:r>
              <a:rPr lang="en-US" altLang="ko-KR" dirty="0" smtClean="0"/>
              <a:t>because we don’t traverse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3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OTL …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And reverse the whole graph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Then our start vertex becomes the vertex contained in the leaf node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It is strong evidence that we can perform our algorithm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3100" y="4724400"/>
            <a:ext cx="1098550" cy="10985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67200" y="4502150"/>
            <a:ext cx="711200" cy="5143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927600" y="3729039"/>
            <a:ext cx="1098550" cy="10985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81600" y="5350670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32" idx="2"/>
          </p:cNvCxnSpPr>
          <p:nvPr/>
        </p:nvCxnSpPr>
        <p:spPr>
          <a:xfrm>
            <a:off x="4264025" y="5518150"/>
            <a:ext cx="917575" cy="38179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494421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010442" y="4336485"/>
            <a:ext cx="1098550" cy="10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203950" y="5312174"/>
            <a:ext cx="511175" cy="3243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2"/>
          </p:cNvCxnSpPr>
          <p:nvPr/>
        </p:nvCxnSpPr>
        <p:spPr>
          <a:xfrm>
            <a:off x="7620000" y="4885760"/>
            <a:ext cx="39044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448300" y="5653315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476875" y="6016966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88587" y="5893480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74061" y="4558281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43696" y="498838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1699" y="4674507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90082" y="5096444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2418" y="4856422"/>
            <a:ext cx="169635" cy="16963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>
            <a:off x="3691178" y="4409174"/>
            <a:ext cx="529510" cy="14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4638" y="4086008"/>
            <a:ext cx="281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don’t know its existence</a:t>
            </a:r>
          </a:p>
          <a:p>
            <a:r>
              <a:rPr lang="en-US" altLang="ko-KR" dirty="0" smtClean="0"/>
              <a:t>because we don’t traverse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Choose a start vertex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Perform DFS, and write the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exit time</a:t>
            </a:r>
            <a:r>
              <a:rPr lang="en-US" altLang="ko-KR" sz="1850" dirty="0" smtClean="0">
                <a:latin typeface="+mn-ea"/>
              </a:rPr>
              <a:t> for all the vertices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After doing DFS, reverse whole graph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Perform DFS or BFS starting from a vertex whose exit time is the largest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altLang="ko-KR" sz="1850" dirty="0" smtClean="0">
                <a:latin typeface="+mn-ea"/>
              </a:rPr>
              <a:t>All the vertices gathering in step 4 performs a SCC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We have to maintain whole matrix to save a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57304"/>
              </p:ext>
            </p:extLst>
          </p:nvPr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87040" y="6176963"/>
            <a:ext cx="15063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How about this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218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3599" y="3496640"/>
            <a:ext cx="24004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 can’t traverse further. Exit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428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243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246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99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561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53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564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We have to maintain whole matrix to save a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87040" y="6176963"/>
            <a:ext cx="2734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Compare the number of 1 and 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907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35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731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819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698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46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382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Pick a start vertex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and write the exit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361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146550"/>
            <a:ext cx="419258" cy="7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After writing all the exit time, reverse whole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291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316506"/>
            <a:ext cx="321003" cy="5552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After writing all the exit time, reverse whole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150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300324"/>
            <a:ext cx="330358" cy="5714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01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Matrix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can determine whether there is a edge between </a:t>
            </a:r>
            <a:r>
              <a:rPr lang="en-US" altLang="ko-KR" sz="1850" dirty="0" err="1" smtClean="0">
                <a:latin typeface="+mn-ea"/>
              </a:rPr>
              <a:t>i</a:t>
            </a:r>
            <a:r>
              <a:rPr lang="en-US" altLang="ko-KR" sz="1850" dirty="0" smtClean="0">
                <a:latin typeface="+mn-ea"/>
              </a:rPr>
              <a:t> and j directly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We have to maintain whole matrix to save a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87040" y="6176963"/>
            <a:ext cx="3690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Compare the number of 1 and 0</a:t>
            </a:r>
            <a:br>
              <a:rPr lang="en-US" altLang="ko-KR" sz="1500" dirty="0" smtClean="0"/>
            </a:br>
            <a:r>
              <a:rPr lang="en-US" altLang="ko-KR" sz="1500" dirty="0" smtClean="0"/>
              <a:t>Can we handle a graph with 100,000 vertex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695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894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916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51436" y="5531244"/>
            <a:ext cx="679719" cy="66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Overall procedure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started from a vertex with highest exit time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All the vertices reached from the start vertex makes a SCC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51436" y="5531244"/>
            <a:ext cx="679719" cy="66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5050" y="6502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It is correct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long does it takes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51436" y="5531244"/>
            <a:ext cx="679719" cy="66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5050" y="6502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Matrix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We can determine whether there is a edge between </a:t>
                </a:r>
                <a:r>
                  <a:rPr lang="en-US" altLang="ko-KR" sz="1850" dirty="0" err="1" smtClean="0">
                    <a:latin typeface="+mn-ea"/>
                  </a:rPr>
                  <a:t>i</a:t>
                </a:r>
                <a:r>
                  <a:rPr lang="en-US" altLang="ko-KR" sz="1850" dirty="0" smtClean="0">
                    <a:latin typeface="+mn-ea"/>
                  </a:rPr>
                  <a:t> and j directly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We have to maintain whole matrix to save a graph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 to find all the adjacent vertices for a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0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It is correct ? 		We need some detail proof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 long does it takes ?	We need 2 DFS (or 1 DFS + 1 BFS)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51436" y="5531244"/>
            <a:ext cx="679719" cy="66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5050" y="6502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8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endCxn id="38" idx="7"/>
          </p:cNvCxnSpPr>
          <p:nvPr/>
        </p:nvCxnSpPr>
        <p:spPr>
          <a:xfrm flipH="1">
            <a:off x="5213192" y="4294729"/>
            <a:ext cx="333592" cy="5770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Strongly Connected Component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It is correct ? 		We need some detail proof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How long does it takes ?	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8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sz="18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6" idx="6"/>
            <a:endCxn id="37" idx="2"/>
          </p:cNvCxnSpPr>
          <p:nvPr/>
        </p:nvCxnSpPr>
        <p:spPr>
          <a:xfrm>
            <a:off x="4687040" y="4097102"/>
            <a:ext cx="7669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8" idx="1"/>
            <a:endCxn id="36" idx="5"/>
          </p:cNvCxnSpPr>
          <p:nvPr/>
        </p:nvCxnSpPr>
        <p:spPr>
          <a:xfrm flipH="1" flipV="1">
            <a:off x="4603750" y="4279900"/>
            <a:ext cx="329953" cy="5918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7" idx="6"/>
            <a:endCxn id="39" idx="2"/>
          </p:cNvCxnSpPr>
          <p:nvPr/>
        </p:nvCxnSpPr>
        <p:spPr>
          <a:xfrm flipV="1">
            <a:off x="5849213" y="4097101"/>
            <a:ext cx="766916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5"/>
            <a:endCxn id="40" idx="1"/>
          </p:cNvCxnSpPr>
          <p:nvPr/>
        </p:nvCxnSpPr>
        <p:spPr>
          <a:xfrm>
            <a:off x="6953502" y="4236845"/>
            <a:ext cx="336993" cy="637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9" idx="6"/>
            <a:endCxn id="42" idx="1"/>
          </p:cNvCxnSpPr>
          <p:nvPr/>
        </p:nvCxnSpPr>
        <p:spPr>
          <a:xfrm>
            <a:off x="7011386" y="4097101"/>
            <a:ext cx="1364219" cy="7717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0" idx="6"/>
            <a:endCxn id="42" idx="2"/>
          </p:cNvCxnSpPr>
          <p:nvPr/>
        </p:nvCxnSpPr>
        <p:spPr>
          <a:xfrm flipV="1">
            <a:off x="7627868" y="5008550"/>
            <a:ext cx="689853" cy="5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2" idx="0"/>
            <a:endCxn id="41" idx="5"/>
          </p:cNvCxnSpPr>
          <p:nvPr/>
        </p:nvCxnSpPr>
        <p:spPr>
          <a:xfrm flipH="1" flipV="1">
            <a:off x="8106453" y="4236845"/>
            <a:ext cx="408897" cy="5740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2"/>
            <a:endCxn id="39" idx="6"/>
          </p:cNvCxnSpPr>
          <p:nvPr/>
        </p:nvCxnSpPr>
        <p:spPr>
          <a:xfrm flipH="1">
            <a:off x="7011386" y="4097101"/>
            <a:ext cx="7576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0" idx="5"/>
            <a:endCxn id="43" idx="0"/>
          </p:cNvCxnSpPr>
          <p:nvPr/>
        </p:nvCxnSpPr>
        <p:spPr>
          <a:xfrm>
            <a:off x="7569984" y="5154194"/>
            <a:ext cx="396726" cy="5109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3"/>
            <a:endCxn id="43" idx="0"/>
          </p:cNvCxnSpPr>
          <p:nvPr/>
        </p:nvCxnSpPr>
        <p:spPr>
          <a:xfrm flipH="1">
            <a:off x="8020050" y="5148294"/>
            <a:ext cx="355555" cy="5286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25483" y="363124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680904" y="598873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8535986" y="4598655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3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0492" y="4680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39720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590354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8442" y="367042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223" y="457582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" name="타원 4"/>
          <p:cNvSpPr/>
          <p:nvPr/>
        </p:nvSpPr>
        <p:spPr>
          <a:xfrm>
            <a:off x="4034117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667500" y="3396702"/>
            <a:ext cx="2063750" cy="201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51436" y="5531244"/>
            <a:ext cx="679719" cy="66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5050" y="6502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1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13" y="1825624"/>
            <a:ext cx="4828343" cy="5032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Basic concept</a:t>
            </a:r>
            <a:endParaRPr lang="en-US" altLang="ko-KR" sz="1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Graph representation</a:t>
            </a:r>
            <a:endParaRPr lang="en-US" altLang="ko-KR" sz="150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Adjacency matrix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Adjacency list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Tradeoffs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Graph Traversal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Depth First Search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Breadth First Search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Flood Fill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Connected Component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Strongly Connected Component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4326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Matrix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We can determine whether there is a edge between </a:t>
                </a:r>
                <a:r>
                  <a:rPr lang="en-US" altLang="ko-KR" sz="1850" dirty="0" err="1" smtClean="0">
                    <a:latin typeface="+mn-ea"/>
                  </a:rPr>
                  <a:t>i</a:t>
                </a:r>
                <a:r>
                  <a:rPr lang="en-US" altLang="ko-KR" sz="1850" dirty="0" smtClean="0">
                    <a:latin typeface="+mn-ea"/>
                  </a:rPr>
                  <a:t> and j directly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We have to maintain whole matrix to save a graph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 to find all the adjacent vertices for a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489411" y="6243038"/>
            <a:ext cx="36612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Give me all the adjacent vertices for vertex 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0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Matrix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We can determine whether there is a edge between </a:t>
                </a:r>
                <a:r>
                  <a:rPr lang="en-US" altLang="ko-KR" sz="1850" dirty="0" err="1" smtClean="0">
                    <a:latin typeface="+mn-ea"/>
                  </a:rPr>
                  <a:t>i</a:t>
                </a:r>
                <a:r>
                  <a:rPr lang="en-US" altLang="ko-KR" sz="1850" dirty="0" smtClean="0">
                    <a:latin typeface="+mn-ea"/>
                  </a:rPr>
                  <a:t> and j directly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We have to maintain whole matrix to save a graph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 to find all the adjacent vertices for a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55628"/>
              </p:ext>
            </p:extLst>
          </p:nvPr>
        </p:nvGraphicFramePr>
        <p:xfrm>
          <a:off x="628650" y="3480619"/>
          <a:ext cx="34727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  <a:gridCol w="385861"/>
              </a:tblGrid>
              <a:tr h="2868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</a:tr>
              <a:tr h="2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9411" y="6243038"/>
                <a:ext cx="36612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Give me all the adjacent vertices for vertex 3</a:t>
                </a:r>
                <a:br>
                  <a:rPr lang="en-US" altLang="ko-KR" sz="1500" dirty="0" smtClean="0"/>
                </a:br>
                <a:r>
                  <a:rPr lang="en-US" altLang="ko-KR" sz="1500" dirty="0" smtClean="0">
                    <a:sym typeface="Wingdings" panose="05000000000000000000" pitchFamily="2" charset="2"/>
                  </a:rPr>
                  <a:t> It takes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11" y="6243038"/>
                <a:ext cx="3661259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666" t="-2198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2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Handle just adjacent vertices for all vertices</a:t>
            </a: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2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Handle just adjacent vertices for all vertices</a:t>
            </a: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Handle just adjacent vertices for all vertices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Optimal space complexity (i.e. no redundant space)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List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Handle just adjacent vertices for all vertices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Optimal space complexity (i.e. no redundant space)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to find all the adjacent vertices for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List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Handle just adjacent vertices for all vertices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Optimal space complexity (i.e. no redundant space)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to find all the adjacent vertices for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 also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) to determine the existence of edge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List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Handle just adjacent vertices for all vertices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Optimal space complexity (i.e. no redundant space)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to find all the adjacent vertices for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 also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) to determine the existence of edge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4431" y="6060367"/>
            <a:ext cx="32135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Is there edge between vertex 1 and 3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28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List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Handle just adjacent vertices for all vertices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Optimal space complexity (i.e. no redundant space)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takes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to find all the adjacent vertices for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It take also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>) to determine the existence of edge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0168" cy="4351338"/>
              </a:xfrm>
              <a:blipFill rotWithShape="0">
                <a:blip r:embed="rId3"/>
                <a:stretch>
                  <a:fillRect l="-102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FF00"/>
                </a:solidFill>
              </a:rPr>
              <a:t>2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FF00"/>
                </a:solidFill>
              </a:rPr>
              <a:t>3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4431" y="6060367"/>
            <a:ext cx="32135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Is there edge between vertex 1 and 3 ?</a:t>
            </a:r>
            <a:endParaRPr lang="ko-KR" altLang="en-US" sz="15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622323" y="4111262"/>
            <a:ext cx="896702" cy="30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6862" y="4418617"/>
            <a:ext cx="26793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have to consider all of these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173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List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By the way, is it possible to manage this kind of structure ?</a:t>
            </a: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FF00"/>
                </a:solidFill>
              </a:rPr>
              <a:t>2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FF00"/>
                </a:solidFill>
              </a:rPr>
              <a:t>3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2989" y="3606346"/>
            <a:ext cx="2159164" cy="2973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Basic Concept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A set of vertices and edges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1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Adjacency List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By the way, is it possible to manage this kind of structure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Yes we can! Use STL vector </a:t>
            </a:r>
            <a:r>
              <a:rPr lang="en-US" altLang="ko-KR" sz="1500" dirty="0" smtClean="0">
                <a:latin typeface="+mn-ea"/>
              </a:rPr>
              <a:t>( I’ll give some simple lecture for you today )</a:t>
            </a:r>
            <a:endParaRPr lang="en-US" altLang="ko-KR" sz="150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564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FF00"/>
                </a:solidFill>
              </a:rPr>
              <a:t>2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8866" y="397542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rgbClr val="FFFF00"/>
                </a:solidFill>
              </a:rPr>
              <a:t>3</a:t>
            </a:r>
            <a:endParaRPr lang="ko-KR" altLang="en-US" sz="1500" b="1" dirty="0">
              <a:solidFill>
                <a:srgbClr val="FFFF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564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1235916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1552268" y="429472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919564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1238866" y="4614031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919564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235916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561118" y="4933333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919564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235916" y="5252635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919564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4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1235916" y="5571937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7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919564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5</a:t>
            </a:r>
            <a:endParaRPr lang="ko-KR" altLang="en-US" sz="1500" dirty="0"/>
          </a:p>
        </p:txBody>
      </p:sp>
      <p:sp>
        <p:nvSpPr>
          <p:cNvPr id="57" name="직사각형 56"/>
          <p:cNvSpPr/>
          <p:nvPr/>
        </p:nvSpPr>
        <p:spPr>
          <a:xfrm>
            <a:off x="1235916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6</a:t>
            </a:r>
            <a:endParaRPr lang="ko-KR" altLang="en-US" sz="1500" dirty="0"/>
          </a:p>
        </p:txBody>
      </p:sp>
      <p:sp>
        <p:nvSpPr>
          <p:cNvPr id="58" name="직사각형 57"/>
          <p:cNvSpPr/>
          <p:nvPr/>
        </p:nvSpPr>
        <p:spPr>
          <a:xfrm>
            <a:off x="1552268" y="5891239"/>
            <a:ext cx="319302" cy="31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8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466050" y="397542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50" y="429472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50" y="4614031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6050" y="4933333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6050" y="5252635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6050" y="5571937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6050" y="5891239"/>
            <a:ext cx="319302" cy="319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2989" y="3606346"/>
            <a:ext cx="2159164" cy="2973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Summary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Adjacency matrix VS 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Existence of edge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Find all the neighboring vertices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Space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3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Summary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Adjacency matrix VS 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Existence of edge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Find all the neighboring vertices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Space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8361" y="5295778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2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Summary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Adjacency matrix VS 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Existence of edge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Find all the neighboring vertices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Space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8361" y="5295778"/>
            <a:ext cx="4585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Which one is better ?</a:t>
            </a:r>
          </a:p>
          <a:p>
            <a:r>
              <a:rPr lang="en-US" altLang="ko-KR" dirty="0" smtClean="0"/>
              <a:t>It depends, but usually we prefer adjacency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1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Summary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Adjacency matrix VS Adjacency list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Existence of edge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Find all the neighboring vertices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Space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Traversal paradigm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Basically, graph is also data structure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In other words, we want to contain some information into a graph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Therefore, we have to be able to traverse whole graph to find </a:t>
            </a:r>
            <a:r>
              <a:rPr lang="en-US" altLang="ko-KR" sz="1850" dirty="0" err="1" smtClean="0">
                <a:latin typeface="+mn-ea"/>
              </a:rPr>
              <a:t>datas</a:t>
            </a:r>
            <a:endParaRPr lang="en-US" altLang="ko-KR" sz="1850" dirty="0" smtClean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Depth First Search VS Breadth First Search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Use stack to traverse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b="0" dirty="0" err="1" smtClean="0">
                <a:solidFill>
                  <a:schemeClr val="tx1"/>
                </a:solidFill>
                <a:latin typeface="+mn-ea"/>
              </a:rPr>
              <a:t>Invarient</a:t>
            </a: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 : The current vertex is pointed by the top of the stack</a:t>
            </a:r>
            <a:br>
              <a:rPr lang="en-US" altLang="ko-KR" sz="1850" b="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850" b="0" dirty="0" smtClean="0">
                <a:solidFill>
                  <a:schemeClr val="tx1"/>
                </a:solidFill>
                <a:latin typeface="+mn-ea"/>
              </a:rPr>
              <a:t>		 ( Discuss it later. Forget it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8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Terminology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</a:rPr>
              <a:t>Nodes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2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2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8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5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8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8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40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9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1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913634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913634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28034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913633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30982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913633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25082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79271"/>
            <a:ext cx="395257" cy="395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7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9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4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4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5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5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3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Terminology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</a:rPr>
              <a:t>Edges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2" y="4097100"/>
            <a:ext cx="11621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2" y="4097100"/>
            <a:ext cx="581086" cy="911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8" y="4111262"/>
            <a:ext cx="578137" cy="89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5" y="4097099"/>
            <a:ext cx="1126779" cy="7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8" y="4097100"/>
            <a:ext cx="1152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8" y="4097099"/>
            <a:ext cx="616482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40" y="5028610"/>
            <a:ext cx="1107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9" y="4097099"/>
            <a:ext cx="548641" cy="911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1" y="5008549"/>
            <a:ext cx="521909" cy="86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91363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91363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28034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91363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3098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91363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2508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7927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2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634" y="5542409"/>
            <a:ext cx="31644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Done ! What is the visiting sequence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202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634" y="5542409"/>
            <a:ext cx="27397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Well, how can we implement it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603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634" y="5542409"/>
            <a:ext cx="3068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Well, how can we implement it ?</a:t>
            </a:r>
          </a:p>
          <a:p>
            <a:r>
              <a:rPr lang="en-US" altLang="ko-KR" sz="1500" dirty="0" smtClean="0"/>
              <a:t>We have to implement Step 2. and 3.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532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634" y="5542409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Well, how can we implement it ?</a:t>
            </a:r>
          </a:p>
          <a:p>
            <a:r>
              <a:rPr lang="en-US" altLang="ko-KR" sz="1500" dirty="0" smtClean="0"/>
              <a:t>We have to implement Step 2. and 3.</a:t>
            </a:r>
          </a:p>
          <a:p>
            <a:r>
              <a:rPr lang="en-US" altLang="ko-KR" sz="1500" dirty="0" smtClean="0"/>
              <a:t>Step 2. is quite simple… but what about Step 3 ?</a:t>
            </a:r>
          </a:p>
          <a:p>
            <a:r>
              <a:rPr lang="en-US" altLang="ko-KR" sz="1500" dirty="0" smtClean="0"/>
              <a:t>We should move backward.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95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634" y="5542409"/>
            <a:ext cx="393736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Well, how can we implement it ?</a:t>
            </a:r>
          </a:p>
          <a:p>
            <a:r>
              <a:rPr lang="en-US" altLang="ko-KR" sz="1500" dirty="0" smtClean="0"/>
              <a:t>We have to implement Step 2. and 3.</a:t>
            </a:r>
          </a:p>
          <a:p>
            <a:r>
              <a:rPr lang="en-US" altLang="ko-KR" sz="1500" dirty="0" smtClean="0"/>
              <a:t>Step 2. is quite simple… but what about Step 3 ?</a:t>
            </a:r>
          </a:p>
          <a:p>
            <a:r>
              <a:rPr lang="en-US" altLang="ko-KR" sz="1500" dirty="0" smtClean="0"/>
              <a:t>We should move backward.</a:t>
            </a:r>
          </a:p>
          <a:p>
            <a:r>
              <a:rPr lang="en-US" altLang="ko-KR" sz="1500" dirty="0" smtClean="0"/>
              <a:t>How can we remember the past vertices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050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634" y="5542409"/>
            <a:ext cx="409644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Well, how can we implement it ?</a:t>
            </a:r>
          </a:p>
          <a:p>
            <a:r>
              <a:rPr lang="en-US" altLang="ko-KR" sz="1500" dirty="0" smtClean="0"/>
              <a:t>We have to implement Step 2. and 3.</a:t>
            </a:r>
          </a:p>
          <a:p>
            <a:r>
              <a:rPr lang="en-US" altLang="ko-KR" sz="1500" dirty="0" smtClean="0"/>
              <a:t>Step 2. is quite simple… but what about Step 3 ?</a:t>
            </a:r>
          </a:p>
          <a:p>
            <a:r>
              <a:rPr lang="en-US" altLang="ko-KR" sz="1500" dirty="0" smtClean="0"/>
              <a:t>We should move backward.</a:t>
            </a:r>
          </a:p>
          <a:p>
            <a:r>
              <a:rPr lang="en-US" altLang="ko-KR" sz="1500" dirty="0" smtClean="0"/>
              <a:t>How can we remember the past vertices ?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STACK !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Basic Concept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: the number of adjacent edges for a vertex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6771" y="367165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4354598" y="367165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7159" y="4600211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290" y="366800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1895" y="366800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33" name="TextBox 32"/>
          <p:cNvSpPr txBox="1"/>
          <p:nvPr/>
        </p:nvSpPr>
        <p:spPr>
          <a:xfrm>
            <a:off x="8372724" y="455282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7294034" y="455282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7831895" y="540232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749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3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864197" y="5616187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864197" y="5616187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864197" y="5226831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0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864197" y="5616187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0738" y="6389001"/>
            <a:ext cx="38115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Simply pop ! Then we get a vertex just before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811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78363" y="4097099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864197" y="5616187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864197" y="5226831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78363" y="4097099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864197" y="5616187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864197" y="5226831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64197" y="4837475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Depth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Move to adjacent vertex we don’t visit yet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If there is no such a vertex, move backward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78363" y="4097099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81318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64197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64197" y="6389001"/>
            <a:ext cx="660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07227" y="4235737"/>
            <a:ext cx="200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4925" y="4241636"/>
            <a:ext cx="0" cy="2147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64197" y="6005543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864197" y="5616187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864197" y="5226831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64197" y="4837475"/>
            <a:ext cx="643030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0231" y="6311899"/>
            <a:ext cx="19600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Please do it yourself </a:t>
            </a:r>
            <a:r>
              <a:rPr lang="en-US" altLang="ko-KR" sz="1500" dirty="0" smtClean="0">
                <a:sym typeface="Wingdings" panose="05000000000000000000" pitchFamily="2" charset="2"/>
              </a:rPr>
              <a:t>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53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Use queue to traverse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err="1" smtClean="0">
                <a:latin typeface="+mn-ea"/>
              </a:rPr>
              <a:t>Invarient</a:t>
            </a:r>
            <a:r>
              <a:rPr lang="en-US" altLang="ko-KR" sz="1850" dirty="0" smtClean="0">
                <a:latin typeface="+mn-ea"/>
              </a:rPr>
              <a:t> : The current vertex is pointed by front pointer</a:t>
            </a:r>
            <a:endParaRPr lang="en-US" altLang="ko-KR" sz="1450" dirty="0" smtClean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91092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827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09922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2674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487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</a:t>
            </a:r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h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Basic Concept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𝐶𝑜𝑛𝑛𝑒𝑐𝑡𝑒𝑑𝑛𝑒𝑠𝑠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: a graph is connecte</a:t>
                </a:r>
                <a:r>
                  <a:rPr lang="en-US" altLang="ko-KR" sz="1850" dirty="0" smtClean="0">
                    <a:latin typeface="+mn-ea"/>
                  </a:rPr>
                  <a:t>d if there exist always a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                    </a:t>
                </a:r>
                <a:r>
                  <a:rPr lang="en-US" altLang="ko-KR" sz="1850" b="1" dirty="0" smtClean="0">
                    <a:solidFill>
                      <a:srgbClr val="FF0000"/>
                    </a:solidFill>
                    <a:latin typeface="+mn-ea"/>
                  </a:rPr>
                  <a:t>path</a:t>
                </a:r>
                <a:r>
                  <a:rPr lang="en-US" altLang="ko-KR" sz="1850" dirty="0" smtClean="0">
                    <a:latin typeface="+mn-ea"/>
                  </a:rPr>
                  <a:t> which connects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850" dirty="0" smtClean="0">
                    <a:solidFill>
                      <a:schemeClr val="tx1"/>
                    </a:solidFill>
                    <a:latin typeface="+mn-ea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185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32098" y="565331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91092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4827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16906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59658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739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32098" y="565331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33463" y="564914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3482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991092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4827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855482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8234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85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533463" y="564914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3482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666239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79974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855482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98234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228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533463" y="564914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3482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666239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79974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516210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8962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2730663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13482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315168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8903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516210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8962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2730663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9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950864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64599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516210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8962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2730663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950864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64599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611059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3811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2730663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32649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31555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470335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84070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611059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3811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32649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31555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0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470335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84070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301995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4747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326498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31555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27390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6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028014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1749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301995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4747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3931555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27390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3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Representation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solidFill>
                  <a:schemeClr val="tx1"/>
                </a:solidFill>
                <a:latin typeface="+mn-ea"/>
              </a:rPr>
              <a:t>How can we represent a graph in the computer ?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Adjacency matrix &amp; list</a:t>
            </a:r>
            <a:endParaRPr lang="en-US" altLang="ko-KR" sz="18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612050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5785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301995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4747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527390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612050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5785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908967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1719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527390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31125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2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502811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16546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908967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1719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5131125" y="5644975"/>
            <a:ext cx="595835" cy="6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6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919819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33554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908967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1719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885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Breadth First Search</a:t>
            </a:r>
            <a:endParaRPr lang="en-US" altLang="ko-KR" sz="250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Procedure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Select a start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Push all the adjacent vertices into queue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solidFill>
                  <a:srgbClr val="FF0000"/>
                </a:solidFill>
                <a:latin typeface="+mn-ea"/>
              </a:rPr>
              <a:t>Pop to get a new vertex</a:t>
            </a:r>
          </a:p>
          <a:p>
            <a:pPr marL="1371600" lvl="2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ko-KR" sz="1450" dirty="0" smtClean="0">
                <a:latin typeface="+mn-ea"/>
              </a:rPr>
              <a:t>Go to step 2.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b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5406" y="5653315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5406" y="6284546"/>
            <a:ext cx="5994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919819" y="5206178"/>
            <a:ext cx="94389" cy="39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33554" y="4883013"/>
            <a:ext cx="572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front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908967" y="6319888"/>
            <a:ext cx="151961" cy="34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1719" y="6498564"/>
            <a:ext cx="504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rear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217932" y="4921820"/>
            <a:ext cx="19600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Done. Queue is empty.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940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Graph Traversal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DFS </a:t>
            </a:r>
            <a:r>
              <a:rPr lang="en-US" altLang="ko-KR" sz="2500" dirty="0" err="1" smtClean="0">
                <a:latin typeface="+mn-ea"/>
              </a:rPr>
              <a:t>vs</a:t>
            </a:r>
            <a:r>
              <a:rPr lang="en-US" altLang="ko-KR" sz="2500" dirty="0" smtClean="0">
                <a:latin typeface="+mn-ea"/>
              </a:rPr>
              <a:t> BFS</a:t>
            </a: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We have to choose what search technique to use</a:t>
            </a:r>
            <a:endParaRPr lang="en-US" altLang="ko-KR" sz="1850" dirty="0">
              <a:latin typeface="+mn-ea"/>
            </a:endParaRPr>
          </a:p>
          <a:p>
            <a:pPr marL="804863" lvl="1" indent="-347663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Example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map, categorize each cell as inner or outer cell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Suppose that the outer-most cell is always 0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581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Given a map, categorize each cell as inner or outer cell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Suppose that the outer-most cell is always 0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751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Any idea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7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Any idea ? Modeling it as a graph !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9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+mj-ea"/>
              </a:rPr>
              <a:t>Graph Representation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Adjacency Matrix</a:t>
                </a:r>
              </a:p>
              <a:p>
                <a:pPr marL="804863" lvl="1" indent="-347663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 smtClean="0">
                    <a:latin typeface="+mn-ea"/>
                  </a:rPr>
                  <a:t>Use matrix ! ( you may already know this )</a:t>
                </a:r>
              </a:p>
              <a:p>
                <a:pPr marL="804863" lvl="1" indent="-347663" algn="just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8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ko-KR" sz="1850" b="0" dirty="0" smtClean="0">
                    <a:solidFill>
                      <a:schemeClr val="tx1"/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en-US" altLang="ko-KR" sz="18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</m:t>
                    </m:r>
                    <m:r>
                      <a:rPr lang="en-US" altLang="ko-KR" sz="18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altLang="ko-KR" sz="1850" b="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489411" y="4097100"/>
            <a:ext cx="116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89411" y="4097100"/>
            <a:ext cx="581086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73447" y="4111262"/>
            <a:ext cx="578137" cy="89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51584" y="4097099"/>
            <a:ext cx="1126779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13757" y="4097100"/>
            <a:ext cx="115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813757" y="4097099"/>
            <a:ext cx="616482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30239" y="5028610"/>
            <a:ext cx="1107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66708" y="4097099"/>
            <a:ext cx="548641" cy="91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975930" y="5008549"/>
            <a:ext cx="521909" cy="8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291783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53956" y="38994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75819" y="4813873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16129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232611" y="48168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69080" y="3899472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7721" y="4810921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69081" y="5665110"/>
            <a:ext cx="395257" cy="395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0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Any idea ?   Modeling it as a graph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	Each cell is considered as a vertex. How about edge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91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Any idea ?   Modeling it as a graph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</a:rPr>
              <a:t>	</a:t>
            </a:r>
            <a:r>
              <a:rPr lang="en-US" altLang="ko-KR" sz="1850" dirty="0" smtClean="0">
                <a:latin typeface="+mn-ea"/>
              </a:rPr>
              <a:t>	there is a edge if two vertices are adjacent in the map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648750" y="3309538"/>
            <a:ext cx="0" cy="235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648750" y="3710694"/>
            <a:ext cx="0" cy="235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324286" y="3627120"/>
            <a:ext cx="238924" cy="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707744" y="3627120"/>
            <a:ext cx="238924" cy="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Perform DFS or BFS starting from the outermost cell !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However, we never move to the ‘1’ cell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28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76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119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030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443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40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44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Flood Fill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168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BFS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14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759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3162054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3486518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3810982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4135446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4459910" y="315025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5" name="직사각형 44"/>
          <p:cNvSpPr/>
          <p:nvPr/>
        </p:nvSpPr>
        <p:spPr>
          <a:xfrm>
            <a:off x="4784374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108838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433302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5757766" y="315025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29" name="직사각형 128"/>
          <p:cNvSpPr/>
          <p:nvPr/>
        </p:nvSpPr>
        <p:spPr>
          <a:xfrm>
            <a:off x="2837590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0" name="직사각형 129"/>
          <p:cNvSpPr/>
          <p:nvPr/>
        </p:nvSpPr>
        <p:spPr>
          <a:xfrm>
            <a:off x="3162054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1" name="직사각형 130"/>
          <p:cNvSpPr/>
          <p:nvPr/>
        </p:nvSpPr>
        <p:spPr>
          <a:xfrm>
            <a:off x="3486518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2" name="직사각형 131"/>
          <p:cNvSpPr/>
          <p:nvPr/>
        </p:nvSpPr>
        <p:spPr>
          <a:xfrm>
            <a:off x="3810982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3" name="직사각형 132"/>
          <p:cNvSpPr/>
          <p:nvPr/>
        </p:nvSpPr>
        <p:spPr>
          <a:xfrm>
            <a:off x="4135446" y="3474720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4" name="직사각형 133"/>
          <p:cNvSpPr/>
          <p:nvPr/>
        </p:nvSpPr>
        <p:spPr>
          <a:xfrm>
            <a:off x="4459910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5" name="직사각형 134"/>
          <p:cNvSpPr/>
          <p:nvPr/>
        </p:nvSpPr>
        <p:spPr>
          <a:xfrm>
            <a:off x="4784374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6" name="직사각형 135"/>
          <p:cNvSpPr/>
          <p:nvPr/>
        </p:nvSpPr>
        <p:spPr>
          <a:xfrm>
            <a:off x="5108838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37" name="직사각형 136"/>
          <p:cNvSpPr/>
          <p:nvPr/>
        </p:nvSpPr>
        <p:spPr>
          <a:xfrm>
            <a:off x="5433302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8" name="직사각형 137"/>
          <p:cNvSpPr/>
          <p:nvPr/>
        </p:nvSpPr>
        <p:spPr>
          <a:xfrm>
            <a:off x="5757766" y="347472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39" name="직사각형 138"/>
          <p:cNvSpPr/>
          <p:nvPr/>
        </p:nvSpPr>
        <p:spPr>
          <a:xfrm>
            <a:off x="2837590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0" name="직사각형 139"/>
          <p:cNvSpPr/>
          <p:nvPr/>
        </p:nvSpPr>
        <p:spPr>
          <a:xfrm>
            <a:off x="3162054" y="3799184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1" name="직사각형 140"/>
          <p:cNvSpPr/>
          <p:nvPr/>
        </p:nvSpPr>
        <p:spPr>
          <a:xfrm>
            <a:off x="348651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2" name="직사각형 141"/>
          <p:cNvSpPr/>
          <p:nvPr/>
        </p:nvSpPr>
        <p:spPr>
          <a:xfrm>
            <a:off x="381098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3" name="직사각형 142"/>
          <p:cNvSpPr/>
          <p:nvPr/>
        </p:nvSpPr>
        <p:spPr>
          <a:xfrm>
            <a:off x="413544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4" name="직사각형 143"/>
          <p:cNvSpPr/>
          <p:nvPr/>
        </p:nvSpPr>
        <p:spPr>
          <a:xfrm>
            <a:off x="4459910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45" name="직사각형 144"/>
          <p:cNvSpPr/>
          <p:nvPr/>
        </p:nvSpPr>
        <p:spPr>
          <a:xfrm>
            <a:off x="4784374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6" name="직사각형 145"/>
          <p:cNvSpPr/>
          <p:nvPr/>
        </p:nvSpPr>
        <p:spPr>
          <a:xfrm>
            <a:off x="5108838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47" name="직사각형 146"/>
          <p:cNvSpPr/>
          <p:nvPr/>
        </p:nvSpPr>
        <p:spPr>
          <a:xfrm>
            <a:off x="5433302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8" name="직사각형 147"/>
          <p:cNvSpPr/>
          <p:nvPr/>
        </p:nvSpPr>
        <p:spPr>
          <a:xfrm>
            <a:off x="5757766" y="379918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49" name="직사각형 148"/>
          <p:cNvSpPr/>
          <p:nvPr/>
        </p:nvSpPr>
        <p:spPr>
          <a:xfrm>
            <a:off x="2837590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0" name="직사각형 149"/>
          <p:cNvSpPr/>
          <p:nvPr/>
        </p:nvSpPr>
        <p:spPr>
          <a:xfrm>
            <a:off x="3162054" y="4123648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1" name="직사각형 150"/>
          <p:cNvSpPr/>
          <p:nvPr/>
        </p:nvSpPr>
        <p:spPr>
          <a:xfrm>
            <a:off x="348651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2" name="직사각형 151"/>
          <p:cNvSpPr/>
          <p:nvPr/>
        </p:nvSpPr>
        <p:spPr>
          <a:xfrm>
            <a:off x="381098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3" name="직사각형 152"/>
          <p:cNvSpPr/>
          <p:nvPr/>
        </p:nvSpPr>
        <p:spPr>
          <a:xfrm>
            <a:off x="413544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4" name="직사각형 153"/>
          <p:cNvSpPr/>
          <p:nvPr/>
        </p:nvSpPr>
        <p:spPr>
          <a:xfrm>
            <a:off x="4459910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5" name="직사각형 154"/>
          <p:cNvSpPr/>
          <p:nvPr/>
        </p:nvSpPr>
        <p:spPr>
          <a:xfrm>
            <a:off x="4784374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56" name="직사각형 155"/>
          <p:cNvSpPr/>
          <p:nvPr/>
        </p:nvSpPr>
        <p:spPr>
          <a:xfrm>
            <a:off x="5108838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57" name="직사각형 156"/>
          <p:cNvSpPr/>
          <p:nvPr/>
        </p:nvSpPr>
        <p:spPr>
          <a:xfrm>
            <a:off x="5433302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8" name="직사각형 157"/>
          <p:cNvSpPr/>
          <p:nvPr/>
        </p:nvSpPr>
        <p:spPr>
          <a:xfrm>
            <a:off x="5757766" y="412364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59" name="직사각형 158"/>
          <p:cNvSpPr/>
          <p:nvPr/>
        </p:nvSpPr>
        <p:spPr>
          <a:xfrm>
            <a:off x="2837590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0" name="직사각형 159"/>
          <p:cNvSpPr/>
          <p:nvPr/>
        </p:nvSpPr>
        <p:spPr>
          <a:xfrm>
            <a:off x="3162054" y="4448112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1" name="직사각형 160"/>
          <p:cNvSpPr/>
          <p:nvPr/>
        </p:nvSpPr>
        <p:spPr>
          <a:xfrm>
            <a:off x="348651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2" name="직사각형 161"/>
          <p:cNvSpPr/>
          <p:nvPr/>
        </p:nvSpPr>
        <p:spPr>
          <a:xfrm>
            <a:off x="381098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3" name="직사각형 162"/>
          <p:cNvSpPr/>
          <p:nvPr/>
        </p:nvSpPr>
        <p:spPr>
          <a:xfrm>
            <a:off x="413544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4" name="직사각형 163"/>
          <p:cNvSpPr/>
          <p:nvPr/>
        </p:nvSpPr>
        <p:spPr>
          <a:xfrm>
            <a:off x="4459910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5" name="직사각형 164"/>
          <p:cNvSpPr/>
          <p:nvPr/>
        </p:nvSpPr>
        <p:spPr>
          <a:xfrm>
            <a:off x="4784374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66" name="직사각형 165"/>
          <p:cNvSpPr/>
          <p:nvPr/>
        </p:nvSpPr>
        <p:spPr>
          <a:xfrm>
            <a:off x="5108838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67" name="직사각형 166"/>
          <p:cNvSpPr/>
          <p:nvPr/>
        </p:nvSpPr>
        <p:spPr>
          <a:xfrm>
            <a:off x="5433302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8" name="직사각형 167"/>
          <p:cNvSpPr/>
          <p:nvPr/>
        </p:nvSpPr>
        <p:spPr>
          <a:xfrm>
            <a:off x="5757766" y="444811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69" name="직사각형 168"/>
          <p:cNvSpPr/>
          <p:nvPr/>
        </p:nvSpPr>
        <p:spPr>
          <a:xfrm>
            <a:off x="2837590" y="4772576"/>
            <a:ext cx="324464" cy="324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0" name="직사각형 169"/>
          <p:cNvSpPr/>
          <p:nvPr/>
        </p:nvSpPr>
        <p:spPr>
          <a:xfrm>
            <a:off x="316205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1" name="직사각형 170"/>
          <p:cNvSpPr/>
          <p:nvPr/>
        </p:nvSpPr>
        <p:spPr>
          <a:xfrm>
            <a:off x="348651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2" name="직사각형 171"/>
          <p:cNvSpPr/>
          <p:nvPr/>
        </p:nvSpPr>
        <p:spPr>
          <a:xfrm>
            <a:off x="381098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3" name="직사각형 172"/>
          <p:cNvSpPr/>
          <p:nvPr/>
        </p:nvSpPr>
        <p:spPr>
          <a:xfrm>
            <a:off x="413544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4" name="직사각형 173"/>
          <p:cNvSpPr/>
          <p:nvPr/>
        </p:nvSpPr>
        <p:spPr>
          <a:xfrm>
            <a:off x="4459910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5" name="직사각형 174"/>
          <p:cNvSpPr/>
          <p:nvPr/>
        </p:nvSpPr>
        <p:spPr>
          <a:xfrm>
            <a:off x="4784374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6" name="직사각형 175"/>
          <p:cNvSpPr/>
          <p:nvPr/>
        </p:nvSpPr>
        <p:spPr>
          <a:xfrm>
            <a:off x="5108838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77" name="직사각형 176"/>
          <p:cNvSpPr/>
          <p:nvPr/>
        </p:nvSpPr>
        <p:spPr>
          <a:xfrm>
            <a:off x="5433302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78" name="직사각형 177"/>
          <p:cNvSpPr/>
          <p:nvPr/>
        </p:nvSpPr>
        <p:spPr>
          <a:xfrm>
            <a:off x="5757766" y="4772576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79" name="직사각형 178"/>
          <p:cNvSpPr/>
          <p:nvPr/>
        </p:nvSpPr>
        <p:spPr>
          <a:xfrm>
            <a:off x="283759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0" name="직사각형 179"/>
          <p:cNvSpPr/>
          <p:nvPr/>
        </p:nvSpPr>
        <p:spPr>
          <a:xfrm>
            <a:off x="316205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1" name="직사각형 180"/>
          <p:cNvSpPr/>
          <p:nvPr/>
        </p:nvSpPr>
        <p:spPr>
          <a:xfrm>
            <a:off x="348651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2" name="직사각형 181"/>
          <p:cNvSpPr/>
          <p:nvPr/>
        </p:nvSpPr>
        <p:spPr>
          <a:xfrm>
            <a:off x="381098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3" name="직사각형 182"/>
          <p:cNvSpPr/>
          <p:nvPr/>
        </p:nvSpPr>
        <p:spPr>
          <a:xfrm>
            <a:off x="413544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4" name="직사각형 183"/>
          <p:cNvSpPr/>
          <p:nvPr/>
        </p:nvSpPr>
        <p:spPr>
          <a:xfrm>
            <a:off x="4459910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5" name="직사각형 184"/>
          <p:cNvSpPr/>
          <p:nvPr/>
        </p:nvSpPr>
        <p:spPr>
          <a:xfrm>
            <a:off x="4784374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6" name="직사각형 185"/>
          <p:cNvSpPr/>
          <p:nvPr/>
        </p:nvSpPr>
        <p:spPr>
          <a:xfrm>
            <a:off x="5108838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87" name="직사각형 186"/>
          <p:cNvSpPr/>
          <p:nvPr/>
        </p:nvSpPr>
        <p:spPr>
          <a:xfrm>
            <a:off x="5433302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88" name="직사각형 187"/>
          <p:cNvSpPr/>
          <p:nvPr/>
        </p:nvSpPr>
        <p:spPr>
          <a:xfrm>
            <a:off x="5757766" y="5097040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89" name="직사각형 188"/>
          <p:cNvSpPr/>
          <p:nvPr/>
        </p:nvSpPr>
        <p:spPr>
          <a:xfrm>
            <a:off x="283759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0" name="직사각형 189"/>
          <p:cNvSpPr/>
          <p:nvPr/>
        </p:nvSpPr>
        <p:spPr>
          <a:xfrm>
            <a:off x="316205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1" name="직사각형 190"/>
          <p:cNvSpPr/>
          <p:nvPr/>
        </p:nvSpPr>
        <p:spPr>
          <a:xfrm>
            <a:off x="348651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2" name="직사각형 191"/>
          <p:cNvSpPr/>
          <p:nvPr/>
        </p:nvSpPr>
        <p:spPr>
          <a:xfrm>
            <a:off x="381098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3" name="직사각형 192"/>
          <p:cNvSpPr/>
          <p:nvPr/>
        </p:nvSpPr>
        <p:spPr>
          <a:xfrm>
            <a:off x="413544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4" name="직사각형 193"/>
          <p:cNvSpPr/>
          <p:nvPr/>
        </p:nvSpPr>
        <p:spPr>
          <a:xfrm>
            <a:off x="4459910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5" name="직사각형 194"/>
          <p:cNvSpPr/>
          <p:nvPr/>
        </p:nvSpPr>
        <p:spPr>
          <a:xfrm>
            <a:off x="4784374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6" name="직사각형 195"/>
          <p:cNvSpPr/>
          <p:nvPr/>
        </p:nvSpPr>
        <p:spPr>
          <a:xfrm>
            <a:off x="5108838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197" name="직사각형 196"/>
          <p:cNvSpPr/>
          <p:nvPr/>
        </p:nvSpPr>
        <p:spPr>
          <a:xfrm>
            <a:off x="5433302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198" name="직사각형 197"/>
          <p:cNvSpPr/>
          <p:nvPr/>
        </p:nvSpPr>
        <p:spPr>
          <a:xfrm>
            <a:off x="5757766" y="5421504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199" name="직사각형 198"/>
          <p:cNvSpPr/>
          <p:nvPr/>
        </p:nvSpPr>
        <p:spPr>
          <a:xfrm>
            <a:off x="283759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0" name="직사각형 199"/>
          <p:cNvSpPr/>
          <p:nvPr/>
        </p:nvSpPr>
        <p:spPr>
          <a:xfrm>
            <a:off x="316205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1" name="직사각형 200"/>
          <p:cNvSpPr/>
          <p:nvPr/>
        </p:nvSpPr>
        <p:spPr>
          <a:xfrm>
            <a:off x="348651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2" name="직사각형 201"/>
          <p:cNvSpPr/>
          <p:nvPr/>
        </p:nvSpPr>
        <p:spPr>
          <a:xfrm>
            <a:off x="381098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3" name="직사각형 202"/>
          <p:cNvSpPr/>
          <p:nvPr/>
        </p:nvSpPr>
        <p:spPr>
          <a:xfrm>
            <a:off x="413544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4" name="직사각형 203"/>
          <p:cNvSpPr/>
          <p:nvPr/>
        </p:nvSpPr>
        <p:spPr>
          <a:xfrm>
            <a:off x="4459910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05" name="직사각형 204"/>
          <p:cNvSpPr/>
          <p:nvPr/>
        </p:nvSpPr>
        <p:spPr>
          <a:xfrm>
            <a:off x="4784374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6" name="직사각형 205"/>
          <p:cNvSpPr/>
          <p:nvPr/>
        </p:nvSpPr>
        <p:spPr>
          <a:xfrm>
            <a:off x="5108838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7" name="직사각형 206"/>
          <p:cNvSpPr/>
          <p:nvPr/>
        </p:nvSpPr>
        <p:spPr>
          <a:xfrm>
            <a:off x="5433302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sp>
        <p:nvSpPr>
          <p:cNvPr id="208" name="직사각형 207"/>
          <p:cNvSpPr/>
          <p:nvPr/>
        </p:nvSpPr>
        <p:spPr>
          <a:xfrm>
            <a:off x="5757766" y="5745968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09" name="직사각형 208"/>
          <p:cNvSpPr/>
          <p:nvPr/>
        </p:nvSpPr>
        <p:spPr>
          <a:xfrm>
            <a:off x="283759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0" name="직사각형 209"/>
          <p:cNvSpPr/>
          <p:nvPr/>
        </p:nvSpPr>
        <p:spPr>
          <a:xfrm>
            <a:off x="316205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1" name="직사각형 210"/>
          <p:cNvSpPr/>
          <p:nvPr/>
        </p:nvSpPr>
        <p:spPr>
          <a:xfrm>
            <a:off x="348651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2" name="직사각형 211"/>
          <p:cNvSpPr/>
          <p:nvPr/>
        </p:nvSpPr>
        <p:spPr>
          <a:xfrm>
            <a:off x="381098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3" name="직사각형 212"/>
          <p:cNvSpPr/>
          <p:nvPr/>
        </p:nvSpPr>
        <p:spPr>
          <a:xfrm>
            <a:off x="413544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4" name="직사각형 213"/>
          <p:cNvSpPr/>
          <p:nvPr/>
        </p:nvSpPr>
        <p:spPr>
          <a:xfrm>
            <a:off x="4459910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5" name="직사각형 214"/>
          <p:cNvSpPr/>
          <p:nvPr/>
        </p:nvSpPr>
        <p:spPr>
          <a:xfrm>
            <a:off x="4784374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6" name="직사각형 215"/>
          <p:cNvSpPr/>
          <p:nvPr/>
        </p:nvSpPr>
        <p:spPr>
          <a:xfrm>
            <a:off x="5108838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0</a:t>
            </a:r>
            <a:endParaRPr lang="ko-KR" altLang="en-US" sz="1500" dirty="0"/>
          </a:p>
        </p:txBody>
      </p:sp>
      <p:sp>
        <p:nvSpPr>
          <p:cNvPr id="217" name="직사각형 216"/>
          <p:cNvSpPr/>
          <p:nvPr/>
        </p:nvSpPr>
        <p:spPr>
          <a:xfrm>
            <a:off x="5433302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8" name="직사각형 217"/>
          <p:cNvSpPr/>
          <p:nvPr/>
        </p:nvSpPr>
        <p:spPr>
          <a:xfrm>
            <a:off x="5757766" y="6070432"/>
            <a:ext cx="32446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5567</TotalTime>
  <Words>12178</Words>
  <Application>Microsoft Office PowerPoint</Application>
  <PresentationFormat>화면 슬라이드 쇼(4:3)</PresentationFormat>
  <Paragraphs>7794</Paragraphs>
  <Slides>191</Slides>
  <Notes>191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191</vt:i4>
      </vt:variant>
    </vt:vector>
  </HeadingPairs>
  <TitlesOfParts>
    <vt:vector size="198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9 : Graph 1 </vt:lpstr>
      <vt:lpstr>Topic</vt:lpstr>
      <vt:lpstr>Graph</vt:lpstr>
      <vt:lpstr>Graph</vt:lpstr>
      <vt:lpstr>Graph</vt:lpstr>
      <vt:lpstr>Graph</vt:lpstr>
      <vt:lpstr>Graph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Flood Fill</vt:lpstr>
      <vt:lpstr>Connected Component</vt:lpstr>
      <vt:lpstr>Connected Component</vt:lpstr>
      <vt:lpstr>Connected Component</vt:lpstr>
      <vt:lpstr>Connected Component</vt:lpstr>
      <vt:lpstr>Connected Component</vt:lpstr>
      <vt:lpstr>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  <vt:lpstr>Strongly Connected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160</cp:revision>
  <dcterms:created xsi:type="dcterms:W3CDTF">2014-06-22T14:52:28Z</dcterms:created>
  <dcterms:modified xsi:type="dcterms:W3CDTF">2014-07-15T03:08:26Z</dcterms:modified>
</cp:coreProperties>
</file>