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00" r:id="rId3"/>
    <p:sldId id="302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420" r:id="rId24"/>
    <p:sldId id="421" r:id="rId25"/>
    <p:sldId id="422" r:id="rId26"/>
    <p:sldId id="423" r:id="rId27"/>
    <p:sldId id="424" r:id="rId28"/>
    <p:sldId id="425" r:id="rId29"/>
    <p:sldId id="426" r:id="rId30"/>
    <p:sldId id="427" r:id="rId31"/>
    <p:sldId id="428" r:id="rId32"/>
    <p:sldId id="429" r:id="rId33"/>
    <p:sldId id="430" r:id="rId34"/>
    <p:sldId id="431" r:id="rId35"/>
    <p:sldId id="432" r:id="rId36"/>
    <p:sldId id="433" r:id="rId37"/>
    <p:sldId id="434" r:id="rId38"/>
    <p:sldId id="435" r:id="rId39"/>
    <p:sldId id="436" r:id="rId40"/>
    <p:sldId id="437" r:id="rId41"/>
    <p:sldId id="438" r:id="rId42"/>
    <p:sldId id="439" r:id="rId43"/>
    <p:sldId id="440" r:id="rId44"/>
    <p:sldId id="441" r:id="rId45"/>
    <p:sldId id="442" r:id="rId46"/>
    <p:sldId id="443" r:id="rId47"/>
    <p:sldId id="444" r:id="rId48"/>
    <p:sldId id="445" r:id="rId49"/>
    <p:sldId id="446" r:id="rId50"/>
    <p:sldId id="447" r:id="rId51"/>
    <p:sldId id="448" r:id="rId52"/>
    <p:sldId id="449" r:id="rId53"/>
    <p:sldId id="450" r:id="rId54"/>
    <p:sldId id="451" r:id="rId55"/>
    <p:sldId id="452" r:id="rId56"/>
    <p:sldId id="453" r:id="rId57"/>
    <p:sldId id="454" r:id="rId58"/>
    <p:sldId id="455" r:id="rId5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6" autoAdjust="0"/>
    <p:restoredTop sz="94660"/>
  </p:normalViewPr>
  <p:slideViewPr>
    <p:cSldViewPr>
      <p:cViewPr varScale="1">
        <p:scale>
          <a:sx n="109" d="100"/>
          <a:sy n="109" d="100"/>
        </p:scale>
        <p:origin x="186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877D188-95A3-43E3-8C38-82F3464474C7}" type="datetimeFigureOut">
              <a:rPr lang="ko-KR" altLang="en-US" smtClean="0"/>
              <a:t>2013-09-22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C6D4A85-0260-461E-B2F3-97170F9E3E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D188-95A3-43E3-8C38-82F3464474C7}" type="datetimeFigureOut">
              <a:rPr lang="ko-KR" altLang="en-US" smtClean="0"/>
              <a:t>2013-09-22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4A85-0260-461E-B2F3-97170F9E3E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D188-95A3-43E3-8C38-82F3464474C7}" type="datetimeFigureOut">
              <a:rPr lang="ko-KR" altLang="en-US" smtClean="0"/>
              <a:t>2013-09-22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4A85-0260-461E-B2F3-97170F9E3E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D188-95A3-43E3-8C38-82F3464474C7}" type="datetimeFigureOut">
              <a:rPr lang="ko-KR" altLang="en-US" smtClean="0"/>
              <a:t>2013-09-22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4A85-0260-461E-B2F3-97170F9E3E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877D188-95A3-43E3-8C38-82F3464474C7}" type="datetimeFigureOut">
              <a:rPr lang="ko-KR" altLang="en-US" smtClean="0"/>
              <a:t>2013-09-22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C6D4A85-0260-461E-B2F3-97170F9E3E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D188-95A3-43E3-8C38-82F3464474C7}" type="datetimeFigureOut">
              <a:rPr lang="ko-KR" altLang="en-US" smtClean="0"/>
              <a:t>2013-09-22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4A85-0260-461E-B2F3-97170F9E3E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D188-95A3-43E3-8C38-82F3464474C7}" type="datetimeFigureOut">
              <a:rPr lang="ko-KR" altLang="en-US" smtClean="0"/>
              <a:t>2013-09-22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4A85-0260-461E-B2F3-97170F9E3E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D188-95A3-43E3-8C38-82F3464474C7}" type="datetimeFigureOut">
              <a:rPr lang="ko-KR" altLang="en-US" smtClean="0"/>
              <a:t>2013-09-22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4A85-0260-461E-B2F3-97170F9E3E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D188-95A3-43E3-8C38-82F3464474C7}" type="datetimeFigureOut">
              <a:rPr lang="ko-KR" altLang="en-US" smtClean="0"/>
              <a:t>2013-09-22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4A85-0260-461E-B2F3-97170F9E3E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D188-95A3-43E3-8C38-82F3464474C7}" type="datetimeFigureOut">
              <a:rPr lang="ko-KR" altLang="en-US" smtClean="0"/>
              <a:t>2013-09-22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4A85-0260-461E-B2F3-97170F9E3E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D188-95A3-43E3-8C38-82F3464474C7}" type="datetimeFigureOut">
              <a:rPr lang="ko-KR" altLang="en-US" smtClean="0"/>
              <a:t>2013-09-22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4A85-0260-461E-B2F3-97170F9E3E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877D188-95A3-43E3-8C38-82F3464474C7}" type="datetimeFigureOut">
              <a:rPr lang="ko-KR" altLang="en-US" smtClean="0"/>
              <a:t>2013-09-22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C6D4A85-0260-461E-B2F3-97170F9E3E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2013 Spring Semester SMP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Day</a:t>
            </a:r>
            <a:r>
              <a:rPr lang="ko-KR" altLang="en-US" dirty="0" smtClean="0"/>
              <a:t> </a:t>
            </a:r>
            <a:r>
              <a:rPr lang="en-US" altLang="ko-KR" dirty="0" smtClean="0"/>
              <a:t>3 – Array, Pointer, Function</a:t>
            </a:r>
          </a:p>
        </p:txBody>
      </p:sp>
    </p:spTree>
    <p:extLst>
      <p:ext uri="{BB962C8B-B14F-4D97-AF65-F5344CB8AC3E}">
        <p14:creationId xmlns:p14="http://schemas.microsoft.com/office/powerpoint/2010/main" val="190063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에서 값을 알려주는 방법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변수</a:t>
            </a:r>
            <a:r>
              <a:rPr lang="en-US" altLang="ko-KR" dirty="0" smtClean="0"/>
              <a:t>!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즉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값을 갖고 있는 주머니의 이름을 </a:t>
            </a:r>
            <a:r>
              <a:rPr lang="ko-KR" altLang="en-US" dirty="0" err="1" smtClean="0">
                <a:sym typeface="Wingdings" pitchFamily="2" charset="2"/>
              </a:rPr>
              <a:t>알고있음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ko-KR" altLang="en-US" dirty="0" smtClean="0">
                <a:sym typeface="Wingdings" pitchFamily="2" charset="2"/>
              </a:rPr>
              <a:t>값 자체를 그냥 던져줌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lvl="2"/>
            <a:r>
              <a:rPr lang="en-US" altLang="ko-KR" dirty="0" err="1">
                <a:sym typeface="Wingdings" pitchFamily="2" charset="2"/>
              </a:rPr>
              <a:t>p</a:t>
            </a:r>
            <a:r>
              <a:rPr lang="en-US" altLang="ko-KR" dirty="0" err="1" smtClean="0">
                <a:sym typeface="Wingdings" pitchFamily="2" charset="2"/>
              </a:rPr>
              <a:t>rintf</a:t>
            </a:r>
            <a:r>
              <a:rPr lang="en-US" altLang="ko-KR" dirty="0" smtClean="0">
                <a:sym typeface="Wingdings" pitchFamily="2" charset="2"/>
              </a:rPr>
              <a:t>(“%</a:t>
            </a:r>
            <a:r>
              <a:rPr lang="en-US" altLang="ko-KR" dirty="0" err="1" smtClean="0">
                <a:sym typeface="Wingdings" pitchFamily="2" charset="2"/>
              </a:rPr>
              <a:t>d”,a</a:t>
            </a:r>
            <a:r>
              <a:rPr lang="en-US" altLang="ko-KR" dirty="0" smtClean="0">
                <a:sym typeface="Wingdings" pitchFamily="2" charset="2"/>
              </a:rPr>
              <a:t>);</a:t>
            </a:r>
          </a:p>
          <a:p>
            <a:r>
              <a:rPr lang="ko-KR" altLang="en-US" dirty="0" smtClean="0">
                <a:sym typeface="Wingdings" pitchFamily="2" charset="2"/>
              </a:rPr>
              <a:t>매우 비효율적인 </a:t>
            </a:r>
            <a:r>
              <a:rPr lang="ko-KR" altLang="en-US" dirty="0" err="1" smtClean="0">
                <a:sym typeface="Wingdings" pitchFamily="2" charset="2"/>
              </a:rPr>
              <a:t>매커니즘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en-US" altLang="ko-KR" dirty="0" smtClean="0">
                <a:sym typeface="Wingdings" pitchFamily="2" charset="2"/>
              </a:rPr>
              <a:t>Ex. </a:t>
            </a:r>
            <a:r>
              <a:rPr lang="ko-KR" altLang="en-US" dirty="0" err="1" smtClean="0">
                <a:sym typeface="Wingdings" pitchFamily="2" charset="2"/>
              </a:rPr>
              <a:t>마트에서</a:t>
            </a:r>
            <a:r>
              <a:rPr lang="ko-KR" altLang="en-US" dirty="0" smtClean="0">
                <a:sym typeface="Wingdings" pitchFamily="2" charset="2"/>
              </a:rPr>
              <a:t> 우유 하나를 사 와야 한다</a:t>
            </a:r>
            <a:r>
              <a:rPr lang="en-US" altLang="ko-KR" dirty="0" smtClean="0">
                <a:sym typeface="Wingdings" pitchFamily="2" charset="2"/>
              </a:rPr>
              <a:t>. </a:t>
            </a:r>
            <a:r>
              <a:rPr lang="ko-KR" altLang="en-US" dirty="0" smtClean="0">
                <a:sym typeface="Wingdings" pitchFamily="2" charset="2"/>
              </a:rPr>
              <a:t>여기서 난 </a:t>
            </a:r>
            <a:r>
              <a:rPr lang="ko-KR" altLang="en-US" dirty="0" err="1" smtClean="0">
                <a:sym typeface="Wingdings" pitchFamily="2" charset="2"/>
              </a:rPr>
              <a:t>마트</a:t>
            </a:r>
            <a:r>
              <a:rPr lang="ko-KR" altLang="en-US" dirty="0" smtClean="0">
                <a:sym typeface="Wingdings" pitchFamily="2" charset="2"/>
              </a:rPr>
              <a:t> 주인</a:t>
            </a:r>
            <a:r>
              <a:rPr lang="en-US" altLang="ko-KR" dirty="0">
                <a:sym typeface="Wingdings" pitchFamily="2" charset="2"/>
              </a:rPr>
              <a:t/>
            </a:r>
            <a:br>
              <a:rPr lang="en-US" altLang="ko-KR" dirty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     </a:t>
            </a:r>
            <a:r>
              <a:rPr lang="ko-KR" altLang="en-US" dirty="0" smtClean="0">
                <a:sym typeface="Wingdings" pitchFamily="2" charset="2"/>
              </a:rPr>
              <a:t>이제 너희가 </a:t>
            </a:r>
            <a:r>
              <a:rPr lang="ko-KR" altLang="en-US" dirty="0" err="1" smtClean="0">
                <a:sym typeface="Wingdings" pitchFamily="2" charset="2"/>
              </a:rPr>
              <a:t>마트에서</a:t>
            </a:r>
            <a:r>
              <a:rPr lang="ko-KR" altLang="en-US" dirty="0" smtClean="0">
                <a:sym typeface="Wingdings" pitchFamily="2" charset="2"/>
              </a:rPr>
              <a:t> 우유를 사 가면 됨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endParaRPr lang="en-US" altLang="ko-KR" dirty="0">
              <a:sym typeface="Wingdings" pitchFamily="2" charset="2"/>
            </a:endParaRPr>
          </a:p>
          <a:p>
            <a:pPr lvl="2"/>
            <a:r>
              <a:rPr lang="ko-KR" altLang="en-US" dirty="0" smtClean="0">
                <a:sym typeface="Wingdings" pitchFamily="2" charset="2"/>
              </a:rPr>
              <a:t>방법 </a:t>
            </a:r>
            <a:r>
              <a:rPr lang="en-US" altLang="ko-KR" dirty="0" smtClean="0">
                <a:sym typeface="Wingdings" pitchFamily="2" charset="2"/>
              </a:rPr>
              <a:t>2. </a:t>
            </a:r>
            <a:r>
              <a:rPr lang="ko-KR" altLang="en-US" dirty="0" smtClean="0">
                <a:sym typeface="Wingdings" pitchFamily="2" charset="2"/>
              </a:rPr>
              <a:t>너희가 </a:t>
            </a:r>
            <a:r>
              <a:rPr lang="ko-KR" altLang="en-US" dirty="0" err="1" smtClean="0">
                <a:sym typeface="Wingdings" pitchFamily="2" charset="2"/>
              </a:rPr>
              <a:t>마트에</a:t>
            </a:r>
            <a:r>
              <a:rPr lang="ko-KR" altLang="en-US" dirty="0" smtClean="0">
                <a:sym typeface="Wingdings" pitchFamily="2" charset="2"/>
              </a:rPr>
              <a:t> 와서 우유를 사 간다</a:t>
            </a:r>
            <a:r>
              <a:rPr lang="en-US" altLang="ko-KR" dirty="0" smtClean="0">
                <a:sym typeface="Wingdings" pitchFamily="2" charset="2"/>
              </a:rPr>
              <a:t/>
            </a:r>
            <a:br>
              <a:rPr lang="en-US" altLang="ko-KR" dirty="0" smtClean="0">
                <a:sym typeface="Wingdings" pitchFamily="2" charset="2"/>
              </a:rPr>
            </a:br>
            <a:endParaRPr lang="en-US" altLang="ko-KR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8192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에서 값을 알려주는 방법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변수</a:t>
            </a:r>
            <a:r>
              <a:rPr lang="en-US" altLang="ko-KR" dirty="0" smtClean="0"/>
              <a:t>!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즉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값을 갖고 있는 주머니의 이름을 </a:t>
            </a:r>
            <a:r>
              <a:rPr lang="ko-KR" altLang="en-US" dirty="0" err="1" smtClean="0">
                <a:sym typeface="Wingdings" pitchFamily="2" charset="2"/>
              </a:rPr>
              <a:t>알고있음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ko-KR" altLang="en-US" dirty="0" smtClean="0">
                <a:sym typeface="Wingdings" pitchFamily="2" charset="2"/>
              </a:rPr>
              <a:t>값 자체를 그냥 던져줌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lvl="2"/>
            <a:r>
              <a:rPr lang="en-US" altLang="ko-KR" dirty="0" err="1">
                <a:sym typeface="Wingdings" pitchFamily="2" charset="2"/>
              </a:rPr>
              <a:t>p</a:t>
            </a:r>
            <a:r>
              <a:rPr lang="en-US" altLang="ko-KR" dirty="0" err="1" smtClean="0">
                <a:sym typeface="Wingdings" pitchFamily="2" charset="2"/>
              </a:rPr>
              <a:t>rintf</a:t>
            </a:r>
            <a:r>
              <a:rPr lang="en-US" altLang="ko-KR" dirty="0" smtClean="0">
                <a:sym typeface="Wingdings" pitchFamily="2" charset="2"/>
              </a:rPr>
              <a:t>(“%</a:t>
            </a:r>
            <a:r>
              <a:rPr lang="en-US" altLang="ko-KR" dirty="0" err="1" smtClean="0">
                <a:sym typeface="Wingdings" pitchFamily="2" charset="2"/>
              </a:rPr>
              <a:t>d”,a</a:t>
            </a:r>
            <a:r>
              <a:rPr lang="en-US" altLang="ko-KR" dirty="0" smtClean="0">
                <a:sym typeface="Wingdings" pitchFamily="2" charset="2"/>
              </a:rPr>
              <a:t>);</a:t>
            </a:r>
          </a:p>
          <a:p>
            <a:r>
              <a:rPr lang="ko-KR" altLang="en-US" dirty="0" smtClean="0">
                <a:sym typeface="Wingdings" pitchFamily="2" charset="2"/>
              </a:rPr>
              <a:t>매우 비효율적인 </a:t>
            </a:r>
            <a:r>
              <a:rPr lang="ko-KR" altLang="en-US" dirty="0" err="1" smtClean="0">
                <a:sym typeface="Wingdings" pitchFamily="2" charset="2"/>
              </a:rPr>
              <a:t>매커니즘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en-US" altLang="ko-KR" dirty="0" smtClean="0">
                <a:sym typeface="Wingdings" pitchFamily="2" charset="2"/>
              </a:rPr>
              <a:t>Ex. </a:t>
            </a:r>
            <a:r>
              <a:rPr lang="ko-KR" altLang="en-US" dirty="0" err="1" smtClean="0">
                <a:sym typeface="Wingdings" pitchFamily="2" charset="2"/>
              </a:rPr>
              <a:t>마트에서</a:t>
            </a:r>
            <a:r>
              <a:rPr lang="ko-KR" altLang="en-US" dirty="0" smtClean="0">
                <a:sym typeface="Wingdings" pitchFamily="2" charset="2"/>
              </a:rPr>
              <a:t> 우유 하나를 사 와야 한다</a:t>
            </a:r>
            <a:r>
              <a:rPr lang="en-US" altLang="ko-KR" dirty="0" smtClean="0">
                <a:sym typeface="Wingdings" pitchFamily="2" charset="2"/>
              </a:rPr>
              <a:t>. </a:t>
            </a:r>
            <a:r>
              <a:rPr lang="ko-KR" altLang="en-US" dirty="0" smtClean="0">
                <a:sym typeface="Wingdings" pitchFamily="2" charset="2"/>
              </a:rPr>
              <a:t>여기서 난 </a:t>
            </a:r>
            <a:r>
              <a:rPr lang="ko-KR" altLang="en-US" dirty="0" err="1" smtClean="0">
                <a:sym typeface="Wingdings" pitchFamily="2" charset="2"/>
              </a:rPr>
              <a:t>마트</a:t>
            </a:r>
            <a:r>
              <a:rPr lang="ko-KR" altLang="en-US" dirty="0" smtClean="0">
                <a:sym typeface="Wingdings" pitchFamily="2" charset="2"/>
              </a:rPr>
              <a:t> 주인</a:t>
            </a:r>
            <a:r>
              <a:rPr lang="en-US" altLang="ko-KR" dirty="0">
                <a:sym typeface="Wingdings" pitchFamily="2" charset="2"/>
              </a:rPr>
              <a:t/>
            </a:r>
            <a:br>
              <a:rPr lang="en-US" altLang="ko-KR" dirty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     </a:t>
            </a:r>
            <a:r>
              <a:rPr lang="ko-KR" altLang="en-US" dirty="0" smtClean="0">
                <a:sym typeface="Wingdings" pitchFamily="2" charset="2"/>
              </a:rPr>
              <a:t>이제 너희가 </a:t>
            </a:r>
            <a:r>
              <a:rPr lang="ko-KR" altLang="en-US" dirty="0" err="1" smtClean="0">
                <a:sym typeface="Wingdings" pitchFamily="2" charset="2"/>
              </a:rPr>
              <a:t>마트에서</a:t>
            </a:r>
            <a:r>
              <a:rPr lang="ko-KR" altLang="en-US" dirty="0" smtClean="0">
                <a:sym typeface="Wingdings" pitchFamily="2" charset="2"/>
              </a:rPr>
              <a:t> 우유를 사 가면 됨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endParaRPr lang="en-US" altLang="ko-KR" dirty="0">
              <a:sym typeface="Wingdings" pitchFamily="2" charset="2"/>
            </a:endParaRPr>
          </a:p>
          <a:p>
            <a:pPr lvl="2"/>
            <a:r>
              <a:rPr lang="ko-KR" altLang="en-US" dirty="0" smtClean="0">
                <a:sym typeface="Wingdings" pitchFamily="2" charset="2"/>
              </a:rPr>
              <a:t>방법 </a:t>
            </a:r>
            <a:r>
              <a:rPr lang="en-US" altLang="ko-KR" dirty="0" smtClean="0">
                <a:sym typeface="Wingdings" pitchFamily="2" charset="2"/>
              </a:rPr>
              <a:t>2. </a:t>
            </a:r>
            <a:r>
              <a:rPr lang="ko-KR" altLang="en-US" dirty="0" smtClean="0">
                <a:sym typeface="Wingdings" pitchFamily="2" charset="2"/>
              </a:rPr>
              <a:t>너희가 </a:t>
            </a:r>
            <a:r>
              <a:rPr lang="ko-KR" altLang="en-US" dirty="0" err="1" smtClean="0">
                <a:sym typeface="Wingdings" pitchFamily="2" charset="2"/>
              </a:rPr>
              <a:t>마트에</a:t>
            </a:r>
            <a:r>
              <a:rPr lang="ko-KR" altLang="en-US" dirty="0" smtClean="0">
                <a:sym typeface="Wingdings" pitchFamily="2" charset="2"/>
              </a:rPr>
              <a:t> 와서 우유를 사 간다</a:t>
            </a:r>
            <a:r>
              <a:rPr lang="en-US" altLang="ko-KR" dirty="0" smtClean="0">
                <a:sym typeface="Wingdings" pitchFamily="2" charset="2"/>
              </a:rPr>
              <a:t/>
            </a:r>
            <a:br>
              <a:rPr lang="en-US" altLang="ko-KR" dirty="0" smtClean="0">
                <a:sym typeface="Wingdings" pitchFamily="2" charset="2"/>
              </a:rPr>
            </a:br>
            <a:endParaRPr lang="en-US" altLang="ko-KR" dirty="0" smtClean="0">
              <a:sym typeface="Wingdings" pitchFamily="2" charset="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685348"/>
            <a:ext cx="4152925" cy="25847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7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 smtClean="0">
                <a:sym typeface="Wingdings" pitchFamily="2" charset="2"/>
              </a:rPr>
              <a:t>엉뚱하지만 정확한 비유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ko-KR" altLang="en-US" dirty="0" smtClean="0">
                <a:sym typeface="Wingdings" pitchFamily="2" charset="2"/>
              </a:rPr>
              <a:t>값을 알아내기 위해서 </a:t>
            </a:r>
            <a:r>
              <a:rPr lang="en-US" altLang="ko-KR" dirty="0" smtClean="0">
                <a:sym typeface="Wingdings" pitchFamily="2" charset="2"/>
              </a:rPr>
              <a:t>“</a:t>
            </a:r>
            <a:r>
              <a:rPr lang="ko-KR" altLang="en-US" dirty="0" smtClean="0">
                <a:sym typeface="Wingdings" pitchFamily="2" charset="2"/>
              </a:rPr>
              <a:t>값을 넘겨주는</a:t>
            </a:r>
            <a:r>
              <a:rPr lang="en-US" altLang="ko-KR" dirty="0" smtClean="0">
                <a:sym typeface="Wingdings" pitchFamily="2" charset="2"/>
              </a:rPr>
              <a:t>” </a:t>
            </a:r>
            <a:r>
              <a:rPr lang="ko-KR" altLang="en-US" dirty="0" smtClean="0">
                <a:sym typeface="Wingdings" pitchFamily="2" charset="2"/>
              </a:rPr>
              <a:t>행위가 있고</a:t>
            </a:r>
            <a:r>
              <a:rPr lang="en-US" altLang="ko-KR" dirty="0">
                <a:sym typeface="Wingdings" pitchFamily="2" charset="2"/>
              </a:rPr>
              <a:t/>
            </a:r>
            <a:br>
              <a:rPr lang="en-US" altLang="ko-KR" dirty="0">
                <a:sym typeface="Wingdings" pitchFamily="2" charset="2"/>
              </a:rPr>
            </a:br>
            <a:r>
              <a:rPr lang="en-US" altLang="ko-KR" dirty="0">
                <a:sym typeface="Wingdings" pitchFamily="2" charset="2"/>
              </a:rPr>
              <a:t>	</a:t>
            </a:r>
            <a:r>
              <a:rPr lang="en-US" altLang="ko-KR" dirty="0" smtClean="0">
                <a:sym typeface="Wingdings" pitchFamily="2" charset="2"/>
              </a:rPr>
              <a:t>		        “</a:t>
            </a:r>
            <a:r>
              <a:rPr lang="ko-KR" altLang="en-US" dirty="0" smtClean="0">
                <a:sym typeface="Wingdings" pitchFamily="2" charset="2"/>
              </a:rPr>
              <a:t>값의 위치를 넘겨주는</a:t>
            </a:r>
            <a:r>
              <a:rPr lang="en-US" altLang="ko-KR" dirty="0" smtClean="0">
                <a:sym typeface="Wingdings" pitchFamily="2" charset="2"/>
              </a:rPr>
              <a:t>” </a:t>
            </a:r>
            <a:r>
              <a:rPr lang="ko-KR" altLang="en-US" dirty="0" smtClean="0">
                <a:sym typeface="Wingdings" pitchFamily="2" charset="2"/>
              </a:rPr>
              <a:t>행위가 있음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ko-KR" altLang="en-US" dirty="0" smtClean="0">
                <a:sym typeface="Wingdings" pitchFamily="2" charset="2"/>
              </a:rPr>
              <a:t>후자가 훨씬 더 일반적이고 오류가 없는 경우</a:t>
            </a:r>
            <a:endParaRPr lang="en-US" altLang="ko-KR" dirty="0" smtClean="0">
              <a:sym typeface="Wingdings" pitchFamily="2" charset="2"/>
            </a:endParaRPr>
          </a:p>
          <a:p>
            <a:pPr lvl="3"/>
            <a:r>
              <a:rPr lang="ko-KR" altLang="en-US" dirty="0" smtClean="0">
                <a:sym typeface="Wingdings" pitchFamily="2" charset="2"/>
              </a:rPr>
              <a:t>다른 슈퍼에서 물건을 사오게 하고 싶으면 위치만 바꾸면 됨</a:t>
            </a:r>
            <a:endParaRPr lang="en-US" altLang="ko-KR" dirty="0">
              <a:sym typeface="Wingdings" pitchFamily="2" charset="2"/>
            </a:endParaRPr>
          </a:p>
          <a:p>
            <a:pPr lvl="3"/>
            <a:r>
              <a:rPr lang="ko-KR" altLang="en-US" dirty="0" smtClean="0">
                <a:sym typeface="Wingdings" pitchFamily="2" charset="2"/>
              </a:rPr>
              <a:t>생각해보면 방법 </a:t>
            </a:r>
            <a:r>
              <a:rPr lang="en-US" altLang="ko-KR" dirty="0" smtClean="0">
                <a:sym typeface="Wingdings" pitchFamily="2" charset="2"/>
              </a:rPr>
              <a:t>1. </a:t>
            </a:r>
            <a:r>
              <a:rPr lang="ko-KR" altLang="en-US" dirty="0" smtClean="0">
                <a:sym typeface="Wingdings" pitchFamily="2" charset="2"/>
              </a:rPr>
              <a:t>의 경우 내가 </a:t>
            </a:r>
            <a:r>
              <a:rPr lang="ko-KR" altLang="en-US" dirty="0" err="1" smtClean="0">
                <a:sym typeface="Wingdings" pitchFamily="2" charset="2"/>
              </a:rPr>
              <a:t>갖고있는</a:t>
            </a:r>
            <a:r>
              <a:rPr lang="ko-KR" altLang="en-US" dirty="0" smtClean="0">
                <a:sym typeface="Wingdings" pitchFamily="2" charset="2"/>
              </a:rPr>
              <a:t> 슈퍼와 너희가 우유를</a:t>
            </a:r>
            <a:r>
              <a:rPr lang="en-US" altLang="ko-KR" dirty="0" smtClean="0">
                <a:sym typeface="Wingdings" pitchFamily="2" charset="2"/>
              </a:rPr>
              <a:t/>
            </a:r>
            <a:br>
              <a:rPr lang="en-US" altLang="ko-KR" dirty="0" smtClean="0">
                <a:sym typeface="Wingdings" pitchFamily="2" charset="2"/>
              </a:rPr>
            </a:br>
            <a:r>
              <a:rPr lang="ko-KR" altLang="en-US" dirty="0" smtClean="0">
                <a:sym typeface="Wingdings" pitchFamily="2" charset="2"/>
              </a:rPr>
              <a:t>사는 슈퍼는 서로 다른 슈퍼</a:t>
            </a:r>
            <a:endParaRPr lang="en-US" altLang="ko-KR" dirty="0" smtClean="0">
              <a:sym typeface="Wingdings" pitchFamily="2" charset="2"/>
            </a:endParaRPr>
          </a:p>
          <a:p>
            <a:pPr lvl="3"/>
            <a:r>
              <a:rPr lang="ko-KR" altLang="en-US" dirty="0" smtClean="0">
                <a:sym typeface="Wingdings" pitchFamily="2" charset="2"/>
              </a:rPr>
              <a:t>즉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그 슈퍼에서 우유를 사도 내 </a:t>
            </a:r>
            <a:r>
              <a:rPr lang="ko-KR" altLang="en-US" dirty="0" err="1" smtClean="0">
                <a:sym typeface="Wingdings" pitchFamily="2" charset="2"/>
              </a:rPr>
              <a:t>마트에</a:t>
            </a:r>
            <a:r>
              <a:rPr lang="ko-KR" altLang="en-US" dirty="0" smtClean="0">
                <a:sym typeface="Wingdings" pitchFamily="2" charset="2"/>
              </a:rPr>
              <a:t> 갖고 있는 우유는 변하지 않음</a:t>
            </a:r>
            <a:endParaRPr lang="en-US" altLang="ko-KR" dirty="0" smtClean="0">
              <a:sym typeface="Wingdings" pitchFamily="2" charset="2"/>
            </a:endParaRPr>
          </a:p>
          <a:p>
            <a:pPr lvl="3"/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olidFill>
                  <a:srgbClr val="FF0000"/>
                </a:solidFill>
                <a:sym typeface="Wingdings" pitchFamily="2" charset="2"/>
              </a:rPr>
              <a:t>의도치 않은 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Error</a:t>
            </a:r>
          </a:p>
          <a:p>
            <a:pPr marL="594360" lvl="2" indent="0">
              <a:buNone/>
            </a:pPr>
            <a:r>
              <a:rPr lang="en-US" altLang="ko-KR" dirty="0" smtClean="0">
                <a:sym typeface="Wingdings" pitchFamily="2" charset="2"/>
              </a:rPr>
              <a:t/>
            </a:r>
            <a:br>
              <a:rPr lang="en-US" altLang="ko-KR" dirty="0" smtClean="0">
                <a:sym typeface="Wingdings" pitchFamily="2" charset="2"/>
              </a:rPr>
            </a:br>
            <a:endParaRPr lang="en-US" altLang="ko-KR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692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* p;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“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ko-KR" altLang="en-US" dirty="0" smtClean="0">
                <a:sym typeface="Wingdings" pitchFamily="2" charset="2"/>
              </a:rPr>
              <a:t>형을 가리키겠다</a:t>
            </a:r>
            <a:r>
              <a:rPr lang="en-US" altLang="ko-KR" dirty="0" smtClean="0">
                <a:sym typeface="Wingdings" pitchFamily="2" charset="2"/>
              </a:rPr>
              <a:t>”</a:t>
            </a:r>
            <a:r>
              <a:rPr lang="ko-KR" altLang="en-US" dirty="0" smtClean="0">
                <a:sym typeface="Wingdings" pitchFamily="2" charset="2"/>
              </a:rPr>
              <a:t>는 의미에서 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*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p</a:t>
            </a:r>
            <a:r>
              <a:rPr lang="ko-KR" altLang="en-US" dirty="0" smtClean="0">
                <a:sym typeface="Wingdings" pitchFamily="2" charset="2"/>
              </a:rPr>
              <a:t>가 갖는 값은 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ko-KR" altLang="en-US" dirty="0" smtClean="0">
                <a:sym typeface="Wingdings" pitchFamily="2" charset="2"/>
              </a:rPr>
              <a:t>형 변수의 </a:t>
            </a:r>
            <a:r>
              <a:rPr lang="ko-KR" altLang="en-US" dirty="0" err="1" smtClean="0">
                <a:sym typeface="Wingdings" pitchFamily="2" charset="2"/>
              </a:rPr>
              <a:t>주소값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Example</a:t>
            </a:r>
          </a:p>
          <a:p>
            <a:pPr lvl="2"/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 x = 3;</a:t>
            </a:r>
          </a:p>
          <a:p>
            <a:pPr lvl="2"/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* p;</a:t>
            </a:r>
            <a:br>
              <a:rPr lang="en-US" altLang="ko-KR" dirty="0" smtClean="0">
                <a:sym typeface="Wingdings" pitchFamily="2" charset="2"/>
              </a:rPr>
            </a:br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99992" y="3284984"/>
            <a:ext cx="86409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44008" y="3140968"/>
            <a:ext cx="576064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184" y="27716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94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* p;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“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ko-KR" altLang="en-US" dirty="0" smtClean="0">
                <a:sym typeface="Wingdings" pitchFamily="2" charset="2"/>
              </a:rPr>
              <a:t>형을 가리키겠다</a:t>
            </a:r>
            <a:r>
              <a:rPr lang="en-US" altLang="ko-KR" dirty="0" smtClean="0">
                <a:sym typeface="Wingdings" pitchFamily="2" charset="2"/>
              </a:rPr>
              <a:t>”</a:t>
            </a:r>
            <a:r>
              <a:rPr lang="ko-KR" altLang="en-US" dirty="0" smtClean="0">
                <a:sym typeface="Wingdings" pitchFamily="2" charset="2"/>
              </a:rPr>
              <a:t>는 의미에서 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*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p</a:t>
            </a:r>
            <a:r>
              <a:rPr lang="ko-KR" altLang="en-US" dirty="0" smtClean="0">
                <a:sym typeface="Wingdings" pitchFamily="2" charset="2"/>
              </a:rPr>
              <a:t>가 갖는 값은 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ko-KR" altLang="en-US" dirty="0" smtClean="0">
                <a:sym typeface="Wingdings" pitchFamily="2" charset="2"/>
              </a:rPr>
              <a:t>형 변수의 </a:t>
            </a:r>
            <a:r>
              <a:rPr lang="ko-KR" altLang="en-US" dirty="0" err="1" smtClean="0">
                <a:sym typeface="Wingdings" pitchFamily="2" charset="2"/>
              </a:rPr>
              <a:t>주소값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Example</a:t>
            </a:r>
          </a:p>
          <a:p>
            <a:pPr lvl="2"/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 x = 3;</a:t>
            </a:r>
          </a:p>
          <a:p>
            <a:pPr lvl="2"/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* p;</a:t>
            </a:r>
          </a:p>
          <a:p>
            <a:pPr lvl="2"/>
            <a:endParaRPr lang="en-US" altLang="ko-KR" dirty="0">
              <a:sym typeface="Wingdings" pitchFamily="2" charset="2"/>
            </a:endParaRPr>
          </a:p>
          <a:p>
            <a:pPr marL="594360" lvl="2" indent="0">
              <a:buNone/>
            </a:pPr>
            <a:r>
              <a:rPr lang="ko-KR" altLang="en-US" dirty="0" smtClean="0">
                <a:sym typeface="Wingdings" pitchFamily="2" charset="2"/>
              </a:rPr>
              <a:t>이제 </a:t>
            </a:r>
            <a:r>
              <a:rPr lang="en-US" altLang="ko-KR" dirty="0" smtClean="0">
                <a:sym typeface="Wingdings" pitchFamily="2" charset="2"/>
              </a:rPr>
              <a:t>p</a:t>
            </a:r>
            <a:r>
              <a:rPr lang="ko-KR" altLang="en-US" dirty="0" smtClean="0">
                <a:sym typeface="Wingdings" pitchFamily="2" charset="2"/>
              </a:rPr>
              <a:t>가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ko-KR" altLang="en-US" dirty="0" smtClean="0">
                <a:sym typeface="Wingdings" pitchFamily="2" charset="2"/>
              </a:rPr>
              <a:t>를 가리키게 하고 싶으면</a:t>
            </a:r>
            <a:r>
              <a:rPr lang="en-US" altLang="ko-KR" dirty="0" smtClean="0">
                <a:sym typeface="Wingdings" pitchFamily="2" charset="2"/>
              </a:rPr>
              <a:t>?</a:t>
            </a:r>
            <a:br>
              <a:rPr lang="en-US" altLang="ko-KR" dirty="0" smtClean="0">
                <a:sym typeface="Wingdings" pitchFamily="2" charset="2"/>
              </a:rPr>
            </a:br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99992" y="3284984"/>
            <a:ext cx="86409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44008" y="3140968"/>
            <a:ext cx="576064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184" y="27716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23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* p;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“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ko-KR" altLang="en-US" dirty="0" smtClean="0">
                <a:sym typeface="Wingdings" pitchFamily="2" charset="2"/>
              </a:rPr>
              <a:t>형을 가리키겠다</a:t>
            </a:r>
            <a:r>
              <a:rPr lang="en-US" altLang="ko-KR" dirty="0" smtClean="0">
                <a:sym typeface="Wingdings" pitchFamily="2" charset="2"/>
              </a:rPr>
              <a:t>”</a:t>
            </a:r>
            <a:r>
              <a:rPr lang="ko-KR" altLang="en-US" dirty="0" smtClean="0">
                <a:sym typeface="Wingdings" pitchFamily="2" charset="2"/>
              </a:rPr>
              <a:t>는 의미에서 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*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p</a:t>
            </a:r>
            <a:r>
              <a:rPr lang="ko-KR" altLang="en-US" dirty="0" smtClean="0">
                <a:sym typeface="Wingdings" pitchFamily="2" charset="2"/>
              </a:rPr>
              <a:t>가 갖는 값은 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ko-KR" altLang="en-US" dirty="0" smtClean="0">
                <a:sym typeface="Wingdings" pitchFamily="2" charset="2"/>
              </a:rPr>
              <a:t>형 변수의 </a:t>
            </a:r>
            <a:r>
              <a:rPr lang="ko-KR" altLang="en-US" dirty="0" err="1" smtClean="0">
                <a:sym typeface="Wingdings" pitchFamily="2" charset="2"/>
              </a:rPr>
              <a:t>주소값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Example</a:t>
            </a:r>
          </a:p>
          <a:p>
            <a:pPr lvl="2"/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 x = 3;</a:t>
            </a:r>
          </a:p>
          <a:p>
            <a:pPr lvl="2"/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* p;</a:t>
            </a:r>
          </a:p>
          <a:p>
            <a:pPr lvl="2"/>
            <a:endParaRPr lang="en-US" altLang="ko-KR" dirty="0">
              <a:sym typeface="Wingdings" pitchFamily="2" charset="2"/>
            </a:endParaRPr>
          </a:p>
          <a:p>
            <a:pPr marL="594360" lvl="2" indent="0">
              <a:buNone/>
            </a:pPr>
            <a:r>
              <a:rPr lang="ko-KR" altLang="en-US" dirty="0" smtClean="0">
                <a:sym typeface="Wingdings" pitchFamily="2" charset="2"/>
              </a:rPr>
              <a:t>이제 </a:t>
            </a:r>
            <a:r>
              <a:rPr lang="en-US" altLang="ko-KR" dirty="0" smtClean="0">
                <a:sym typeface="Wingdings" pitchFamily="2" charset="2"/>
              </a:rPr>
              <a:t>p</a:t>
            </a:r>
            <a:r>
              <a:rPr lang="ko-KR" altLang="en-US" dirty="0" smtClean="0">
                <a:sym typeface="Wingdings" pitchFamily="2" charset="2"/>
              </a:rPr>
              <a:t>가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ko-KR" altLang="en-US" dirty="0" smtClean="0">
                <a:sym typeface="Wingdings" pitchFamily="2" charset="2"/>
              </a:rPr>
              <a:t>를 가리키게 하고 싶으면</a:t>
            </a:r>
            <a:r>
              <a:rPr lang="en-US" altLang="ko-KR" dirty="0" smtClean="0">
                <a:sym typeface="Wingdings" pitchFamily="2" charset="2"/>
              </a:rPr>
              <a:t>?          </a:t>
            </a:r>
            <a:r>
              <a:rPr lang="en-US" altLang="ko-KR" dirty="0">
                <a:sym typeface="Wingdings" pitchFamily="2" charset="2"/>
              </a:rPr>
              <a:t>p</a:t>
            </a:r>
            <a:r>
              <a:rPr lang="en-US" altLang="ko-KR" dirty="0" smtClean="0">
                <a:sym typeface="Wingdings" pitchFamily="2" charset="2"/>
              </a:rPr>
              <a:t> = &amp;x;</a:t>
            </a:r>
            <a:br>
              <a:rPr lang="en-US" altLang="ko-KR" dirty="0" smtClean="0">
                <a:sym typeface="Wingdings" pitchFamily="2" charset="2"/>
              </a:rPr>
            </a:br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99992" y="3284984"/>
            <a:ext cx="86409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44008" y="3140968"/>
            <a:ext cx="576064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184" y="27716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921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* p;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“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ko-KR" altLang="en-US" dirty="0" smtClean="0">
                <a:sym typeface="Wingdings" pitchFamily="2" charset="2"/>
              </a:rPr>
              <a:t>형을 가리키겠다</a:t>
            </a:r>
            <a:r>
              <a:rPr lang="en-US" altLang="ko-KR" dirty="0" smtClean="0">
                <a:sym typeface="Wingdings" pitchFamily="2" charset="2"/>
              </a:rPr>
              <a:t>”</a:t>
            </a:r>
            <a:r>
              <a:rPr lang="ko-KR" altLang="en-US" dirty="0" smtClean="0">
                <a:sym typeface="Wingdings" pitchFamily="2" charset="2"/>
              </a:rPr>
              <a:t>는 의미에서 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*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p</a:t>
            </a:r>
            <a:r>
              <a:rPr lang="ko-KR" altLang="en-US" dirty="0" smtClean="0">
                <a:sym typeface="Wingdings" pitchFamily="2" charset="2"/>
              </a:rPr>
              <a:t>가 갖는 값은 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ko-KR" altLang="en-US" dirty="0" smtClean="0">
                <a:sym typeface="Wingdings" pitchFamily="2" charset="2"/>
              </a:rPr>
              <a:t>형 변수의 </a:t>
            </a:r>
            <a:r>
              <a:rPr lang="ko-KR" altLang="en-US" dirty="0" err="1" smtClean="0">
                <a:sym typeface="Wingdings" pitchFamily="2" charset="2"/>
              </a:rPr>
              <a:t>주소값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Example</a:t>
            </a:r>
          </a:p>
          <a:p>
            <a:pPr lvl="2"/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 x = 3;</a:t>
            </a:r>
          </a:p>
          <a:p>
            <a:pPr lvl="2"/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* p;</a:t>
            </a:r>
          </a:p>
          <a:p>
            <a:pPr lvl="2"/>
            <a:endParaRPr lang="en-US" altLang="ko-KR" dirty="0">
              <a:sym typeface="Wingdings" pitchFamily="2" charset="2"/>
            </a:endParaRPr>
          </a:p>
          <a:p>
            <a:pPr marL="594360" lvl="2" indent="0">
              <a:buNone/>
            </a:pPr>
            <a:r>
              <a:rPr lang="ko-KR" altLang="en-US" dirty="0" smtClean="0">
                <a:sym typeface="Wingdings" pitchFamily="2" charset="2"/>
              </a:rPr>
              <a:t>이제 </a:t>
            </a:r>
            <a:r>
              <a:rPr lang="en-US" altLang="ko-KR" dirty="0" smtClean="0">
                <a:sym typeface="Wingdings" pitchFamily="2" charset="2"/>
              </a:rPr>
              <a:t>p</a:t>
            </a:r>
            <a:r>
              <a:rPr lang="ko-KR" altLang="en-US" dirty="0" smtClean="0">
                <a:sym typeface="Wingdings" pitchFamily="2" charset="2"/>
              </a:rPr>
              <a:t>가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ko-KR" altLang="en-US" dirty="0" smtClean="0">
                <a:sym typeface="Wingdings" pitchFamily="2" charset="2"/>
              </a:rPr>
              <a:t>를 가리키게 하고 싶으면</a:t>
            </a:r>
            <a:r>
              <a:rPr lang="en-US" altLang="ko-KR" dirty="0" smtClean="0">
                <a:sym typeface="Wingdings" pitchFamily="2" charset="2"/>
              </a:rPr>
              <a:t>?          </a:t>
            </a:r>
            <a:r>
              <a:rPr lang="en-US" altLang="ko-KR" dirty="0">
                <a:sym typeface="Wingdings" pitchFamily="2" charset="2"/>
              </a:rPr>
              <a:t>p</a:t>
            </a:r>
            <a:r>
              <a:rPr lang="en-US" altLang="ko-KR" dirty="0" smtClean="0">
                <a:sym typeface="Wingdings" pitchFamily="2" charset="2"/>
              </a:rPr>
              <a:t> = &amp;x;</a:t>
            </a:r>
            <a:br>
              <a:rPr lang="en-US" altLang="ko-KR" dirty="0" smtClean="0">
                <a:sym typeface="Wingdings" pitchFamily="2" charset="2"/>
              </a:rPr>
            </a:br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99992" y="3284984"/>
            <a:ext cx="86409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44008" y="3140968"/>
            <a:ext cx="576064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184" y="27716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endCxn id="5" idx="3"/>
          </p:cNvCxnSpPr>
          <p:nvPr/>
        </p:nvCxnSpPr>
        <p:spPr>
          <a:xfrm flipH="1">
            <a:off x="5220072" y="2956302"/>
            <a:ext cx="1008112" cy="3286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8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* p;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“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ko-KR" altLang="en-US" dirty="0" smtClean="0">
                <a:sym typeface="Wingdings" pitchFamily="2" charset="2"/>
              </a:rPr>
              <a:t>형을 가리키겠다</a:t>
            </a:r>
            <a:r>
              <a:rPr lang="en-US" altLang="ko-KR" dirty="0" smtClean="0">
                <a:sym typeface="Wingdings" pitchFamily="2" charset="2"/>
              </a:rPr>
              <a:t>”</a:t>
            </a:r>
            <a:r>
              <a:rPr lang="ko-KR" altLang="en-US" dirty="0" smtClean="0">
                <a:sym typeface="Wingdings" pitchFamily="2" charset="2"/>
              </a:rPr>
              <a:t>는 의미에서 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*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p</a:t>
            </a:r>
            <a:r>
              <a:rPr lang="ko-KR" altLang="en-US" dirty="0" smtClean="0">
                <a:sym typeface="Wingdings" pitchFamily="2" charset="2"/>
              </a:rPr>
              <a:t>가 갖는 값은 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ko-KR" altLang="en-US" dirty="0" smtClean="0">
                <a:sym typeface="Wingdings" pitchFamily="2" charset="2"/>
              </a:rPr>
              <a:t>형 변수의 </a:t>
            </a:r>
            <a:r>
              <a:rPr lang="ko-KR" altLang="en-US" dirty="0" err="1" smtClean="0">
                <a:sym typeface="Wingdings" pitchFamily="2" charset="2"/>
              </a:rPr>
              <a:t>주소값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Example</a:t>
            </a:r>
          </a:p>
          <a:p>
            <a:pPr lvl="2"/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 x = 3;</a:t>
            </a:r>
          </a:p>
          <a:p>
            <a:pPr lvl="2"/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* p;</a:t>
            </a:r>
          </a:p>
          <a:p>
            <a:pPr lvl="2"/>
            <a:endParaRPr lang="en-US" altLang="ko-KR" dirty="0">
              <a:sym typeface="Wingdings" pitchFamily="2" charset="2"/>
            </a:endParaRPr>
          </a:p>
          <a:p>
            <a:pPr marL="594360" lvl="2" indent="0">
              <a:buNone/>
            </a:pPr>
            <a:r>
              <a:rPr lang="en-US" altLang="ko-KR" dirty="0" smtClean="0">
                <a:sym typeface="Wingdings" pitchFamily="2" charset="2"/>
              </a:rPr>
              <a:t>p</a:t>
            </a:r>
            <a:r>
              <a:rPr lang="ko-KR" altLang="en-US" dirty="0" smtClean="0">
                <a:sym typeface="Wingdings" pitchFamily="2" charset="2"/>
              </a:rPr>
              <a:t>가 가리키는 값이 무엇인지 알고 싶다면</a:t>
            </a:r>
            <a:r>
              <a:rPr lang="en-US" altLang="ko-KR" dirty="0" smtClean="0">
                <a:sym typeface="Wingdings" pitchFamily="2" charset="2"/>
              </a:rPr>
              <a:t>?</a:t>
            </a:r>
            <a:br>
              <a:rPr lang="en-US" altLang="ko-KR" dirty="0" smtClean="0">
                <a:sym typeface="Wingdings" pitchFamily="2" charset="2"/>
              </a:rPr>
            </a:br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99992" y="3284984"/>
            <a:ext cx="86409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44008" y="3140968"/>
            <a:ext cx="576064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184" y="27716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endCxn id="5" idx="3"/>
          </p:cNvCxnSpPr>
          <p:nvPr/>
        </p:nvCxnSpPr>
        <p:spPr>
          <a:xfrm flipH="1">
            <a:off x="5220072" y="2956302"/>
            <a:ext cx="1008112" cy="3286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18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* p;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“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ko-KR" altLang="en-US" dirty="0" smtClean="0">
                <a:sym typeface="Wingdings" pitchFamily="2" charset="2"/>
              </a:rPr>
              <a:t>형을 가리키겠다</a:t>
            </a:r>
            <a:r>
              <a:rPr lang="en-US" altLang="ko-KR" dirty="0" smtClean="0">
                <a:sym typeface="Wingdings" pitchFamily="2" charset="2"/>
              </a:rPr>
              <a:t>”</a:t>
            </a:r>
            <a:r>
              <a:rPr lang="ko-KR" altLang="en-US" dirty="0" smtClean="0">
                <a:sym typeface="Wingdings" pitchFamily="2" charset="2"/>
              </a:rPr>
              <a:t>는 의미에서 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*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p</a:t>
            </a:r>
            <a:r>
              <a:rPr lang="ko-KR" altLang="en-US" dirty="0" smtClean="0">
                <a:sym typeface="Wingdings" pitchFamily="2" charset="2"/>
              </a:rPr>
              <a:t>가 갖는 값은 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ko-KR" altLang="en-US" dirty="0" smtClean="0">
                <a:sym typeface="Wingdings" pitchFamily="2" charset="2"/>
              </a:rPr>
              <a:t>형 변수의 </a:t>
            </a:r>
            <a:r>
              <a:rPr lang="ko-KR" altLang="en-US" dirty="0" err="1" smtClean="0">
                <a:sym typeface="Wingdings" pitchFamily="2" charset="2"/>
              </a:rPr>
              <a:t>주소값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Example</a:t>
            </a:r>
          </a:p>
          <a:p>
            <a:pPr lvl="2"/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 x = 3;</a:t>
            </a:r>
          </a:p>
          <a:p>
            <a:pPr lvl="2"/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* p;</a:t>
            </a:r>
          </a:p>
          <a:p>
            <a:pPr lvl="2"/>
            <a:endParaRPr lang="en-US" altLang="ko-KR" dirty="0">
              <a:sym typeface="Wingdings" pitchFamily="2" charset="2"/>
            </a:endParaRPr>
          </a:p>
          <a:p>
            <a:pPr marL="594360" lvl="2" indent="0">
              <a:buNone/>
            </a:pPr>
            <a:r>
              <a:rPr lang="en-US" altLang="ko-KR" dirty="0" smtClean="0">
                <a:sym typeface="Wingdings" pitchFamily="2" charset="2"/>
              </a:rPr>
              <a:t>p</a:t>
            </a:r>
            <a:r>
              <a:rPr lang="ko-KR" altLang="en-US" dirty="0" smtClean="0">
                <a:sym typeface="Wingdings" pitchFamily="2" charset="2"/>
              </a:rPr>
              <a:t>가 가리키는 값이 무엇인지 알고 싶다면</a:t>
            </a:r>
            <a:r>
              <a:rPr lang="en-US" altLang="ko-KR" dirty="0" smtClean="0">
                <a:sym typeface="Wingdings" pitchFamily="2" charset="2"/>
              </a:rPr>
              <a:t>?    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*p</a:t>
            </a:r>
            <a:r>
              <a:rPr lang="en-US" altLang="ko-KR" dirty="0" smtClean="0">
                <a:sym typeface="Wingdings" pitchFamily="2" charset="2"/>
              </a:rPr>
              <a:t> = 4;</a:t>
            </a:r>
            <a:br>
              <a:rPr lang="en-US" altLang="ko-KR" dirty="0" smtClean="0">
                <a:sym typeface="Wingdings" pitchFamily="2" charset="2"/>
              </a:rPr>
            </a:br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99992" y="3284984"/>
            <a:ext cx="86409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44008" y="3140968"/>
            <a:ext cx="576064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184" y="27716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endCxn id="5" idx="3"/>
          </p:cNvCxnSpPr>
          <p:nvPr/>
        </p:nvCxnSpPr>
        <p:spPr>
          <a:xfrm flipH="1">
            <a:off x="5220072" y="2956302"/>
            <a:ext cx="1008112" cy="3286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01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* p;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“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ko-KR" altLang="en-US" dirty="0" smtClean="0">
                <a:sym typeface="Wingdings" pitchFamily="2" charset="2"/>
              </a:rPr>
              <a:t>형을 가리키겠다</a:t>
            </a:r>
            <a:r>
              <a:rPr lang="en-US" altLang="ko-KR" dirty="0" smtClean="0">
                <a:sym typeface="Wingdings" pitchFamily="2" charset="2"/>
              </a:rPr>
              <a:t>”</a:t>
            </a:r>
            <a:r>
              <a:rPr lang="ko-KR" altLang="en-US" dirty="0" smtClean="0">
                <a:sym typeface="Wingdings" pitchFamily="2" charset="2"/>
              </a:rPr>
              <a:t>는 의미에서 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*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p</a:t>
            </a:r>
            <a:r>
              <a:rPr lang="ko-KR" altLang="en-US" dirty="0" smtClean="0">
                <a:sym typeface="Wingdings" pitchFamily="2" charset="2"/>
              </a:rPr>
              <a:t>가 갖는 값은 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ko-KR" altLang="en-US" dirty="0" smtClean="0">
                <a:sym typeface="Wingdings" pitchFamily="2" charset="2"/>
              </a:rPr>
              <a:t>형 변수의 </a:t>
            </a:r>
            <a:r>
              <a:rPr lang="ko-KR" altLang="en-US" dirty="0" err="1" smtClean="0">
                <a:sym typeface="Wingdings" pitchFamily="2" charset="2"/>
              </a:rPr>
              <a:t>주소값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Example</a:t>
            </a:r>
          </a:p>
          <a:p>
            <a:pPr lvl="2"/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 x = 3;</a:t>
            </a:r>
          </a:p>
          <a:p>
            <a:pPr lvl="2"/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* p;</a:t>
            </a:r>
          </a:p>
          <a:p>
            <a:pPr lvl="2"/>
            <a:endParaRPr lang="en-US" altLang="ko-KR" dirty="0">
              <a:sym typeface="Wingdings" pitchFamily="2" charset="2"/>
            </a:endParaRPr>
          </a:p>
          <a:p>
            <a:pPr marL="594360" lvl="2" indent="0">
              <a:buNone/>
            </a:pPr>
            <a:r>
              <a:rPr lang="en-US" altLang="ko-KR" dirty="0" smtClean="0">
                <a:sym typeface="Wingdings" pitchFamily="2" charset="2"/>
              </a:rPr>
              <a:t>p</a:t>
            </a:r>
            <a:r>
              <a:rPr lang="ko-KR" altLang="en-US" dirty="0" smtClean="0">
                <a:sym typeface="Wingdings" pitchFamily="2" charset="2"/>
              </a:rPr>
              <a:t>가 가리키는 값이 무엇인지 알고 싶다면</a:t>
            </a:r>
            <a:r>
              <a:rPr lang="en-US" altLang="ko-KR" dirty="0" smtClean="0">
                <a:sym typeface="Wingdings" pitchFamily="2" charset="2"/>
              </a:rPr>
              <a:t>?    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*p</a:t>
            </a:r>
            <a:r>
              <a:rPr lang="en-US" altLang="ko-KR" dirty="0" smtClean="0">
                <a:sym typeface="Wingdings" pitchFamily="2" charset="2"/>
              </a:rPr>
              <a:t> = 4;</a:t>
            </a:r>
            <a:br>
              <a:rPr lang="en-US" altLang="ko-KR" dirty="0" smtClean="0">
                <a:sym typeface="Wingdings" pitchFamily="2" charset="2"/>
              </a:rPr>
            </a:br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99992" y="3284984"/>
            <a:ext cx="86409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44008" y="3140968"/>
            <a:ext cx="576064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184" y="27716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endCxn id="5" idx="3"/>
          </p:cNvCxnSpPr>
          <p:nvPr/>
        </p:nvCxnSpPr>
        <p:spPr>
          <a:xfrm flipH="1">
            <a:off x="5220072" y="2956302"/>
            <a:ext cx="1008112" cy="3286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3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ko-KR" altLang="en-US" sz="5000" dirty="0"/>
          </a:p>
        </p:txBody>
      </p:sp>
      <p:sp>
        <p:nvSpPr>
          <p:cNvPr id="10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2"/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755576" y="1340768"/>
            <a:ext cx="3240360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Data type with I/O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5576" y="2486147"/>
            <a:ext cx="3240360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Conditional statement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5576" y="3062211"/>
            <a:ext cx="3240360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for statement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5576" y="3687399"/>
            <a:ext cx="3240360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rgbClr val="FF0000"/>
                </a:solidFill>
              </a:rPr>
              <a:t>Pointer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6675" y="4365104"/>
            <a:ext cx="324036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 smtClean="0">
                <a:solidFill>
                  <a:srgbClr val="FF0000"/>
                </a:solidFill>
              </a:rPr>
              <a:t>Algorithm</a:t>
            </a:r>
            <a:endParaRPr lang="ko-KR" altLang="en-US" sz="5000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5576" y="1925216"/>
            <a:ext cx="3240360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Function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23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		        </a:t>
            </a:r>
            <a:r>
              <a:rPr lang="ko-KR" altLang="en-US" dirty="0" smtClean="0"/>
              <a:t>포인터 끗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779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 smtClean="0">
                <a:sym typeface="Wingdings" pitchFamily="2" charset="2"/>
              </a:rPr>
              <a:t>malloc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en-US" altLang="ko-KR" dirty="0" smtClean="0">
                <a:sym typeface="Wingdings" pitchFamily="2" charset="2"/>
              </a:rPr>
              <a:t>pointer</a:t>
            </a:r>
            <a:r>
              <a:rPr lang="ko-KR" altLang="en-US" dirty="0" smtClean="0">
                <a:sym typeface="Wingdings" pitchFamily="2" charset="2"/>
              </a:rPr>
              <a:t>에 공간을 할당해 줌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 *p; </a:t>
            </a:r>
            <a:r>
              <a:rPr lang="ko-KR" altLang="en-US" dirty="0" smtClean="0">
                <a:sym typeface="Wingdings" pitchFamily="2" charset="2"/>
              </a:rPr>
              <a:t>라고 단순히 선언만 해 놓으면 가리키는 애 없음</a:t>
            </a:r>
            <a:r>
              <a:rPr lang="en-US" altLang="ko-KR" dirty="0" smtClean="0">
                <a:sym typeface="Wingdings" pitchFamily="2" charset="2"/>
              </a:rPr>
              <a:t/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공간 만들어줄 필요가 있음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en-US" altLang="ko-KR" dirty="0" smtClean="0">
                <a:sym typeface="Wingdings" pitchFamily="2" charset="2"/>
              </a:rPr>
              <a:t>p = (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 *)</a:t>
            </a:r>
            <a:r>
              <a:rPr lang="en-US" altLang="ko-KR" dirty="0" err="1" smtClean="0">
                <a:sym typeface="Wingdings" pitchFamily="2" charset="2"/>
              </a:rPr>
              <a:t>malloc</a:t>
            </a:r>
            <a:r>
              <a:rPr lang="en-US" altLang="ko-KR" dirty="0" smtClean="0">
                <a:sym typeface="Wingdings" pitchFamily="2" charset="2"/>
              </a:rPr>
              <a:t>(4); // 4 byte</a:t>
            </a:r>
            <a:r>
              <a:rPr lang="ko-KR" altLang="en-US" dirty="0" smtClean="0">
                <a:sym typeface="Wingdings" pitchFamily="2" charset="2"/>
              </a:rPr>
              <a:t>만큼 </a:t>
            </a:r>
            <a:r>
              <a:rPr lang="en-US" altLang="ko-KR" dirty="0" smtClean="0">
                <a:sym typeface="Wingdings" pitchFamily="2" charset="2"/>
              </a:rPr>
              <a:t>p</a:t>
            </a:r>
            <a:r>
              <a:rPr lang="ko-KR" altLang="en-US" dirty="0" smtClean="0">
                <a:sym typeface="Wingdings" pitchFamily="2" charset="2"/>
              </a:rPr>
              <a:t>에 공간 할당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ko-KR" altLang="en-US" dirty="0" smtClean="0">
                <a:sym typeface="Wingdings" pitchFamily="2" charset="2"/>
              </a:rPr>
              <a:t>이제 일반적인 변수처럼 </a:t>
            </a:r>
            <a:r>
              <a:rPr lang="en-US" altLang="ko-KR" dirty="0" smtClean="0">
                <a:sym typeface="Wingdings" pitchFamily="2" charset="2"/>
              </a:rPr>
              <a:t>p</a:t>
            </a:r>
            <a:r>
              <a:rPr lang="ko-KR" altLang="en-US" dirty="0" smtClean="0">
                <a:sym typeface="Wingdings" pitchFamily="2" charset="2"/>
              </a:rPr>
              <a:t>를 사용할 수 있음</a:t>
            </a:r>
            <a:r>
              <a:rPr lang="en-US" altLang="ko-KR" dirty="0" smtClean="0">
                <a:sym typeface="Wingdings" pitchFamily="2" charset="2"/>
              </a:rPr>
              <a:t> </a:t>
            </a:r>
          </a:p>
          <a:p>
            <a:r>
              <a:rPr lang="en-US" altLang="ko-KR" dirty="0">
                <a:sym typeface="Wingdings" pitchFamily="2" charset="2"/>
              </a:rPr>
              <a:t>f</a:t>
            </a:r>
            <a:r>
              <a:rPr lang="en-US" altLang="ko-KR" dirty="0" smtClean="0">
                <a:sym typeface="Wingdings" pitchFamily="2" charset="2"/>
              </a:rPr>
              <a:t>ree</a:t>
            </a:r>
          </a:p>
          <a:p>
            <a:pPr lvl="2"/>
            <a:r>
              <a:rPr lang="ko-KR" altLang="en-US" dirty="0" smtClean="0">
                <a:sym typeface="Wingdings" pitchFamily="2" charset="2"/>
              </a:rPr>
              <a:t>할당했던 공간을 지움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en-US" altLang="ko-KR" dirty="0" smtClean="0">
                <a:sym typeface="Wingdings" pitchFamily="2" charset="2"/>
              </a:rPr>
              <a:t>free(p);</a:t>
            </a:r>
          </a:p>
        </p:txBody>
      </p:sp>
    </p:spTree>
    <p:extLst>
      <p:ext uri="{BB962C8B-B14F-4D97-AF65-F5344CB8AC3E}">
        <p14:creationId xmlns:p14="http://schemas.microsoft.com/office/powerpoint/2010/main" val="1441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 smtClean="0">
                <a:sym typeface="Wingdings" pitchFamily="2" charset="2"/>
              </a:rPr>
              <a:t>malloc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en-US" altLang="ko-KR" dirty="0" smtClean="0">
                <a:sym typeface="Wingdings" pitchFamily="2" charset="2"/>
              </a:rPr>
              <a:t>pointer</a:t>
            </a:r>
            <a:r>
              <a:rPr lang="ko-KR" altLang="en-US" dirty="0" smtClean="0">
                <a:sym typeface="Wingdings" pitchFamily="2" charset="2"/>
              </a:rPr>
              <a:t>에 공간을 할당해 줌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 *p; </a:t>
            </a:r>
            <a:r>
              <a:rPr lang="ko-KR" altLang="en-US" dirty="0" smtClean="0">
                <a:sym typeface="Wingdings" pitchFamily="2" charset="2"/>
              </a:rPr>
              <a:t>라고 단순히 선언만 해 놓으면 가리키는 애 없음</a:t>
            </a:r>
            <a:r>
              <a:rPr lang="en-US" altLang="ko-KR" dirty="0" smtClean="0">
                <a:sym typeface="Wingdings" pitchFamily="2" charset="2"/>
              </a:rPr>
              <a:t/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공간 만들어줄 필요가 있음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en-US" altLang="ko-KR" dirty="0" smtClean="0">
                <a:sym typeface="Wingdings" pitchFamily="2" charset="2"/>
              </a:rPr>
              <a:t>p = (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 *)</a:t>
            </a:r>
            <a:r>
              <a:rPr lang="en-US" altLang="ko-KR" dirty="0" err="1" smtClean="0">
                <a:sym typeface="Wingdings" pitchFamily="2" charset="2"/>
              </a:rPr>
              <a:t>malloc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  <a:sym typeface="Wingdings" pitchFamily="2" charset="2"/>
              </a:rPr>
              <a:t>sizeof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  <a:sym typeface="Wingdings" pitchFamily="2" charset="2"/>
              </a:rPr>
              <a:t>int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)</a:t>
            </a:r>
            <a:r>
              <a:rPr lang="en-US" altLang="ko-KR" dirty="0" smtClean="0">
                <a:sym typeface="Wingdings" pitchFamily="2" charset="2"/>
              </a:rPr>
              <a:t>); // 4 byte</a:t>
            </a:r>
            <a:r>
              <a:rPr lang="ko-KR" altLang="en-US" dirty="0" smtClean="0">
                <a:sym typeface="Wingdings" pitchFamily="2" charset="2"/>
              </a:rPr>
              <a:t>만큼 </a:t>
            </a:r>
            <a:r>
              <a:rPr lang="en-US" altLang="ko-KR" dirty="0" smtClean="0">
                <a:sym typeface="Wingdings" pitchFamily="2" charset="2"/>
              </a:rPr>
              <a:t>p</a:t>
            </a:r>
            <a:r>
              <a:rPr lang="ko-KR" altLang="en-US" dirty="0" smtClean="0">
                <a:sym typeface="Wingdings" pitchFamily="2" charset="2"/>
              </a:rPr>
              <a:t>에 공간 할당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ko-KR" altLang="en-US" dirty="0" smtClean="0">
                <a:sym typeface="Wingdings" pitchFamily="2" charset="2"/>
              </a:rPr>
              <a:t>이제 일반적인 변수처럼 </a:t>
            </a:r>
            <a:r>
              <a:rPr lang="en-US" altLang="ko-KR" dirty="0" smtClean="0">
                <a:sym typeface="Wingdings" pitchFamily="2" charset="2"/>
              </a:rPr>
              <a:t>p</a:t>
            </a:r>
            <a:r>
              <a:rPr lang="ko-KR" altLang="en-US" dirty="0" smtClean="0">
                <a:sym typeface="Wingdings" pitchFamily="2" charset="2"/>
              </a:rPr>
              <a:t>를 사용할 수 있음</a:t>
            </a:r>
            <a:r>
              <a:rPr lang="en-US" altLang="ko-KR" dirty="0" smtClean="0">
                <a:sym typeface="Wingdings" pitchFamily="2" charset="2"/>
              </a:rPr>
              <a:t> </a:t>
            </a:r>
          </a:p>
          <a:p>
            <a:r>
              <a:rPr lang="en-US" altLang="ko-KR" dirty="0">
                <a:sym typeface="Wingdings" pitchFamily="2" charset="2"/>
              </a:rPr>
              <a:t>free</a:t>
            </a:r>
          </a:p>
          <a:p>
            <a:pPr lvl="2"/>
            <a:r>
              <a:rPr lang="ko-KR" altLang="en-US" dirty="0">
                <a:sym typeface="Wingdings" pitchFamily="2" charset="2"/>
              </a:rPr>
              <a:t>할당했던 공간을 지움</a:t>
            </a:r>
            <a:endParaRPr lang="en-US" altLang="ko-KR" dirty="0">
              <a:sym typeface="Wingdings" pitchFamily="2" charset="2"/>
            </a:endParaRPr>
          </a:p>
          <a:p>
            <a:pPr lvl="2"/>
            <a:r>
              <a:rPr lang="en-US" altLang="ko-KR" dirty="0">
                <a:sym typeface="Wingdings" pitchFamily="2" charset="2"/>
              </a:rPr>
              <a:t>free(p);</a:t>
            </a:r>
          </a:p>
          <a:p>
            <a:pPr lvl="2"/>
            <a:endParaRPr lang="en-US" altLang="ko-KR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142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 smtClean="0">
                <a:sym typeface="Wingdings" pitchFamily="2" charset="2"/>
              </a:rPr>
              <a:t>malloc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en-US" altLang="ko-KR" dirty="0" smtClean="0">
                <a:sym typeface="Wingdings" pitchFamily="2" charset="2"/>
              </a:rPr>
              <a:t>pointer</a:t>
            </a:r>
            <a:r>
              <a:rPr lang="ko-KR" altLang="en-US" dirty="0" smtClean="0">
                <a:sym typeface="Wingdings" pitchFamily="2" charset="2"/>
              </a:rPr>
              <a:t>에 공간을 할당해 줌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 *p; </a:t>
            </a:r>
            <a:r>
              <a:rPr lang="ko-KR" altLang="en-US" dirty="0" smtClean="0">
                <a:sym typeface="Wingdings" pitchFamily="2" charset="2"/>
              </a:rPr>
              <a:t>라고 단순히 선언만 해 놓으면 가리키는 애 없음</a:t>
            </a:r>
            <a:r>
              <a:rPr lang="en-US" altLang="ko-KR" dirty="0" smtClean="0">
                <a:sym typeface="Wingdings" pitchFamily="2" charset="2"/>
              </a:rPr>
              <a:t/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공간 만들어줄 필요가 있음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en-US" altLang="ko-KR" dirty="0" smtClean="0">
                <a:sym typeface="Wingdings" pitchFamily="2" charset="2"/>
              </a:rPr>
              <a:t>p = (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 *)</a:t>
            </a:r>
            <a:r>
              <a:rPr lang="en-US" altLang="ko-KR" dirty="0" err="1" smtClean="0">
                <a:sym typeface="Wingdings" pitchFamily="2" charset="2"/>
              </a:rPr>
              <a:t>malloc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  <a:sym typeface="Wingdings" pitchFamily="2" charset="2"/>
              </a:rPr>
              <a:t>sizeof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  <a:sym typeface="Wingdings" pitchFamily="2" charset="2"/>
              </a:rPr>
              <a:t>int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)</a:t>
            </a:r>
            <a:r>
              <a:rPr lang="en-US" altLang="ko-KR" dirty="0" smtClean="0">
                <a:sym typeface="Wingdings" pitchFamily="2" charset="2"/>
              </a:rPr>
              <a:t>); // 4 byte</a:t>
            </a:r>
            <a:r>
              <a:rPr lang="ko-KR" altLang="en-US" dirty="0" smtClean="0">
                <a:sym typeface="Wingdings" pitchFamily="2" charset="2"/>
              </a:rPr>
              <a:t>만큼 </a:t>
            </a:r>
            <a:r>
              <a:rPr lang="en-US" altLang="ko-KR" dirty="0" smtClean="0">
                <a:sym typeface="Wingdings" pitchFamily="2" charset="2"/>
              </a:rPr>
              <a:t>p</a:t>
            </a:r>
            <a:r>
              <a:rPr lang="ko-KR" altLang="en-US" dirty="0" smtClean="0">
                <a:sym typeface="Wingdings" pitchFamily="2" charset="2"/>
              </a:rPr>
              <a:t>에 공간 할당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ko-KR" altLang="en-US" dirty="0" smtClean="0">
                <a:sym typeface="Wingdings" pitchFamily="2" charset="2"/>
              </a:rPr>
              <a:t>이제 일반적인 변수처럼 </a:t>
            </a:r>
            <a:r>
              <a:rPr lang="en-US" altLang="ko-KR" dirty="0" smtClean="0">
                <a:sym typeface="Wingdings" pitchFamily="2" charset="2"/>
              </a:rPr>
              <a:t>p</a:t>
            </a:r>
            <a:r>
              <a:rPr lang="ko-KR" altLang="en-US" dirty="0" smtClean="0">
                <a:sym typeface="Wingdings" pitchFamily="2" charset="2"/>
              </a:rPr>
              <a:t>를 사용할 수 있음</a:t>
            </a:r>
            <a:r>
              <a:rPr lang="en-US" altLang="ko-KR" dirty="0" smtClean="0">
                <a:sym typeface="Wingdings" pitchFamily="2" charset="2"/>
              </a:rPr>
              <a:t> </a:t>
            </a:r>
          </a:p>
          <a:p>
            <a:r>
              <a:rPr lang="en-US" altLang="ko-KR" dirty="0">
                <a:sym typeface="Wingdings" pitchFamily="2" charset="2"/>
              </a:rPr>
              <a:t>free</a:t>
            </a:r>
          </a:p>
          <a:p>
            <a:pPr lvl="2"/>
            <a:r>
              <a:rPr lang="ko-KR" altLang="en-US" dirty="0">
                <a:sym typeface="Wingdings" pitchFamily="2" charset="2"/>
              </a:rPr>
              <a:t>할당했던 공간을 지움</a:t>
            </a:r>
            <a:endParaRPr lang="en-US" altLang="ko-KR" dirty="0">
              <a:sym typeface="Wingdings" pitchFamily="2" charset="2"/>
            </a:endParaRPr>
          </a:p>
          <a:p>
            <a:pPr lvl="2"/>
            <a:r>
              <a:rPr lang="en-US" altLang="ko-KR" dirty="0">
                <a:sym typeface="Wingdings" pitchFamily="2" charset="2"/>
              </a:rPr>
              <a:t>free(p);</a:t>
            </a:r>
          </a:p>
          <a:p>
            <a:pPr lvl="2"/>
            <a:endParaRPr lang="en-US" altLang="ko-KR" dirty="0" smtClean="0">
              <a:sym typeface="Wingdings" pitchFamily="2" charset="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4786841" cy="2520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74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 smtClean="0">
                <a:sym typeface="Wingdings" pitchFamily="2" charset="2"/>
              </a:rPr>
              <a:t>malloc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en-US" altLang="ko-KR" dirty="0" smtClean="0">
                <a:sym typeface="Wingdings" pitchFamily="2" charset="2"/>
              </a:rPr>
              <a:t>pointer</a:t>
            </a:r>
            <a:r>
              <a:rPr lang="ko-KR" altLang="en-US" dirty="0" smtClean="0">
                <a:sym typeface="Wingdings" pitchFamily="2" charset="2"/>
              </a:rPr>
              <a:t>에 공간을 할당해 줌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 *p; </a:t>
            </a:r>
            <a:r>
              <a:rPr lang="ko-KR" altLang="en-US" dirty="0" smtClean="0">
                <a:sym typeface="Wingdings" pitchFamily="2" charset="2"/>
              </a:rPr>
              <a:t>라고 단순히 선언만 해 놓으면 가리키는 애 없음</a:t>
            </a:r>
            <a:r>
              <a:rPr lang="en-US" altLang="ko-KR" dirty="0" smtClean="0">
                <a:sym typeface="Wingdings" pitchFamily="2" charset="2"/>
              </a:rPr>
              <a:t/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공간 만들어줄 필요가 있음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en-US" altLang="ko-KR" dirty="0" smtClean="0">
                <a:sym typeface="Wingdings" pitchFamily="2" charset="2"/>
              </a:rPr>
              <a:t>p = (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 *)</a:t>
            </a:r>
            <a:r>
              <a:rPr lang="en-US" altLang="ko-KR" dirty="0" err="1" smtClean="0">
                <a:sym typeface="Wingdings" pitchFamily="2" charset="2"/>
              </a:rPr>
              <a:t>malloc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  <a:sym typeface="Wingdings" pitchFamily="2" charset="2"/>
              </a:rPr>
              <a:t>sizeof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  <a:sym typeface="Wingdings" pitchFamily="2" charset="2"/>
              </a:rPr>
              <a:t>int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)</a:t>
            </a:r>
            <a:r>
              <a:rPr lang="en-US" altLang="ko-KR" dirty="0" smtClean="0">
                <a:sym typeface="Wingdings" pitchFamily="2" charset="2"/>
              </a:rPr>
              <a:t>); // 4 byte</a:t>
            </a:r>
            <a:r>
              <a:rPr lang="ko-KR" altLang="en-US" dirty="0" smtClean="0">
                <a:sym typeface="Wingdings" pitchFamily="2" charset="2"/>
              </a:rPr>
              <a:t>만큼 </a:t>
            </a:r>
            <a:r>
              <a:rPr lang="en-US" altLang="ko-KR" dirty="0" smtClean="0">
                <a:sym typeface="Wingdings" pitchFamily="2" charset="2"/>
              </a:rPr>
              <a:t>p</a:t>
            </a:r>
            <a:r>
              <a:rPr lang="ko-KR" altLang="en-US" dirty="0" smtClean="0">
                <a:sym typeface="Wingdings" pitchFamily="2" charset="2"/>
              </a:rPr>
              <a:t>에 공간 할당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ko-KR" altLang="en-US" dirty="0" smtClean="0">
                <a:sym typeface="Wingdings" pitchFamily="2" charset="2"/>
              </a:rPr>
              <a:t>이제 일반적인 변수처럼 </a:t>
            </a:r>
            <a:r>
              <a:rPr lang="en-US" altLang="ko-KR" dirty="0" smtClean="0">
                <a:sym typeface="Wingdings" pitchFamily="2" charset="2"/>
              </a:rPr>
              <a:t>p</a:t>
            </a:r>
            <a:r>
              <a:rPr lang="ko-KR" altLang="en-US" dirty="0" smtClean="0">
                <a:sym typeface="Wingdings" pitchFamily="2" charset="2"/>
              </a:rPr>
              <a:t>를 사용할 수 있음</a:t>
            </a:r>
            <a:r>
              <a:rPr lang="en-US" altLang="ko-KR" dirty="0" smtClean="0">
                <a:sym typeface="Wingdings" pitchFamily="2" charset="2"/>
              </a:rPr>
              <a:t> </a:t>
            </a:r>
          </a:p>
          <a:p>
            <a:r>
              <a:rPr lang="en-US" altLang="ko-KR" dirty="0">
                <a:sym typeface="Wingdings" pitchFamily="2" charset="2"/>
              </a:rPr>
              <a:t>free</a:t>
            </a:r>
          </a:p>
          <a:p>
            <a:pPr lvl="2"/>
            <a:r>
              <a:rPr lang="ko-KR" altLang="en-US" dirty="0">
                <a:sym typeface="Wingdings" pitchFamily="2" charset="2"/>
              </a:rPr>
              <a:t>할당했던 공간을 지움</a:t>
            </a:r>
            <a:endParaRPr lang="en-US" altLang="ko-KR" dirty="0">
              <a:sym typeface="Wingdings" pitchFamily="2" charset="2"/>
            </a:endParaRPr>
          </a:p>
          <a:p>
            <a:pPr lvl="2"/>
            <a:r>
              <a:rPr lang="en-US" altLang="ko-KR" dirty="0">
                <a:sym typeface="Wingdings" pitchFamily="2" charset="2"/>
              </a:rPr>
              <a:t>free(p);</a:t>
            </a:r>
          </a:p>
          <a:p>
            <a:pPr lvl="2"/>
            <a:endParaRPr lang="en-US" altLang="ko-KR" dirty="0" smtClean="0">
              <a:sym typeface="Wingdings" pitchFamily="2" charset="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4786841" cy="2520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075" y="2594224"/>
            <a:ext cx="63627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092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 smtClean="0">
                <a:sym typeface="Wingdings" pitchFamily="2" charset="2"/>
              </a:rPr>
              <a:t>malloc</a:t>
            </a:r>
            <a:r>
              <a:rPr lang="ko-KR" altLang="en-US" dirty="0" smtClean="0">
                <a:sym typeface="Wingdings" pitchFamily="2" charset="2"/>
              </a:rPr>
              <a:t>을 이용하여 공간을 더 많이 잡으면</a:t>
            </a:r>
            <a:r>
              <a:rPr lang="en-US" altLang="ko-KR" dirty="0" smtClean="0">
                <a:sym typeface="Wingdings" pitchFamily="2" charset="2"/>
              </a:rPr>
              <a:t>?</a:t>
            </a:r>
          </a:p>
          <a:p>
            <a:pPr lvl="2"/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* p = (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 *)</a:t>
            </a:r>
            <a:r>
              <a:rPr lang="en-US" altLang="ko-KR" dirty="0" err="1" smtClean="0">
                <a:sym typeface="Wingdings" pitchFamily="2" charset="2"/>
              </a:rPr>
              <a:t>malloc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sizeof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) * 10);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40byte</a:t>
            </a:r>
            <a:r>
              <a:rPr lang="ko-KR" altLang="en-US" dirty="0" smtClean="0">
                <a:sym typeface="Wingdings" pitchFamily="2" charset="2"/>
              </a:rPr>
              <a:t>가 </a:t>
            </a:r>
            <a:r>
              <a:rPr lang="en-US" altLang="ko-KR" dirty="0" smtClean="0">
                <a:sym typeface="Wingdings" pitchFamily="2" charset="2"/>
              </a:rPr>
              <a:t>p</a:t>
            </a:r>
            <a:r>
              <a:rPr lang="ko-KR" altLang="en-US" dirty="0" smtClean="0">
                <a:sym typeface="Wingdings" pitchFamily="2" charset="2"/>
              </a:rPr>
              <a:t>에 할당됨</a:t>
            </a:r>
            <a:endParaRPr lang="en-US" altLang="ko-KR" dirty="0">
              <a:sym typeface="Wingdings" pitchFamily="2" charset="2"/>
            </a:endParaRPr>
          </a:p>
          <a:p>
            <a:pPr lvl="2"/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53048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29112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05176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81240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57304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33368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09432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85496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61560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737624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02925" y="42210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4" idx="3"/>
            <a:endCxn id="4" idx="2"/>
          </p:cNvCxnSpPr>
          <p:nvPr/>
        </p:nvCxnSpPr>
        <p:spPr>
          <a:xfrm flipV="1">
            <a:off x="1403007" y="4005064"/>
            <a:ext cx="438073" cy="4006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87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 smtClean="0">
                <a:sym typeface="Wingdings" pitchFamily="2" charset="2"/>
              </a:rPr>
              <a:t>malloc</a:t>
            </a:r>
            <a:r>
              <a:rPr lang="ko-KR" altLang="en-US" dirty="0" smtClean="0">
                <a:sym typeface="Wingdings" pitchFamily="2" charset="2"/>
              </a:rPr>
              <a:t>을 이용하여 공간을 더 많이 잡으면</a:t>
            </a:r>
            <a:r>
              <a:rPr lang="en-US" altLang="ko-KR" dirty="0" smtClean="0">
                <a:sym typeface="Wingdings" pitchFamily="2" charset="2"/>
              </a:rPr>
              <a:t>?</a:t>
            </a:r>
          </a:p>
          <a:p>
            <a:pPr lvl="2"/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* p = (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 *)</a:t>
            </a:r>
            <a:r>
              <a:rPr lang="en-US" altLang="ko-KR" dirty="0" err="1" smtClean="0">
                <a:sym typeface="Wingdings" pitchFamily="2" charset="2"/>
              </a:rPr>
              <a:t>malloc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sizeof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) * 10);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40byte</a:t>
            </a:r>
            <a:r>
              <a:rPr lang="ko-KR" altLang="en-US" dirty="0" smtClean="0">
                <a:sym typeface="Wingdings" pitchFamily="2" charset="2"/>
              </a:rPr>
              <a:t>가 </a:t>
            </a:r>
            <a:r>
              <a:rPr lang="en-US" altLang="ko-KR" dirty="0" smtClean="0">
                <a:sym typeface="Wingdings" pitchFamily="2" charset="2"/>
              </a:rPr>
              <a:t>p</a:t>
            </a:r>
            <a:r>
              <a:rPr lang="ko-KR" altLang="en-US" dirty="0" smtClean="0">
                <a:sym typeface="Wingdings" pitchFamily="2" charset="2"/>
              </a:rPr>
              <a:t>에 할당됨</a:t>
            </a:r>
            <a:endParaRPr lang="en-US" altLang="ko-KR" dirty="0">
              <a:sym typeface="Wingdings" pitchFamily="2" charset="2"/>
            </a:endParaRPr>
          </a:p>
          <a:p>
            <a:pPr lvl="2"/>
            <a:endParaRPr lang="en-US" altLang="ko-KR" dirty="0" smtClean="0">
              <a:sym typeface="Wingdings" pitchFamily="2" charset="2"/>
            </a:endParaRPr>
          </a:p>
          <a:p>
            <a:pPr lvl="2"/>
            <a:endParaRPr lang="en-US" altLang="ko-KR" dirty="0">
              <a:sym typeface="Wingdings" pitchFamily="2" charset="2"/>
            </a:endParaRPr>
          </a:p>
          <a:p>
            <a:pPr lvl="2"/>
            <a:endParaRPr lang="en-US" altLang="ko-KR" dirty="0" smtClean="0">
              <a:sym typeface="Wingdings" pitchFamily="2" charset="2"/>
            </a:endParaRPr>
          </a:p>
          <a:p>
            <a:pPr lvl="2"/>
            <a:endParaRPr lang="en-US" altLang="ko-KR" dirty="0">
              <a:sym typeface="Wingdings" pitchFamily="2" charset="2"/>
            </a:endParaRPr>
          </a:p>
          <a:p>
            <a:pPr lvl="2"/>
            <a:endParaRPr lang="en-US" altLang="ko-KR" dirty="0" smtClean="0">
              <a:sym typeface="Wingdings" pitchFamily="2" charset="2"/>
            </a:endParaRPr>
          </a:p>
          <a:p>
            <a:pPr marL="594360" lvl="2" indent="0">
              <a:buNone/>
            </a:pPr>
            <a:endParaRPr lang="en-US" altLang="ko-KR" dirty="0">
              <a:sym typeface="Wingdings" pitchFamily="2" charset="2"/>
            </a:endParaRPr>
          </a:p>
          <a:p>
            <a:pPr marL="594360" lvl="2" indent="0">
              <a:buNone/>
            </a:pP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* q = p+1;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53048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29112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05176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81240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57304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33368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09432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85496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61560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737624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02925" y="42210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4" idx="3"/>
            <a:endCxn id="4" idx="2"/>
          </p:cNvCxnSpPr>
          <p:nvPr/>
        </p:nvCxnSpPr>
        <p:spPr>
          <a:xfrm flipV="1">
            <a:off x="1403007" y="4005064"/>
            <a:ext cx="438073" cy="4006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64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 smtClean="0">
                <a:sym typeface="Wingdings" pitchFamily="2" charset="2"/>
              </a:rPr>
              <a:t>malloc</a:t>
            </a:r>
            <a:r>
              <a:rPr lang="ko-KR" altLang="en-US" dirty="0" smtClean="0">
                <a:sym typeface="Wingdings" pitchFamily="2" charset="2"/>
              </a:rPr>
              <a:t>을 이용하여 공간을 더 많이 잡으면</a:t>
            </a:r>
            <a:r>
              <a:rPr lang="en-US" altLang="ko-KR" dirty="0" smtClean="0">
                <a:sym typeface="Wingdings" pitchFamily="2" charset="2"/>
              </a:rPr>
              <a:t>?</a:t>
            </a:r>
          </a:p>
          <a:p>
            <a:pPr lvl="2"/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* p = (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 *)</a:t>
            </a:r>
            <a:r>
              <a:rPr lang="en-US" altLang="ko-KR" dirty="0" err="1" smtClean="0">
                <a:sym typeface="Wingdings" pitchFamily="2" charset="2"/>
              </a:rPr>
              <a:t>malloc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sizeof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) * 10);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40byte</a:t>
            </a:r>
            <a:r>
              <a:rPr lang="ko-KR" altLang="en-US" dirty="0" smtClean="0">
                <a:sym typeface="Wingdings" pitchFamily="2" charset="2"/>
              </a:rPr>
              <a:t>가 </a:t>
            </a:r>
            <a:r>
              <a:rPr lang="en-US" altLang="ko-KR" dirty="0" smtClean="0">
                <a:sym typeface="Wingdings" pitchFamily="2" charset="2"/>
              </a:rPr>
              <a:t>p</a:t>
            </a:r>
            <a:r>
              <a:rPr lang="ko-KR" altLang="en-US" dirty="0" smtClean="0">
                <a:sym typeface="Wingdings" pitchFamily="2" charset="2"/>
              </a:rPr>
              <a:t>에 할당됨</a:t>
            </a:r>
            <a:endParaRPr lang="en-US" altLang="ko-KR" dirty="0">
              <a:sym typeface="Wingdings" pitchFamily="2" charset="2"/>
            </a:endParaRPr>
          </a:p>
          <a:p>
            <a:pPr lvl="2"/>
            <a:endParaRPr lang="en-US" altLang="ko-KR" dirty="0" smtClean="0">
              <a:sym typeface="Wingdings" pitchFamily="2" charset="2"/>
            </a:endParaRPr>
          </a:p>
          <a:p>
            <a:pPr lvl="2"/>
            <a:endParaRPr lang="en-US" altLang="ko-KR" dirty="0">
              <a:sym typeface="Wingdings" pitchFamily="2" charset="2"/>
            </a:endParaRPr>
          </a:p>
          <a:p>
            <a:pPr lvl="2"/>
            <a:endParaRPr lang="en-US" altLang="ko-KR" dirty="0" smtClean="0">
              <a:sym typeface="Wingdings" pitchFamily="2" charset="2"/>
            </a:endParaRPr>
          </a:p>
          <a:p>
            <a:pPr lvl="2"/>
            <a:endParaRPr lang="en-US" altLang="ko-KR" dirty="0">
              <a:sym typeface="Wingdings" pitchFamily="2" charset="2"/>
            </a:endParaRPr>
          </a:p>
          <a:p>
            <a:pPr lvl="2"/>
            <a:endParaRPr lang="en-US" altLang="ko-KR" dirty="0" smtClean="0">
              <a:sym typeface="Wingdings" pitchFamily="2" charset="2"/>
            </a:endParaRPr>
          </a:p>
          <a:p>
            <a:pPr marL="594360" lvl="2" indent="0">
              <a:buNone/>
            </a:pPr>
            <a:endParaRPr lang="en-US" altLang="ko-KR" dirty="0">
              <a:sym typeface="Wingdings" pitchFamily="2" charset="2"/>
            </a:endParaRPr>
          </a:p>
          <a:p>
            <a:pPr marL="594360" lvl="2" indent="0">
              <a:buNone/>
            </a:pP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* q = p+1;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53048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29112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05176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81240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57304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33368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09432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85496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61560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737624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02925" y="42210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4" idx="3"/>
            <a:endCxn id="4" idx="2"/>
          </p:cNvCxnSpPr>
          <p:nvPr/>
        </p:nvCxnSpPr>
        <p:spPr>
          <a:xfrm flipV="1">
            <a:off x="1403007" y="4005064"/>
            <a:ext cx="438073" cy="4006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0" idx="1"/>
            <a:endCxn id="5" idx="2"/>
          </p:cNvCxnSpPr>
          <p:nvPr/>
        </p:nvCxnSpPr>
        <p:spPr>
          <a:xfrm flipH="1" flipV="1">
            <a:off x="2417144" y="4005064"/>
            <a:ext cx="361469" cy="4006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78613" y="42210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77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 smtClean="0">
                <a:sym typeface="Wingdings" pitchFamily="2" charset="2"/>
              </a:rPr>
              <a:t>malloc</a:t>
            </a:r>
            <a:r>
              <a:rPr lang="ko-KR" altLang="en-US" dirty="0" smtClean="0">
                <a:sym typeface="Wingdings" pitchFamily="2" charset="2"/>
              </a:rPr>
              <a:t>을 이용하여 공간을 더 많이 잡으면</a:t>
            </a:r>
            <a:r>
              <a:rPr lang="en-US" altLang="ko-KR" dirty="0" smtClean="0">
                <a:sym typeface="Wingdings" pitchFamily="2" charset="2"/>
              </a:rPr>
              <a:t>?</a:t>
            </a:r>
          </a:p>
          <a:p>
            <a:pPr lvl="2"/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* p = (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 *)</a:t>
            </a:r>
            <a:r>
              <a:rPr lang="en-US" altLang="ko-KR" dirty="0" err="1" smtClean="0">
                <a:sym typeface="Wingdings" pitchFamily="2" charset="2"/>
              </a:rPr>
              <a:t>malloc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sizeof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) * 10);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40byte</a:t>
            </a:r>
            <a:r>
              <a:rPr lang="ko-KR" altLang="en-US" dirty="0" smtClean="0">
                <a:sym typeface="Wingdings" pitchFamily="2" charset="2"/>
              </a:rPr>
              <a:t>가 </a:t>
            </a:r>
            <a:r>
              <a:rPr lang="en-US" altLang="ko-KR" dirty="0" smtClean="0">
                <a:sym typeface="Wingdings" pitchFamily="2" charset="2"/>
              </a:rPr>
              <a:t>p</a:t>
            </a:r>
            <a:r>
              <a:rPr lang="ko-KR" altLang="en-US" dirty="0" smtClean="0">
                <a:sym typeface="Wingdings" pitchFamily="2" charset="2"/>
              </a:rPr>
              <a:t>에 할당됨</a:t>
            </a:r>
            <a:endParaRPr lang="en-US" altLang="ko-KR" dirty="0">
              <a:sym typeface="Wingdings" pitchFamily="2" charset="2"/>
            </a:endParaRPr>
          </a:p>
          <a:p>
            <a:pPr lvl="2"/>
            <a:endParaRPr lang="en-US" altLang="ko-KR" dirty="0" smtClean="0">
              <a:sym typeface="Wingdings" pitchFamily="2" charset="2"/>
            </a:endParaRPr>
          </a:p>
          <a:p>
            <a:pPr lvl="2"/>
            <a:endParaRPr lang="en-US" altLang="ko-KR" dirty="0">
              <a:sym typeface="Wingdings" pitchFamily="2" charset="2"/>
            </a:endParaRPr>
          </a:p>
          <a:p>
            <a:pPr lvl="2"/>
            <a:endParaRPr lang="en-US" altLang="ko-KR" dirty="0" smtClean="0">
              <a:sym typeface="Wingdings" pitchFamily="2" charset="2"/>
            </a:endParaRPr>
          </a:p>
          <a:p>
            <a:pPr lvl="2"/>
            <a:endParaRPr lang="en-US" altLang="ko-KR" dirty="0">
              <a:sym typeface="Wingdings" pitchFamily="2" charset="2"/>
            </a:endParaRPr>
          </a:p>
          <a:p>
            <a:pPr lvl="2"/>
            <a:endParaRPr lang="en-US" altLang="ko-KR" dirty="0" smtClean="0">
              <a:sym typeface="Wingdings" pitchFamily="2" charset="2"/>
            </a:endParaRPr>
          </a:p>
          <a:p>
            <a:pPr marL="594360" lvl="2" indent="0">
              <a:buNone/>
            </a:pPr>
            <a:endParaRPr lang="en-US" altLang="ko-KR" dirty="0">
              <a:sym typeface="Wingdings" pitchFamily="2" charset="2"/>
            </a:endParaRPr>
          </a:p>
          <a:p>
            <a:pPr marL="594360" lvl="2" indent="0">
              <a:buNone/>
            </a:pPr>
            <a:r>
              <a:rPr lang="en-US" altLang="ko-KR" dirty="0" smtClean="0">
                <a:sym typeface="Wingdings" pitchFamily="2" charset="2"/>
              </a:rPr>
              <a:t>*(p+3) = 4;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53048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29112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05176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81240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57304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33368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09432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85496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61560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737624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2925" y="42210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8" idx="3"/>
          </p:cNvCxnSpPr>
          <p:nvPr/>
        </p:nvCxnSpPr>
        <p:spPr>
          <a:xfrm flipV="1">
            <a:off x="1403007" y="4005064"/>
            <a:ext cx="438073" cy="4006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25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 smtClean="0">
                <a:sym typeface="Wingdings" pitchFamily="2" charset="2"/>
              </a:rPr>
              <a:t>malloc</a:t>
            </a:r>
            <a:r>
              <a:rPr lang="ko-KR" altLang="en-US" dirty="0" smtClean="0">
                <a:sym typeface="Wingdings" pitchFamily="2" charset="2"/>
              </a:rPr>
              <a:t>을 이용하여 공간을 더 많이 잡으면</a:t>
            </a:r>
            <a:r>
              <a:rPr lang="en-US" altLang="ko-KR" dirty="0" smtClean="0">
                <a:sym typeface="Wingdings" pitchFamily="2" charset="2"/>
              </a:rPr>
              <a:t>?</a:t>
            </a:r>
          </a:p>
          <a:p>
            <a:pPr lvl="2"/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* p = (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 *)</a:t>
            </a:r>
            <a:r>
              <a:rPr lang="en-US" altLang="ko-KR" dirty="0" err="1" smtClean="0">
                <a:sym typeface="Wingdings" pitchFamily="2" charset="2"/>
              </a:rPr>
              <a:t>malloc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sizeof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) * 10);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40byte</a:t>
            </a:r>
            <a:r>
              <a:rPr lang="ko-KR" altLang="en-US" dirty="0" smtClean="0">
                <a:sym typeface="Wingdings" pitchFamily="2" charset="2"/>
              </a:rPr>
              <a:t>가 </a:t>
            </a:r>
            <a:r>
              <a:rPr lang="en-US" altLang="ko-KR" dirty="0" smtClean="0">
                <a:sym typeface="Wingdings" pitchFamily="2" charset="2"/>
              </a:rPr>
              <a:t>p</a:t>
            </a:r>
            <a:r>
              <a:rPr lang="ko-KR" altLang="en-US" dirty="0" smtClean="0">
                <a:sym typeface="Wingdings" pitchFamily="2" charset="2"/>
              </a:rPr>
              <a:t>에 할당됨</a:t>
            </a:r>
            <a:endParaRPr lang="en-US" altLang="ko-KR" dirty="0">
              <a:sym typeface="Wingdings" pitchFamily="2" charset="2"/>
            </a:endParaRPr>
          </a:p>
          <a:p>
            <a:pPr lvl="2"/>
            <a:endParaRPr lang="en-US" altLang="ko-KR" dirty="0" smtClean="0">
              <a:sym typeface="Wingdings" pitchFamily="2" charset="2"/>
            </a:endParaRPr>
          </a:p>
          <a:p>
            <a:pPr lvl="2"/>
            <a:endParaRPr lang="en-US" altLang="ko-KR" dirty="0">
              <a:sym typeface="Wingdings" pitchFamily="2" charset="2"/>
            </a:endParaRPr>
          </a:p>
          <a:p>
            <a:pPr lvl="2"/>
            <a:endParaRPr lang="en-US" altLang="ko-KR" dirty="0" smtClean="0">
              <a:sym typeface="Wingdings" pitchFamily="2" charset="2"/>
            </a:endParaRPr>
          </a:p>
          <a:p>
            <a:pPr lvl="2"/>
            <a:endParaRPr lang="en-US" altLang="ko-KR" dirty="0">
              <a:sym typeface="Wingdings" pitchFamily="2" charset="2"/>
            </a:endParaRPr>
          </a:p>
          <a:p>
            <a:pPr lvl="2"/>
            <a:endParaRPr lang="en-US" altLang="ko-KR" dirty="0" smtClean="0">
              <a:sym typeface="Wingdings" pitchFamily="2" charset="2"/>
            </a:endParaRPr>
          </a:p>
          <a:p>
            <a:pPr marL="594360" lvl="2" indent="0">
              <a:buNone/>
            </a:pPr>
            <a:endParaRPr lang="en-US" altLang="ko-KR" dirty="0">
              <a:sym typeface="Wingdings" pitchFamily="2" charset="2"/>
            </a:endParaRPr>
          </a:p>
          <a:p>
            <a:pPr marL="594360" lvl="2" indent="0">
              <a:buNone/>
            </a:pPr>
            <a:r>
              <a:rPr lang="en-US" altLang="ko-KR" dirty="0" smtClean="0">
                <a:sym typeface="Wingdings" pitchFamily="2" charset="2"/>
              </a:rPr>
              <a:t>*(p+3) = 4;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53048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29112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05176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81240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57304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33368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09432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85496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61560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737624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2925" y="42210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8" idx="3"/>
          </p:cNvCxnSpPr>
          <p:nvPr/>
        </p:nvCxnSpPr>
        <p:spPr>
          <a:xfrm flipV="1">
            <a:off x="1403007" y="4005064"/>
            <a:ext cx="438073" cy="4006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44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ko-KR" altLang="en-US" sz="5000" dirty="0"/>
          </a:p>
        </p:txBody>
      </p:sp>
      <p:sp>
        <p:nvSpPr>
          <p:cNvPr id="10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2"/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755576" y="1340768"/>
            <a:ext cx="3240360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Data type with I/O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5576" y="2486147"/>
            <a:ext cx="3240360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Conditional statement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5576" y="3062211"/>
            <a:ext cx="3240360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for statement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5576" y="3687399"/>
            <a:ext cx="3240360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rgbClr val="FF0000"/>
                </a:solidFill>
              </a:rPr>
              <a:t>Pointer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6675" y="4365104"/>
            <a:ext cx="324036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 smtClean="0">
                <a:solidFill>
                  <a:srgbClr val="FF0000"/>
                </a:solidFill>
              </a:rPr>
              <a:t>Algorithm</a:t>
            </a:r>
            <a:endParaRPr lang="ko-KR" altLang="en-US" sz="5000" dirty="0">
              <a:solidFill>
                <a:srgbClr val="FF0000"/>
              </a:solidFill>
            </a:endParaRPr>
          </a:p>
        </p:txBody>
      </p:sp>
      <p:cxnSp>
        <p:nvCxnSpPr>
          <p:cNvPr id="16" name="직선 연결선 15"/>
          <p:cNvCxnSpPr>
            <a:stCxn id="11" idx="3"/>
          </p:cNvCxnSpPr>
          <p:nvPr/>
        </p:nvCxnSpPr>
        <p:spPr>
          <a:xfrm>
            <a:off x="3995936" y="1628800"/>
            <a:ext cx="6480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644008" y="1340768"/>
            <a:ext cx="32403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err="1">
                <a:solidFill>
                  <a:schemeClr val="tx1"/>
                </a:solidFill>
              </a:rPr>
              <a:t>i</a:t>
            </a:r>
            <a:r>
              <a:rPr lang="en-US" altLang="ko-KR" sz="2500" dirty="0" err="1" smtClean="0">
                <a:solidFill>
                  <a:schemeClr val="tx1"/>
                </a:solidFill>
              </a:rPr>
              <a:t>nt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44008" y="1916832"/>
            <a:ext cx="32403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char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44008" y="2492896"/>
            <a:ext cx="32403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float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44008" y="3062211"/>
            <a:ext cx="32403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double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44008" y="3789040"/>
            <a:ext cx="3240360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structure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44008" y="4509120"/>
            <a:ext cx="3240360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array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5576" y="1925216"/>
            <a:ext cx="3240360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Function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55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 smtClean="0">
                <a:sym typeface="Wingdings" pitchFamily="2" charset="2"/>
              </a:rPr>
              <a:t>malloc</a:t>
            </a:r>
            <a:r>
              <a:rPr lang="ko-KR" altLang="en-US" dirty="0" smtClean="0">
                <a:sym typeface="Wingdings" pitchFamily="2" charset="2"/>
              </a:rPr>
              <a:t>을 이용하여 공간을 더 많이 잡으면</a:t>
            </a:r>
            <a:r>
              <a:rPr lang="en-US" altLang="ko-KR" dirty="0" smtClean="0">
                <a:sym typeface="Wingdings" pitchFamily="2" charset="2"/>
              </a:rPr>
              <a:t>?</a:t>
            </a:r>
          </a:p>
          <a:p>
            <a:pPr lvl="2"/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* p = (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 *)</a:t>
            </a:r>
            <a:r>
              <a:rPr lang="en-US" altLang="ko-KR" dirty="0" err="1" smtClean="0">
                <a:sym typeface="Wingdings" pitchFamily="2" charset="2"/>
              </a:rPr>
              <a:t>malloc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sizeof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) * 10);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40byte</a:t>
            </a:r>
            <a:r>
              <a:rPr lang="ko-KR" altLang="en-US" dirty="0" smtClean="0">
                <a:sym typeface="Wingdings" pitchFamily="2" charset="2"/>
              </a:rPr>
              <a:t>가 </a:t>
            </a:r>
            <a:r>
              <a:rPr lang="en-US" altLang="ko-KR" dirty="0" smtClean="0">
                <a:sym typeface="Wingdings" pitchFamily="2" charset="2"/>
              </a:rPr>
              <a:t>p</a:t>
            </a:r>
            <a:r>
              <a:rPr lang="ko-KR" altLang="en-US" dirty="0" smtClean="0">
                <a:sym typeface="Wingdings" pitchFamily="2" charset="2"/>
              </a:rPr>
              <a:t>에 할당됨</a:t>
            </a:r>
            <a:endParaRPr lang="en-US" altLang="ko-KR" dirty="0">
              <a:sym typeface="Wingdings" pitchFamily="2" charset="2"/>
            </a:endParaRPr>
          </a:p>
          <a:p>
            <a:pPr lvl="2"/>
            <a:endParaRPr lang="en-US" altLang="ko-KR" dirty="0" smtClean="0">
              <a:sym typeface="Wingdings" pitchFamily="2" charset="2"/>
            </a:endParaRPr>
          </a:p>
          <a:p>
            <a:pPr lvl="2"/>
            <a:endParaRPr lang="en-US" altLang="ko-KR" dirty="0">
              <a:sym typeface="Wingdings" pitchFamily="2" charset="2"/>
            </a:endParaRPr>
          </a:p>
          <a:p>
            <a:pPr lvl="2"/>
            <a:endParaRPr lang="en-US" altLang="ko-KR" dirty="0" smtClean="0">
              <a:sym typeface="Wingdings" pitchFamily="2" charset="2"/>
            </a:endParaRPr>
          </a:p>
          <a:p>
            <a:pPr lvl="2"/>
            <a:endParaRPr lang="en-US" altLang="ko-KR" dirty="0">
              <a:sym typeface="Wingdings" pitchFamily="2" charset="2"/>
            </a:endParaRPr>
          </a:p>
          <a:p>
            <a:pPr lvl="2"/>
            <a:endParaRPr lang="en-US" altLang="ko-KR" dirty="0" smtClean="0">
              <a:sym typeface="Wingdings" pitchFamily="2" charset="2"/>
            </a:endParaRPr>
          </a:p>
          <a:p>
            <a:pPr marL="594360" lvl="2" indent="0">
              <a:buNone/>
            </a:pPr>
            <a:endParaRPr lang="en-US" altLang="ko-KR" dirty="0">
              <a:sym typeface="Wingdings" pitchFamily="2" charset="2"/>
            </a:endParaRPr>
          </a:p>
          <a:p>
            <a:pPr marL="594360" lvl="2" indent="0">
              <a:buNone/>
            </a:pPr>
            <a:r>
              <a:rPr lang="en-US" altLang="ko-KR" dirty="0" smtClean="0">
                <a:sym typeface="Wingdings" pitchFamily="2" charset="2"/>
              </a:rPr>
              <a:t>*(p+3) = 4;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53048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29112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05176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81240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57304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33368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09432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85496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61560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737624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2925" y="42210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8" idx="3"/>
          </p:cNvCxnSpPr>
          <p:nvPr/>
        </p:nvCxnSpPr>
        <p:spPr>
          <a:xfrm flipV="1">
            <a:off x="1403007" y="4005064"/>
            <a:ext cx="438073" cy="4006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48654" y="4247567"/>
            <a:ext cx="3577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smtClean="0">
                <a:solidFill>
                  <a:srgbClr val="FF0000"/>
                </a:solidFill>
              </a:rPr>
              <a:t>!</a:t>
            </a:r>
            <a:endParaRPr lang="ko-KR" altLang="en-US" sz="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02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 smtClean="0">
                <a:sym typeface="Wingdings" pitchFamily="2" charset="2"/>
              </a:rPr>
              <a:t>malloc</a:t>
            </a:r>
            <a:r>
              <a:rPr lang="ko-KR" altLang="en-US" dirty="0" smtClean="0">
                <a:sym typeface="Wingdings" pitchFamily="2" charset="2"/>
              </a:rPr>
              <a:t>을 이용하여 공간을 더 많이 잡으면</a:t>
            </a:r>
            <a:r>
              <a:rPr lang="en-US" altLang="ko-KR" dirty="0" smtClean="0">
                <a:sym typeface="Wingdings" pitchFamily="2" charset="2"/>
              </a:rPr>
              <a:t>?</a:t>
            </a:r>
          </a:p>
          <a:p>
            <a:pPr lvl="2"/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* p = (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 *)</a:t>
            </a:r>
            <a:r>
              <a:rPr lang="en-US" altLang="ko-KR" dirty="0" err="1" smtClean="0">
                <a:sym typeface="Wingdings" pitchFamily="2" charset="2"/>
              </a:rPr>
              <a:t>malloc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sizeof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) * 10);</a:t>
            </a:r>
          </a:p>
          <a:p>
            <a:pPr lvl="2"/>
            <a:r>
              <a:rPr lang="en-US" altLang="ko-KR" dirty="0" smtClean="0">
                <a:sym typeface="Wingdings" pitchFamily="2" charset="2"/>
              </a:rPr>
              <a:t>40byte</a:t>
            </a:r>
            <a:r>
              <a:rPr lang="ko-KR" altLang="en-US" dirty="0" smtClean="0">
                <a:sym typeface="Wingdings" pitchFamily="2" charset="2"/>
              </a:rPr>
              <a:t>가 </a:t>
            </a:r>
            <a:r>
              <a:rPr lang="en-US" altLang="ko-KR" dirty="0" smtClean="0">
                <a:sym typeface="Wingdings" pitchFamily="2" charset="2"/>
              </a:rPr>
              <a:t>p</a:t>
            </a:r>
            <a:r>
              <a:rPr lang="ko-KR" altLang="en-US" dirty="0" smtClean="0">
                <a:sym typeface="Wingdings" pitchFamily="2" charset="2"/>
              </a:rPr>
              <a:t>에 할당됨</a:t>
            </a:r>
            <a:endParaRPr lang="en-US" altLang="ko-KR" dirty="0">
              <a:sym typeface="Wingdings" pitchFamily="2" charset="2"/>
            </a:endParaRPr>
          </a:p>
          <a:p>
            <a:pPr lvl="2"/>
            <a:endParaRPr lang="en-US" altLang="ko-KR" dirty="0" smtClean="0">
              <a:sym typeface="Wingdings" pitchFamily="2" charset="2"/>
            </a:endParaRPr>
          </a:p>
          <a:p>
            <a:pPr lvl="2"/>
            <a:endParaRPr lang="en-US" altLang="ko-KR" dirty="0">
              <a:sym typeface="Wingdings" pitchFamily="2" charset="2"/>
            </a:endParaRPr>
          </a:p>
          <a:p>
            <a:pPr lvl="2"/>
            <a:endParaRPr lang="en-US" altLang="ko-KR" dirty="0" smtClean="0">
              <a:sym typeface="Wingdings" pitchFamily="2" charset="2"/>
            </a:endParaRPr>
          </a:p>
          <a:p>
            <a:pPr lvl="2"/>
            <a:endParaRPr lang="en-US" altLang="ko-KR" dirty="0">
              <a:sym typeface="Wingdings" pitchFamily="2" charset="2"/>
            </a:endParaRPr>
          </a:p>
          <a:p>
            <a:pPr lvl="2"/>
            <a:endParaRPr lang="en-US" altLang="ko-KR" dirty="0" smtClean="0">
              <a:sym typeface="Wingdings" pitchFamily="2" charset="2"/>
            </a:endParaRPr>
          </a:p>
          <a:p>
            <a:pPr marL="594360" lvl="2" indent="0">
              <a:buNone/>
            </a:pPr>
            <a:endParaRPr lang="en-US" altLang="ko-KR" dirty="0">
              <a:sym typeface="Wingdings" pitchFamily="2" charset="2"/>
            </a:endParaRPr>
          </a:p>
          <a:p>
            <a:pPr marL="594360" lvl="2" indent="0">
              <a:buNone/>
            </a:pPr>
            <a:r>
              <a:rPr lang="en-US" altLang="ko-KR" dirty="0" smtClean="0">
                <a:sym typeface="Wingdings" pitchFamily="2" charset="2"/>
              </a:rPr>
              <a:t>*(p+3) = 4;</a:t>
            </a:r>
          </a:p>
          <a:p>
            <a:pPr marL="594360" lvl="2" indent="0">
              <a:buNone/>
            </a:pPr>
            <a:r>
              <a:rPr lang="en-US" altLang="ko-KR" dirty="0" smtClean="0">
                <a:sym typeface="Wingdings" pitchFamily="2" charset="2"/>
              </a:rPr>
              <a:t> Array</a:t>
            </a:r>
            <a:r>
              <a:rPr lang="ko-KR" altLang="en-US" dirty="0" smtClean="0">
                <a:sym typeface="Wingdings" pitchFamily="2" charset="2"/>
              </a:rPr>
              <a:t>의 </a:t>
            </a:r>
            <a:r>
              <a:rPr lang="ko-KR" altLang="en-US" dirty="0" err="1" smtClean="0">
                <a:sym typeface="Wingdings" pitchFamily="2" charset="2"/>
              </a:rPr>
              <a:t>매커니즘</a:t>
            </a:r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53048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29112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05176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81240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57304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33368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09432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85496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61560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737624" y="342900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2925" y="42210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8" idx="3"/>
          </p:cNvCxnSpPr>
          <p:nvPr/>
        </p:nvCxnSpPr>
        <p:spPr>
          <a:xfrm flipV="1">
            <a:off x="1403007" y="4005064"/>
            <a:ext cx="438073" cy="4006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48654" y="4247567"/>
            <a:ext cx="3577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smtClean="0">
                <a:solidFill>
                  <a:srgbClr val="FF0000"/>
                </a:solidFill>
              </a:rPr>
              <a:t>!</a:t>
            </a:r>
            <a:endParaRPr lang="ko-KR" altLang="en-US" sz="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42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 &amp; Array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Array[30];</a:t>
            </a:r>
            <a:endParaRPr lang="en-US" altLang="ko-KR" dirty="0"/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* Array =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*)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 * 30); </a:t>
            </a:r>
            <a:r>
              <a:rPr lang="ko-KR" altLang="en-US" dirty="0" smtClean="0"/>
              <a:t>와 같음</a:t>
            </a:r>
            <a:endParaRPr lang="en-US" altLang="ko-KR" dirty="0" smtClean="0"/>
          </a:p>
          <a:p>
            <a:r>
              <a:rPr lang="en-US" altLang="ko-KR" dirty="0" smtClean="0"/>
              <a:t>Array[2] = 3;</a:t>
            </a:r>
          </a:p>
          <a:p>
            <a:pPr lvl="2"/>
            <a:r>
              <a:rPr lang="en-US" altLang="ko-KR" dirty="0" smtClean="0"/>
              <a:t>*(Array+2) = 3;</a:t>
            </a:r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4833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 &amp; Array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Array[30];</a:t>
            </a:r>
            <a:endParaRPr lang="en-US" altLang="ko-KR" dirty="0"/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* Array =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*)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 * 30); </a:t>
            </a:r>
            <a:r>
              <a:rPr lang="ko-KR" altLang="en-US" dirty="0" smtClean="0"/>
              <a:t>와 같음</a:t>
            </a:r>
            <a:endParaRPr lang="en-US" altLang="ko-KR" dirty="0" smtClean="0"/>
          </a:p>
          <a:p>
            <a:r>
              <a:rPr lang="en-US" altLang="ko-KR" dirty="0" smtClean="0"/>
              <a:t>Array[2] = 3;</a:t>
            </a:r>
          </a:p>
          <a:p>
            <a:pPr lvl="2"/>
            <a:r>
              <a:rPr lang="en-US" altLang="ko-KR" dirty="0" smtClean="0"/>
              <a:t>*(Array+2) = 3;</a:t>
            </a:r>
          </a:p>
          <a:p>
            <a:pPr lvl="2"/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4400797" cy="2520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 &amp; Array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Array[30];</a:t>
            </a:r>
            <a:endParaRPr lang="en-US" altLang="ko-KR" dirty="0"/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* Array =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*)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 * 30); </a:t>
            </a:r>
            <a:r>
              <a:rPr lang="ko-KR" altLang="en-US" dirty="0" smtClean="0"/>
              <a:t>와 같음</a:t>
            </a:r>
            <a:endParaRPr lang="en-US" altLang="ko-KR" dirty="0" smtClean="0"/>
          </a:p>
          <a:p>
            <a:r>
              <a:rPr lang="en-US" altLang="ko-KR" dirty="0" smtClean="0"/>
              <a:t>Array[2] = 3;</a:t>
            </a:r>
          </a:p>
          <a:p>
            <a:pPr lvl="2"/>
            <a:r>
              <a:rPr lang="en-US" altLang="ko-KR" dirty="0" smtClean="0"/>
              <a:t>*(Array+2) = 3;</a:t>
            </a:r>
          </a:p>
          <a:p>
            <a:pPr lvl="2"/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4400797" cy="2520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48880"/>
            <a:ext cx="63627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83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 &amp; Array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는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가지 방법으로 이해하기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방법 </a:t>
            </a:r>
            <a:r>
              <a:rPr lang="en-US" altLang="ko-KR" dirty="0" smtClean="0"/>
              <a:t>1.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배열을 만들어서 적당히 자른다</a:t>
            </a:r>
            <a:endParaRPr lang="en-US" altLang="ko-KR" dirty="0" smtClean="0"/>
          </a:p>
          <a:p>
            <a:pPr lvl="3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810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 &amp; Array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는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가지 방법으로 이해하기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방법 </a:t>
            </a:r>
            <a:r>
              <a:rPr lang="en-US" altLang="ko-KR" dirty="0" smtClean="0"/>
              <a:t>1.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배열을 만들어서 적당히 자른다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marL="868680" lvl="3" indent="0">
              <a:buNone/>
            </a:pPr>
            <a:r>
              <a:rPr lang="en-US" altLang="ko-KR" dirty="0" smtClean="0"/>
              <a:t>  </a:t>
            </a:r>
            <a:r>
              <a:rPr lang="ko-KR" altLang="en-US" dirty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Array[3][3];</a:t>
            </a:r>
          </a:p>
          <a:p>
            <a:pPr lvl="3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3373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 &amp; Array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는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가지 방법으로 이해하기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방법 </a:t>
            </a:r>
            <a:r>
              <a:rPr lang="en-US" altLang="ko-KR" dirty="0" smtClean="0"/>
              <a:t>1.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배열을 만들어서 적당히 자른다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marL="868680" lvl="3" indent="0">
              <a:buNone/>
            </a:pPr>
            <a:r>
              <a:rPr lang="en-US" altLang="ko-KR" dirty="0" smtClean="0"/>
              <a:t>  </a:t>
            </a:r>
            <a:r>
              <a:rPr lang="ko-KR" altLang="en-US" dirty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Array[3][3];</a:t>
            </a:r>
          </a:p>
          <a:p>
            <a:pPr lvl="3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933593" y="414908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09657" y="414908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85721" y="414908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61785" y="414908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37849" y="414908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13913" y="414908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89977" y="414908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66041" y="414908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42105" y="414908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6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 &amp; Array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는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가지 방법으로 이해하기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방법 </a:t>
            </a:r>
            <a:r>
              <a:rPr lang="en-US" altLang="ko-KR" dirty="0" smtClean="0"/>
              <a:t>1.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배열을 만들어서 적당히 자른다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marL="868680" lvl="3" indent="0">
              <a:buNone/>
            </a:pPr>
            <a:r>
              <a:rPr lang="en-US" altLang="ko-KR" dirty="0" smtClean="0"/>
              <a:t>  </a:t>
            </a:r>
            <a:r>
              <a:rPr lang="ko-KR" altLang="en-US" dirty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Array[3][3];</a:t>
            </a:r>
          </a:p>
          <a:p>
            <a:pPr lvl="3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220259" y="3933056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96323" y="3933056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72387" y="3933056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17233" y="4509120"/>
            <a:ext cx="579089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96323" y="450912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72387" y="450912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20259" y="508518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96323" y="508518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72387" y="508518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79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 &amp; Array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는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가지 방법으로 이해하기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방법 </a:t>
            </a:r>
            <a:r>
              <a:rPr lang="en-US" altLang="ko-KR" dirty="0" smtClean="0"/>
              <a:t>1.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배열을 만들어서 적당히 자른다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marL="868680" lvl="3" indent="0">
              <a:buNone/>
            </a:pPr>
            <a:r>
              <a:rPr lang="en-US" altLang="ko-KR" dirty="0" smtClean="0"/>
              <a:t>  </a:t>
            </a:r>
            <a:r>
              <a:rPr lang="ko-KR" altLang="en-US" dirty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Array[3][3];</a:t>
            </a:r>
          </a:p>
          <a:p>
            <a:pPr marL="868680" lvl="3" indent="0">
              <a:buNone/>
            </a:pPr>
            <a:endParaRPr lang="en-US" altLang="ko-KR" dirty="0"/>
          </a:p>
          <a:p>
            <a:pPr marL="868680" lvl="3" indent="0">
              <a:buNone/>
            </a:pPr>
            <a:r>
              <a:rPr lang="en-US" altLang="ko-KR" dirty="0" smtClean="0"/>
              <a:t>                                                              Access Array[2][1]</a:t>
            </a:r>
          </a:p>
          <a:p>
            <a:pPr lvl="3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220259" y="3933056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96323" y="3933056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72387" y="3933056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17233" y="4509120"/>
            <a:ext cx="579089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96323" y="450912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72387" y="450912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20259" y="508518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96323" y="508518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72387" y="508518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28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를 이해함에 있어 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장벽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제대로 이해하면 전혀 어려울 것 없음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(</a:t>
            </a:r>
            <a:r>
              <a:rPr lang="ko-KR" altLang="en-US" dirty="0" smtClean="0"/>
              <a:t>물론 전산 난이도에서</a:t>
            </a:r>
            <a:r>
              <a:rPr lang="en-US" altLang="ko-KR" dirty="0" smtClean="0"/>
              <a:t>…)</a:t>
            </a:r>
          </a:p>
          <a:p>
            <a:r>
              <a:rPr lang="en-US" altLang="ko-KR" dirty="0" smtClean="0"/>
              <a:t>Pointer</a:t>
            </a:r>
            <a:r>
              <a:rPr lang="ko-KR" altLang="en-US" dirty="0" smtClean="0"/>
              <a:t>를 이해해야 납득이 되는 현상이 많음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후에 설명 하겠지만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이런것들은</a:t>
            </a:r>
            <a:r>
              <a:rPr lang="ko-KR" altLang="en-US" dirty="0" smtClean="0"/>
              <a:t> 모르면 절대 에러를 찾지 못함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Casting</a:t>
            </a:r>
            <a:r>
              <a:rPr lang="ko-KR" altLang="en-US" dirty="0" smtClean="0"/>
              <a:t>을 몰라서 평균을 못 구하는 것과 비슷한 현상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966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 &amp; Array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는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가지 방법으로 이해하기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방법 </a:t>
            </a:r>
            <a:r>
              <a:rPr lang="en-US" altLang="ko-KR" dirty="0" smtClean="0"/>
              <a:t>1.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배열을 만들어서 적당히 자른다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marL="868680" lvl="3" indent="0">
              <a:buNone/>
            </a:pPr>
            <a:r>
              <a:rPr lang="en-US" altLang="ko-KR" dirty="0" smtClean="0"/>
              <a:t>  </a:t>
            </a:r>
            <a:r>
              <a:rPr lang="ko-KR" altLang="en-US" dirty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Array[3][3];</a:t>
            </a:r>
          </a:p>
          <a:p>
            <a:pPr marL="868680" lvl="3" indent="0">
              <a:buNone/>
            </a:pPr>
            <a:endParaRPr lang="en-US" altLang="ko-KR" dirty="0"/>
          </a:p>
          <a:p>
            <a:pPr marL="868680" lvl="3" indent="0">
              <a:buNone/>
            </a:pPr>
            <a:r>
              <a:rPr lang="en-US" altLang="ko-KR" dirty="0" smtClean="0"/>
              <a:t>                                                              Access Array[2][1]</a:t>
            </a:r>
            <a:br>
              <a:rPr lang="en-US" altLang="ko-KR" dirty="0" smtClean="0"/>
            </a:br>
            <a:r>
              <a:rPr lang="en-US" altLang="ko-KR" dirty="0" smtClean="0"/>
              <a:t>					      </a:t>
            </a:r>
            <a:r>
              <a:rPr lang="en-US" altLang="ko-KR" dirty="0" smtClean="0">
                <a:sym typeface="Wingdings" pitchFamily="2" charset="2"/>
              </a:rPr>
              <a:t> 1</a:t>
            </a:r>
            <a:r>
              <a:rPr lang="ko-KR" altLang="en-US" dirty="0" smtClean="0">
                <a:sym typeface="Wingdings" pitchFamily="2" charset="2"/>
              </a:rPr>
              <a:t>차원 배열의 </a:t>
            </a:r>
            <a:r>
              <a:rPr lang="en-US" altLang="ko-KR" dirty="0" smtClean="0">
                <a:sym typeface="Wingdings" pitchFamily="2" charset="2"/>
              </a:rPr>
              <a:t>6</a:t>
            </a:r>
            <a:r>
              <a:rPr lang="ko-KR" altLang="en-US" dirty="0" smtClean="0">
                <a:sym typeface="Wingdings" pitchFamily="2" charset="2"/>
              </a:rPr>
              <a:t>번째</a:t>
            </a:r>
            <a:endParaRPr lang="en-US" altLang="ko-KR" dirty="0" smtClean="0"/>
          </a:p>
          <a:p>
            <a:pPr lvl="3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220259" y="3933056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96323" y="3933056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72387" y="3933056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17233" y="4509120"/>
            <a:ext cx="579089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96323" y="450912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72387" y="450912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20259" y="508518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96323" y="508518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72387" y="508518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21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 &amp; Array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는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가지 방법으로 이해하기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방법 </a:t>
            </a:r>
            <a:r>
              <a:rPr lang="en-US" altLang="ko-KR" dirty="0" smtClean="0"/>
              <a:t>1.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배열을 만들어서 적당히 자른다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marL="868680" lvl="3" indent="0">
              <a:buNone/>
            </a:pPr>
            <a:r>
              <a:rPr lang="en-US" altLang="ko-KR" dirty="0" smtClean="0"/>
              <a:t>  </a:t>
            </a:r>
            <a:r>
              <a:rPr lang="ko-KR" altLang="en-US" dirty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Array[3][3];</a:t>
            </a:r>
          </a:p>
          <a:p>
            <a:pPr marL="868680" lvl="3" indent="0">
              <a:buNone/>
            </a:pPr>
            <a:endParaRPr lang="en-US" altLang="ko-KR" dirty="0"/>
          </a:p>
          <a:p>
            <a:pPr marL="868680" lvl="3" indent="0">
              <a:buNone/>
            </a:pPr>
            <a:r>
              <a:rPr lang="en-US" altLang="ko-KR" dirty="0" smtClean="0"/>
              <a:t>                                                              Access Array[2][1]</a:t>
            </a:r>
            <a:br>
              <a:rPr lang="en-US" altLang="ko-KR" dirty="0" smtClean="0"/>
            </a:br>
            <a:r>
              <a:rPr lang="en-US" altLang="ko-KR" dirty="0" smtClean="0"/>
              <a:t>					      </a:t>
            </a:r>
            <a:r>
              <a:rPr lang="en-US" altLang="ko-KR" dirty="0" smtClean="0">
                <a:sym typeface="Wingdings" pitchFamily="2" charset="2"/>
              </a:rPr>
              <a:t> 1</a:t>
            </a:r>
            <a:r>
              <a:rPr lang="ko-KR" altLang="en-US" dirty="0" smtClean="0">
                <a:sym typeface="Wingdings" pitchFamily="2" charset="2"/>
              </a:rPr>
              <a:t>차원 배열의 </a:t>
            </a:r>
            <a:r>
              <a:rPr lang="en-US" altLang="ko-KR" dirty="0" smtClean="0">
                <a:sym typeface="Wingdings" pitchFamily="2" charset="2"/>
              </a:rPr>
              <a:t>6</a:t>
            </a:r>
            <a:r>
              <a:rPr lang="ko-KR" altLang="en-US" dirty="0" smtClean="0">
                <a:sym typeface="Wingdings" pitchFamily="2" charset="2"/>
              </a:rPr>
              <a:t>번째</a:t>
            </a:r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20259" y="3933056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96323" y="3933056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72387" y="3933056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17233" y="4509120"/>
            <a:ext cx="579089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96323" y="450912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72387" y="4509120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20259" y="508518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96323" y="508518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72387" y="508518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27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 &amp; Array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Problem</a:t>
            </a:r>
          </a:p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Array[r][c] </a:t>
            </a:r>
            <a:r>
              <a:rPr lang="ko-KR" altLang="en-US" dirty="0" smtClean="0"/>
              <a:t>를 선언하여 </a:t>
            </a:r>
            <a:r>
              <a:rPr lang="en-US" altLang="ko-KR" dirty="0" smtClean="0"/>
              <a:t>Array[y][x]</a:t>
            </a:r>
            <a:r>
              <a:rPr lang="ko-KR" altLang="en-US" dirty="0" smtClean="0"/>
              <a:t>에 접근했을 때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실제로 </a:t>
            </a:r>
            <a:r>
              <a:rPr lang="en-US" altLang="ko-KR" dirty="0" smtClean="0"/>
              <a:t>1D array</a:t>
            </a:r>
            <a:r>
              <a:rPr lang="ko-KR" altLang="en-US" dirty="0" smtClean="0"/>
              <a:t>의 어느 부분에 접근해야 하는지 생각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ex. If r = 3, c = 3, y = 2, x = 1, then our result is 6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796323" y="4517713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72387" y="4517713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48451" y="4517713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93298" y="5093777"/>
            <a:ext cx="579089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72387" y="5093777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48451" y="5093777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96323" y="5669841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72387" y="5669841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48451" y="5669841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8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 &amp; Array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는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가지 방법으로 이해하기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방법 </a:t>
            </a:r>
            <a:r>
              <a:rPr lang="en-US" altLang="ko-KR" dirty="0" smtClean="0"/>
              <a:t>1.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배열을 만들어서 적당히 자른다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방법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포인터를 가리키는 포인터를 만든다 </a:t>
            </a:r>
            <a:r>
              <a:rPr lang="en-US" altLang="ko-KR" dirty="0" smtClean="0"/>
              <a:t>(??)</a:t>
            </a:r>
            <a:endParaRPr lang="en-US" altLang="ko-KR" dirty="0"/>
          </a:p>
          <a:p>
            <a:pPr lvl="3"/>
            <a:endParaRPr lang="en-US" altLang="ko-KR" dirty="0" smtClean="0"/>
          </a:p>
          <a:p>
            <a:pPr marL="868680" lvl="3" indent="0">
              <a:buNone/>
            </a:pPr>
            <a:r>
              <a:rPr lang="en-US" altLang="ko-KR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19645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 &amp; Array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는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가지 방법으로 이해하기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방법 </a:t>
            </a:r>
            <a:r>
              <a:rPr lang="en-US" altLang="ko-KR" dirty="0" smtClean="0"/>
              <a:t>1.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배열을 만들어서 적당히 자른다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방법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포인터를 가리키는 포인터를 만든다 </a:t>
            </a:r>
            <a:r>
              <a:rPr lang="en-US" altLang="ko-KR" dirty="0" smtClean="0"/>
              <a:t>(??)</a:t>
            </a:r>
            <a:endParaRPr lang="en-US" altLang="ko-KR" dirty="0"/>
          </a:p>
          <a:p>
            <a:pPr lvl="3"/>
            <a:endParaRPr lang="en-US" altLang="ko-KR" dirty="0" smtClean="0"/>
          </a:p>
          <a:p>
            <a:pPr marL="868680" lvl="3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Array[3][3];</a:t>
            </a:r>
          </a:p>
        </p:txBody>
      </p:sp>
    </p:spTree>
    <p:extLst>
      <p:ext uri="{BB962C8B-B14F-4D97-AF65-F5344CB8AC3E}">
        <p14:creationId xmlns:p14="http://schemas.microsoft.com/office/powerpoint/2010/main" val="339343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 &amp; Array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는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가지 방법으로 이해하기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방법 </a:t>
            </a:r>
            <a:r>
              <a:rPr lang="en-US" altLang="ko-KR" dirty="0" smtClean="0"/>
              <a:t>1.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배열을 만들어서 적당히 자른다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방법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포인터를 가리키는 포인터를 만든다 </a:t>
            </a:r>
            <a:r>
              <a:rPr lang="en-US" altLang="ko-KR" dirty="0" smtClean="0"/>
              <a:t>(??)</a:t>
            </a:r>
            <a:endParaRPr lang="en-US" altLang="ko-KR" dirty="0"/>
          </a:p>
          <a:p>
            <a:pPr lvl="3"/>
            <a:endParaRPr lang="en-US" altLang="ko-KR" dirty="0" smtClean="0"/>
          </a:p>
          <a:p>
            <a:pPr marL="868680" lvl="3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Array[3][3];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653136"/>
            <a:ext cx="70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Array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75856" y="4134457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75856" y="4780702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75856" y="5438746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355976" y="4134457"/>
            <a:ext cx="432048" cy="428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788024" y="4132630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220072" y="4130803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355976" y="4784356"/>
            <a:ext cx="432048" cy="428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788024" y="4782529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220072" y="4780702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55976" y="5442400"/>
            <a:ext cx="432048" cy="428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88024" y="5438746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20072" y="5438746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endCxn id="18" idx="1"/>
          </p:cNvCxnSpPr>
          <p:nvPr/>
        </p:nvCxnSpPr>
        <p:spPr>
          <a:xfrm>
            <a:off x="3491880" y="5654770"/>
            <a:ext cx="864096" cy="18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491880" y="4994899"/>
            <a:ext cx="864096" cy="18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491880" y="4345000"/>
            <a:ext cx="864096" cy="18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" idx="3"/>
            <a:endCxn id="5" idx="1"/>
          </p:cNvCxnSpPr>
          <p:nvPr/>
        </p:nvCxnSpPr>
        <p:spPr>
          <a:xfrm flipV="1">
            <a:off x="1968224" y="4350481"/>
            <a:ext cx="1307632" cy="48732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17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 &amp; Array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는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가지 방법으로 이해하기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방법 </a:t>
            </a:r>
            <a:r>
              <a:rPr lang="en-US" altLang="ko-KR" dirty="0" smtClean="0"/>
              <a:t>1.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배열을 만들어서 적당히 자른다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방법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포인터를 가리키는 포인터를 만든다 </a:t>
            </a:r>
            <a:r>
              <a:rPr lang="en-US" altLang="ko-KR" dirty="0" smtClean="0"/>
              <a:t>(??)</a:t>
            </a:r>
            <a:endParaRPr lang="en-US" altLang="ko-KR" dirty="0"/>
          </a:p>
          <a:p>
            <a:pPr lvl="3"/>
            <a:endParaRPr lang="en-US" altLang="ko-KR" dirty="0" smtClean="0"/>
          </a:p>
          <a:p>
            <a:pPr marL="868680" lvl="3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Array[3][3]; </a:t>
            </a:r>
          </a:p>
          <a:p>
            <a:pPr marL="868680" lvl="3" indent="0">
              <a:buNone/>
            </a:pPr>
            <a:endParaRPr lang="en-US" altLang="ko-KR" dirty="0"/>
          </a:p>
          <a:p>
            <a:pPr marL="868680" lvl="3" indent="0">
              <a:buNone/>
            </a:pPr>
            <a:r>
              <a:rPr lang="en-US" altLang="ko-KR" dirty="0" smtClean="0"/>
              <a:t>						Access Array[1][1]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653136"/>
            <a:ext cx="70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Array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75856" y="4134457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75856" y="4780702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75856" y="5438746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355976" y="4134457"/>
            <a:ext cx="432048" cy="428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788024" y="4132630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220072" y="4130803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355976" y="4784356"/>
            <a:ext cx="432048" cy="428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788024" y="4782529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220072" y="4780702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55976" y="5442400"/>
            <a:ext cx="432048" cy="428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88024" y="5438746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20072" y="5438746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endCxn id="18" idx="1"/>
          </p:cNvCxnSpPr>
          <p:nvPr/>
        </p:nvCxnSpPr>
        <p:spPr>
          <a:xfrm>
            <a:off x="3491880" y="5654770"/>
            <a:ext cx="864096" cy="18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491880" y="4994899"/>
            <a:ext cx="864096" cy="18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491880" y="4345000"/>
            <a:ext cx="864096" cy="18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" idx="3"/>
            <a:endCxn id="5" idx="1"/>
          </p:cNvCxnSpPr>
          <p:nvPr/>
        </p:nvCxnSpPr>
        <p:spPr>
          <a:xfrm flipV="1">
            <a:off x="1968224" y="4350481"/>
            <a:ext cx="1307632" cy="48732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18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 &amp; Array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는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가지 방법으로 이해하기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방법 </a:t>
            </a:r>
            <a:r>
              <a:rPr lang="en-US" altLang="ko-KR" dirty="0" smtClean="0"/>
              <a:t>1.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배열을 만들어서 적당히 자른다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방법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포인터를 가리키는 포인터를 만든다 </a:t>
            </a:r>
            <a:r>
              <a:rPr lang="en-US" altLang="ko-KR" dirty="0" smtClean="0"/>
              <a:t>(??)</a:t>
            </a:r>
            <a:endParaRPr lang="en-US" altLang="ko-KR" dirty="0"/>
          </a:p>
          <a:p>
            <a:pPr lvl="3"/>
            <a:endParaRPr lang="en-US" altLang="ko-KR" dirty="0" smtClean="0"/>
          </a:p>
          <a:p>
            <a:pPr marL="868680" lvl="3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Array[3][3]; </a:t>
            </a:r>
          </a:p>
          <a:p>
            <a:pPr marL="868680" lvl="3" indent="0">
              <a:buNone/>
            </a:pPr>
            <a:endParaRPr lang="en-US" altLang="ko-KR" dirty="0"/>
          </a:p>
          <a:p>
            <a:pPr marL="868680" lvl="3" indent="0">
              <a:buNone/>
            </a:pPr>
            <a:r>
              <a:rPr lang="en-US" altLang="ko-KR" dirty="0" smtClean="0"/>
              <a:t>						Access Array[1][1]</a:t>
            </a:r>
          </a:p>
          <a:p>
            <a:pPr marL="868680" lvl="3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			</a:t>
            </a:r>
            <a:r>
              <a:rPr lang="en-US" altLang="ko-KR" dirty="0" smtClean="0">
                <a:sym typeface="Wingdings" pitchFamily="2" charset="2"/>
              </a:rPr>
              <a:t> *(Array+1)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59632" y="4653136"/>
            <a:ext cx="70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Array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75856" y="4134457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75856" y="4780702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75856" y="5438746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355976" y="4134457"/>
            <a:ext cx="432048" cy="428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788024" y="4132630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220072" y="4130803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355976" y="4784356"/>
            <a:ext cx="432048" cy="428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788024" y="4782529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220072" y="4780702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55976" y="5442400"/>
            <a:ext cx="432048" cy="428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88024" y="5438746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20072" y="5438746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endCxn id="18" idx="1"/>
          </p:cNvCxnSpPr>
          <p:nvPr/>
        </p:nvCxnSpPr>
        <p:spPr>
          <a:xfrm>
            <a:off x="3491880" y="5654770"/>
            <a:ext cx="864096" cy="18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491880" y="4994899"/>
            <a:ext cx="864096" cy="18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491880" y="4345000"/>
            <a:ext cx="864096" cy="18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" idx="3"/>
            <a:endCxn id="5" idx="1"/>
          </p:cNvCxnSpPr>
          <p:nvPr/>
        </p:nvCxnSpPr>
        <p:spPr>
          <a:xfrm flipV="1">
            <a:off x="1968224" y="4350481"/>
            <a:ext cx="1307632" cy="48732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6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 &amp; Array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는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가지 방법으로 이해하기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방법 </a:t>
            </a:r>
            <a:r>
              <a:rPr lang="en-US" altLang="ko-KR" dirty="0" smtClean="0"/>
              <a:t>1.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배열을 만들어서 적당히 자른다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방법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포인터를 가리키는 포인터를 만든다 </a:t>
            </a:r>
            <a:r>
              <a:rPr lang="en-US" altLang="ko-KR" dirty="0" smtClean="0"/>
              <a:t>(??)</a:t>
            </a:r>
            <a:endParaRPr lang="en-US" altLang="ko-KR" dirty="0"/>
          </a:p>
          <a:p>
            <a:pPr lvl="3"/>
            <a:endParaRPr lang="en-US" altLang="ko-KR" dirty="0" smtClean="0"/>
          </a:p>
          <a:p>
            <a:pPr marL="868680" lvl="3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Array[3][3]; </a:t>
            </a:r>
          </a:p>
          <a:p>
            <a:pPr marL="868680" lvl="3" indent="0">
              <a:buNone/>
            </a:pPr>
            <a:endParaRPr lang="en-US" altLang="ko-KR" dirty="0"/>
          </a:p>
          <a:p>
            <a:pPr marL="868680" lvl="3" indent="0">
              <a:buNone/>
            </a:pPr>
            <a:r>
              <a:rPr lang="en-US" altLang="ko-KR" dirty="0" smtClean="0"/>
              <a:t>						Access </a:t>
            </a:r>
            <a:r>
              <a:rPr lang="en-US" altLang="ko-KR" dirty="0" smtClean="0">
                <a:solidFill>
                  <a:srgbClr val="FF0000"/>
                </a:solidFill>
              </a:rPr>
              <a:t>Array[1]</a:t>
            </a:r>
            <a:r>
              <a:rPr lang="en-US" altLang="ko-KR" dirty="0" smtClean="0"/>
              <a:t>[1]</a:t>
            </a:r>
          </a:p>
          <a:p>
            <a:pPr marL="868680" lvl="3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			</a:t>
            </a:r>
            <a:r>
              <a:rPr lang="en-US" altLang="ko-KR" dirty="0" smtClean="0">
                <a:sym typeface="Wingdings" pitchFamily="2" charset="2"/>
              </a:rPr>
              <a:t> 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*(Array+1)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4653136"/>
            <a:ext cx="70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Array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75856" y="4134457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75856" y="4780702"/>
            <a:ext cx="432048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75856" y="5438746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355976" y="4134457"/>
            <a:ext cx="432048" cy="428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788024" y="4132630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220072" y="4130803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355976" y="4784356"/>
            <a:ext cx="432048" cy="428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788024" y="4782529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220072" y="4780702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55976" y="5442400"/>
            <a:ext cx="432048" cy="428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88024" y="5438746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20072" y="5438746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endCxn id="18" idx="1"/>
          </p:cNvCxnSpPr>
          <p:nvPr/>
        </p:nvCxnSpPr>
        <p:spPr>
          <a:xfrm>
            <a:off x="3491880" y="5654770"/>
            <a:ext cx="864096" cy="18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491880" y="4994899"/>
            <a:ext cx="864096" cy="18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491880" y="4345000"/>
            <a:ext cx="864096" cy="18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" idx="3"/>
            <a:endCxn id="8" idx="1"/>
          </p:cNvCxnSpPr>
          <p:nvPr/>
        </p:nvCxnSpPr>
        <p:spPr>
          <a:xfrm>
            <a:off x="1968224" y="4837802"/>
            <a:ext cx="1307632" cy="1589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97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 &amp; Array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는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가지 방법으로 이해하기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방법 </a:t>
            </a:r>
            <a:r>
              <a:rPr lang="en-US" altLang="ko-KR" dirty="0" smtClean="0"/>
              <a:t>1.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배열을 만들어서 적당히 자른다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방법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포인터를 가리키는 포인터를 만든다 </a:t>
            </a:r>
            <a:r>
              <a:rPr lang="en-US" altLang="ko-KR" dirty="0" smtClean="0"/>
              <a:t>(??)</a:t>
            </a:r>
            <a:endParaRPr lang="en-US" altLang="ko-KR" dirty="0"/>
          </a:p>
          <a:p>
            <a:pPr lvl="3"/>
            <a:endParaRPr lang="en-US" altLang="ko-KR" dirty="0" smtClean="0"/>
          </a:p>
          <a:p>
            <a:pPr marL="868680" lvl="3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Array[3][3]; </a:t>
            </a:r>
          </a:p>
          <a:p>
            <a:pPr marL="868680" lvl="3" indent="0">
              <a:buNone/>
            </a:pPr>
            <a:endParaRPr lang="en-US" altLang="ko-KR" dirty="0"/>
          </a:p>
          <a:p>
            <a:pPr marL="868680" lvl="3" indent="0">
              <a:buNone/>
            </a:pPr>
            <a:r>
              <a:rPr lang="en-US" altLang="ko-KR" dirty="0" smtClean="0"/>
              <a:t>						Access </a:t>
            </a:r>
            <a:r>
              <a:rPr lang="en-US" altLang="ko-KR" dirty="0" smtClean="0">
                <a:solidFill>
                  <a:srgbClr val="FF0000"/>
                </a:solidFill>
              </a:rPr>
              <a:t>Array[1]</a:t>
            </a:r>
            <a:r>
              <a:rPr lang="en-US" altLang="ko-KR" dirty="0" smtClean="0">
                <a:solidFill>
                  <a:srgbClr val="0070C0"/>
                </a:solidFill>
              </a:rPr>
              <a:t>[1]</a:t>
            </a:r>
          </a:p>
          <a:p>
            <a:pPr marL="868680" lvl="3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			</a:t>
            </a:r>
            <a:r>
              <a:rPr lang="en-US" altLang="ko-KR" dirty="0" smtClean="0">
                <a:sym typeface="Wingdings" pitchFamily="2" charset="2"/>
              </a:rPr>
              <a:t> </a:t>
            </a:r>
            <a:r>
              <a:rPr lang="en-US" altLang="ko-KR" dirty="0" smtClean="0">
                <a:solidFill>
                  <a:srgbClr val="0070C0"/>
                </a:solidFill>
                <a:sym typeface="Wingdings" pitchFamily="2" charset="2"/>
              </a:rPr>
              <a:t>*(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*(Array+1)</a:t>
            </a:r>
            <a:r>
              <a:rPr lang="en-US" altLang="ko-KR" dirty="0" smtClean="0">
                <a:solidFill>
                  <a:srgbClr val="0070C0"/>
                </a:solidFill>
                <a:sym typeface="Wingdings" pitchFamily="2" charset="2"/>
              </a:rPr>
              <a:t>+1)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4653136"/>
            <a:ext cx="70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Array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75856" y="4134457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75856" y="4780702"/>
            <a:ext cx="432048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75856" y="5438746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355976" y="4134457"/>
            <a:ext cx="432048" cy="428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788024" y="4132630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220072" y="4130803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355976" y="4784356"/>
            <a:ext cx="432048" cy="428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788024" y="4782529"/>
            <a:ext cx="432048" cy="4320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220072" y="4780702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55976" y="5442400"/>
            <a:ext cx="432048" cy="428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88024" y="5438746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20072" y="5438746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endCxn id="18" idx="1"/>
          </p:cNvCxnSpPr>
          <p:nvPr/>
        </p:nvCxnSpPr>
        <p:spPr>
          <a:xfrm>
            <a:off x="3491880" y="5654770"/>
            <a:ext cx="864096" cy="18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1"/>
          </p:cNvCxnSpPr>
          <p:nvPr/>
        </p:nvCxnSpPr>
        <p:spPr>
          <a:xfrm>
            <a:off x="3491880" y="4994899"/>
            <a:ext cx="1296144" cy="36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491880" y="4345000"/>
            <a:ext cx="864096" cy="18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" idx="3"/>
            <a:endCxn id="8" idx="1"/>
          </p:cNvCxnSpPr>
          <p:nvPr/>
        </p:nvCxnSpPr>
        <p:spPr>
          <a:xfrm>
            <a:off x="1968224" y="4837802"/>
            <a:ext cx="1307632" cy="1589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53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에서 값을 알려주는 방법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변수</a:t>
            </a:r>
            <a:r>
              <a:rPr lang="en-US" altLang="ko-KR" dirty="0" smtClean="0"/>
              <a:t>!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즉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값을 갖고 있는 주머니의 이름을 </a:t>
            </a:r>
            <a:r>
              <a:rPr lang="ko-KR" altLang="en-US" dirty="0" err="1" smtClean="0">
                <a:sym typeface="Wingdings" pitchFamily="2" charset="2"/>
              </a:rPr>
              <a:t>알고있음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ko-KR" altLang="en-US" dirty="0" smtClean="0">
                <a:sym typeface="Wingdings" pitchFamily="2" charset="2"/>
              </a:rPr>
              <a:t>값 자체를 그냥 던져줌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lvl="2"/>
            <a:r>
              <a:rPr lang="en-US" altLang="ko-KR" dirty="0" err="1">
                <a:sym typeface="Wingdings" pitchFamily="2" charset="2"/>
              </a:rPr>
              <a:t>p</a:t>
            </a:r>
            <a:r>
              <a:rPr lang="en-US" altLang="ko-KR" dirty="0" err="1" smtClean="0">
                <a:sym typeface="Wingdings" pitchFamily="2" charset="2"/>
              </a:rPr>
              <a:t>rintf</a:t>
            </a:r>
            <a:r>
              <a:rPr lang="en-US" altLang="ko-KR" dirty="0" smtClean="0">
                <a:sym typeface="Wingdings" pitchFamily="2" charset="2"/>
              </a:rPr>
              <a:t>(“%</a:t>
            </a:r>
            <a:r>
              <a:rPr lang="en-US" altLang="ko-KR" dirty="0" err="1" smtClean="0">
                <a:sym typeface="Wingdings" pitchFamily="2" charset="2"/>
              </a:rPr>
              <a:t>d”,a</a:t>
            </a:r>
            <a:r>
              <a:rPr lang="en-US" altLang="ko-KR" dirty="0" smtClean="0">
                <a:sym typeface="Wingdings" pitchFamily="2" charset="2"/>
              </a:rPr>
              <a:t>);</a:t>
            </a:r>
          </a:p>
          <a:p>
            <a:r>
              <a:rPr lang="ko-KR" altLang="en-US" dirty="0" smtClean="0">
                <a:sym typeface="Wingdings" pitchFamily="2" charset="2"/>
              </a:rPr>
              <a:t>매우 비효율적인 </a:t>
            </a:r>
            <a:r>
              <a:rPr lang="ko-KR" altLang="en-US" dirty="0" err="1" smtClean="0">
                <a:sym typeface="Wingdings" pitchFamily="2" charset="2"/>
              </a:rPr>
              <a:t>매커니즘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en-US" altLang="ko-KR" dirty="0" smtClean="0">
                <a:sym typeface="Wingdings" pitchFamily="2" charset="2"/>
              </a:rPr>
              <a:t>Ex. </a:t>
            </a:r>
            <a:r>
              <a:rPr lang="ko-KR" altLang="en-US" dirty="0" smtClean="0">
                <a:sym typeface="Wingdings" pitchFamily="2" charset="2"/>
              </a:rPr>
              <a:t>난 숫자가 하나씩 들어있는 주머니를 세 개 </a:t>
            </a:r>
            <a:r>
              <a:rPr lang="ko-KR" altLang="en-US" dirty="0" err="1" smtClean="0">
                <a:sym typeface="Wingdings" pitchFamily="2" charset="2"/>
              </a:rPr>
              <a:t>갖고있음</a:t>
            </a:r>
            <a:r>
              <a:rPr lang="en-US" altLang="ko-KR" dirty="0">
                <a:sym typeface="Wingdings" pitchFamily="2" charset="2"/>
              </a:rPr>
              <a:t/>
            </a:r>
            <a:br>
              <a:rPr lang="en-US" altLang="ko-KR" dirty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     </a:t>
            </a:r>
            <a:r>
              <a:rPr lang="ko-KR" altLang="en-US" dirty="0" smtClean="0">
                <a:sym typeface="Wingdings" pitchFamily="2" charset="2"/>
              </a:rPr>
              <a:t>너희는 이 주머니에 있는 숫자들을 모두 더해야 함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endParaRPr lang="en-US" altLang="ko-KR" dirty="0">
              <a:sym typeface="Wingdings" pitchFamily="2" charset="2"/>
            </a:endParaRPr>
          </a:p>
          <a:p>
            <a:pPr lvl="2"/>
            <a:r>
              <a:rPr lang="ko-KR" altLang="en-US" dirty="0" smtClean="0">
                <a:sym typeface="Wingdings" pitchFamily="2" charset="2"/>
              </a:rPr>
              <a:t>방법 </a:t>
            </a:r>
            <a:r>
              <a:rPr lang="en-US" altLang="ko-KR" dirty="0" smtClean="0">
                <a:sym typeface="Wingdings" pitchFamily="2" charset="2"/>
              </a:rPr>
              <a:t>1. </a:t>
            </a:r>
            <a:r>
              <a:rPr lang="ko-KR" altLang="en-US" dirty="0" smtClean="0">
                <a:sym typeface="Wingdings" pitchFamily="2" charset="2"/>
              </a:rPr>
              <a:t>나한테 숫자가 뭔지 알려달라고 한다</a:t>
            </a:r>
            <a:r>
              <a:rPr lang="en-US" altLang="ko-KR" dirty="0" smtClean="0">
                <a:sym typeface="Wingdings" pitchFamily="2" charset="2"/>
              </a:rPr>
              <a:t/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           </a:t>
            </a:r>
            <a:r>
              <a:rPr lang="ko-KR" altLang="en-US" dirty="0" smtClean="0">
                <a:sym typeface="Wingdings" pitchFamily="2" charset="2"/>
              </a:rPr>
              <a:t>그리고 난 후에 더한다</a:t>
            </a:r>
            <a:endParaRPr lang="en-US" altLang="ko-K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6898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 &amp; Array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는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가지 방법으로 이해하기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방법 </a:t>
            </a:r>
            <a:r>
              <a:rPr lang="en-US" altLang="ko-KR" dirty="0" smtClean="0"/>
              <a:t>1.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배열을 만들어서 적당히 자른다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방법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포인터를 가리키는 포인터를 만든다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실제로는 두 개의 방법이 섞임</a:t>
            </a:r>
            <a:endParaRPr lang="en-US" altLang="ko-KR" dirty="0"/>
          </a:p>
          <a:p>
            <a:pPr lvl="3"/>
            <a:endParaRPr lang="en-US" altLang="ko-KR" dirty="0" smtClean="0"/>
          </a:p>
          <a:p>
            <a:pPr marL="868680" lvl="3" indent="0">
              <a:buNone/>
            </a:pPr>
            <a:r>
              <a:rPr lang="en-US" altLang="ko-KR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4447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 &amp; Array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는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가지 방법으로 이해하기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방법 </a:t>
            </a:r>
            <a:r>
              <a:rPr lang="en-US" altLang="ko-KR" dirty="0" smtClean="0"/>
              <a:t>1.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배열을 만들어서 적당히 자른다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방법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포인터를 가리키는 포인터를 만든다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실제로는 두 개의 방법이 섞임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marL="868680" lvl="3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Array[3][3];</a:t>
            </a:r>
          </a:p>
          <a:p>
            <a:pPr marL="868680" lvl="3" indent="0">
              <a:buNone/>
            </a:pPr>
            <a:endParaRPr lang="en-US" altLang="ko-KR" dirty="0"/>
          </a:p>
          <a:p>
            <a:pPr lvl="3"/>
            <a:endParaRPr lang="en-US" altLang="ko-KR" dirty="0" smtClean="0"/>
          </a:p>
          <a:p>
            <a:pPr marL="868680" lvl="3" indent="0">
              <a:buNone/>
            </a:pPr>
            <a:r>
              <a:rPr lang="en-US" altLang="ko-KR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71152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 &amp; Array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는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가지 방법으로 이해하기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방법 </a:t>
            </a:r>
            <a:r>
              <a:rPr lang="en-US" altLang="ko-KR" dirty="0" smtClean="0"/>
              <a:t>1.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배열을 만들어서 적당히 자른다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방법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포인터를 가리키는 포인터를 만든다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실제로는 두 개의 방법이 섞임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marL="868680" lvl="3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Array[3][3];</a:t>
            </a:r>
          </a:p>
          <a:p>
            <a:pPr marL="868680" lvl="3" indent="0">
              <a:buNone/>
            </a:pPr>
            <a:endParaRPr lang="en-US" altLang="ko-KR" dirty="0"/>
          </a:p>
          <a:p>
            <a:pPr lvl="3"/>
            <a:endParaRPr lang="en-US" altLang="ko-KR" dirty="0" smtClean="0"/>
          </a:p>
          <a:p>
            <a:pPr marL="868680" lvl="3" indent="0">
              <a:buNone/>
            </a:pPr>
            <a:r>
              <a:rPr lang="en-US" altLang="ko-KR" dirty="0" smtClean="0"/>
              <a:t>   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76872" y="5733256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34072" y="5733256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91272" y="5733256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848472" y="5733256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05672" y="5733256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62872" y="5733256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20072" y="5733256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677272" y="5733256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34472" y="5733256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23928" y="4616733"/>
            <a:ext cx="432048" cy="428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55976" y="4614906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88024" y="4616733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217704" y="3732475"/>
            <a:ext cx="70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Array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16" idx="2"/>
            <a:endCxn id="13" idx="0"/>
          </p:cNvCxnSpPr>
          <p:nvPr/>
        </p:nvCxnSpPr>
        <p:spPr>
          <a:xfrm flipH="1">
            <a:off x="4139952" y="4101807"/>
            <a:ext cx="432048" cy="5149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4" idx="0"/>
          </p:cNvCxnSpPr>
          <p:nvPr/>
        </p:nvCxnSpPr>
        <p:spPr>
          <a:xfrm flipH="1">
            <a:off x="2705472" y="4832757"/>
            <a:ext cx="1434480" cy="9004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7" idx="0"/>
          </p:cNvCxnSpPr>
          <p:nvPr/>
        </p:nvCxnSpPr>
        <p:spPr>
          <a:xfrm flipH="1">
            <a:off x="4077072" y="4800432"/>
            <a:ext cx="494928" cy="9328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0" idx="0"/>
          </p:cNvCxnSpPr>
          <p:nvPr/>
        </p:nvCxnSpPr>
        <p:spPr>
          <a:xfrm>
            <a:off x="5010336" y="4832757"/>
            <a:ext cx="438336" cy="9004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59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 &amp; Array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는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가지 방법으로 이해하기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방법 </a:t>
            </a:r>
            <a:r>
              <a:rPr lang="en-US" altLang="ko-KR" dirty="0" smtClean="0"/>
              <a:t>1.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배열을 만들어서 적당히 자른다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방법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포인터를 가리키는 포인터를 만든다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실제로는 두 개의 방법이 섞임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marL="868680" lvl="3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Array[3][3];</a:t>
            </a:r>
          </a:p>
          <a:p>
            <a:pPr marL="868680" lvl="3" indent="0">
              <a:buNone/>
            </a:pPr>
            <a:endParaRPr lang="en-US" altLang="ko-KR" dirty="0"/>
          </a:p>
          <a:p>
            <a:pPr marL="868680" lvl="3" indent="0">
              <a:buNone/>
            </a:pPr>
            <a:r>
              <a:rPr lang="en-US" altLang="ko-KR" dirty="0" smtClean="0"/>
              <a:t>       Array[2][1]</a:t>
            </a:r>
          </a:p>
          <a:p>
            <a:pPr marL="868680" lvl="3" indent="0">
              <a:buNone/>
            </a:pPr>
            <a:endParaRPr lang="en-US" altLang="ko-KR" dirty="0"/>
          </a:p>
          <a:p>
            <a:pPr lvl="3"/>
            <a:endParaRPr lang="en-US" altLang="ko-KR" dirty="0" smtClean="0"/>
          </a:p>
          <a:p>
            <a:pPr marL="868680" lvl="3" indent="0">
              <a:buNone/>
            </a:pPr>
            <a:r>
              <a:rPr lang="en-US" altLang="ko-KR" dirty="0" smtClean="0"/>
              <a:t>   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76872" y="5733256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34072" y="5733256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91272" y="5733256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848472" y="5733256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05672" y="5733256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62872" y="5733256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20072" y="5733256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677272" y="5733256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34472" y="5733256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23928" y="4616733"/>
            <a:ext cx="432048" cy="428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55976" y="4614906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88024" y="4616733"/>
            <a:ext cx="43204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217704" y="3732475"/>
            <a:ext cx="70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Array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16" idx="2"/>
            <a:endCxn id="13" idx="0"/>
          </p:cNvCxnSpPr>
          <p:nvPr/>
        </p:nvCxnSpPr>
        <p:spPr>
          <a:xfrm flipH="1">
            <a:off x="4139952" y="4101807"/>
            <a:ext cx="432048" cy="5149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4" idx="0"/>
          </p:cNvCxnSpPr>
          <p:nvPr/>
        </p:nvCxnSpPr>
        <p:spPr>
          <a:xfrm flipH="1">
            <a:off x="2705472" y="4832757"/>
            <a:ext cx="1434480" cy="9004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7" idx="0"/>
          </p:cNvCxnSpPr>
          <p:nvPr/>
        </p:nvCxnSpPr>
        <p:spPr>
          <a:xfrm flipH="1">
            <a:off x="4077072" y="4832757"/>
            <a:ext cx="494928" cy="9004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0" idx="0"/>
          </p:cNvCxnSpPr>
          <p:nvPr/>
        </p:nvCxnSpPr>
        <p:spPr>
          <a:xfrm>
            <a:off x="5010336" y="4832757"/>
            <a:ext cx="438336" cy="9004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2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 &amp; Array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는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가지 방법으로 이해하기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방법 </a:t>
            </a:r>
            <a:r>
              <a:rPr lang="en-US" altLang="ko-KR" dirty="0" smtClean="0"/>
              <a:t>1.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배열을 만들어서 적당히 자른다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방법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포인터를 가리키는 포인터를 만든다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실제로는 두 개의 방법이 섞임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marL="868680" lvl="3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Array[5][3];</a:t>
            </a:r>
          </a:p>
          <a:p>
            <a:pPr marL="868680" lvl="3" indent="0">
              <a:buNone/>
            </a:pPr>
            <a:endParaRPr lang="en-US" altLang="ko-KR" dirty="0"/>
          </a:p>
          <a:p>
            <a:pPr lvl="3"/>
            <a:endParaRPr lang="en-US" altLang="ko-KR" dirty="0" smtClean="0"/>
          </a:p>
          <a:p>
            <a:pPr marL="868680" lvl="3" indent="0">
              <a:buNone/>
            </a:pPr>
            <a:r>
              <a:rPr lang="en-US" altLang="ko-KR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04699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 &amp; Array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는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가지 방법으로 이해하기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방법 </a:t>
            </a:r>
            <a:r>
              <a:rPr lang="en-US" altLang="ko-KR" dirty="0" smtClean="0"/>
              <a:t>1.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배열을 만들어서 적당히 자른다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방법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포인터를 가리키는 포인터를 만든다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실제로는 두 개의 방법이 섞임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marL="868680" lvl="3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Array[5][3];</a:t>
            </a:r>
          </a:p>
          <a:p>
            <a:pPr marL="868680" lvl="3" indent="0">
              <a:buNone/>
            </a:pPr>
            <a:endParaRPr lang="en-US" altLang="ko-KR" dirty="0"/>
          </a:p>
          <a:p>
            <a:pPr lvl="3"/>
            <a:endParaRPr lang="en-US" altLang="ko-KR" dirty="0" smtClean="0"/>
          </a:p>
          <a:p>
            <a:pPr marL="868680" lvl="3" indent="0">
              <a:buNone/>
            </a:pPr>
            <a:r>
              <a:rPr lang="en-US" altLang="ko-KR" dirty="0" smtClean="0"/>
              <a:t>   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55576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12776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69976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27176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4376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41576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898776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355976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13176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249963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707163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64363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601150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58350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15550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421163" y="472514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78363" y="472514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335563" y="472514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92763" y="472514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249963" y="472514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217704" y="3732475"/>
            <a:ext cx="70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Array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3670176" y="4101807"/>
            <a:ext cx="914400" cy="6233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4" idx="0"/>
          </p:cNvCxnSpPr>
          <p:nvPr/>
        </p:nvCxnSpPr>
        <p:spPr>
          <a:xfrm flipH="1">
            <a:off x="1384176" y="4953744"/>
            <a:ext cx="2286000" cy="7511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7" idx="0"/>
          </p:cNvCxnSpPr>
          <p:nvPr/>
        </p:nvCxnSpPr>
        <p:spPr>
          <a:xfrm flipH="1">
            <a:off x="2755776" y="4953744"/>
            <a:ext cx="1371600" cy="7511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10" idx="0"/>
          </p:cNvCxnSpPr>
          <p:nvPr/>
        </p:nvCxnSpPr>
        <p:spPr>
          <a:xfrm flipH="1">
            <a:off x="4127376" y="4953744"/>
            <a:ext cx="457200" cy="7511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13" idx="0"/>
          </p:cNvCxnSpPr>
          <p:nvPr/>
        </p:nvCxnSpPr>
        <p:spPr>
          <a:xfrm>
            <a:off x="5041776" y="4960940"/>
            <a:ext cx="436787" cy="7439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16" idx="0"/>
          </p:cNvCxnSpPr>
          <p:nvPr/>
        </p:nvCxnSpPr>
        <p:spPr>
          <a:xfrm>
            <a:off x="5520458" y="4960940"/>
            <a:ext cx="1309292" cy="7439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3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 &amp; Array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는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가지 방법으로 이해하기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방법 </a:t>
            </a:r>
            <a:r>
              <a:rPr lang="en-US" altLang="ko-KR" dirty="0" smtClean="0"/>
              <a:t>1.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배열을 만들어서 적당히 자른다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방법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포인터를 가리키는 포인터를 만든다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실제로는 두 개의 방법이 섞임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marL="868680" lvl="3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Array[5][3];</a:t>
            </a:r>
          </a:p>
          <a:p>
            <a:pPr marL="868680" lvl="3" indent="0">
              <a:buNone/>
            </a:pPr>
            <a:endParaRPr lang="en-US" altLang="ko-KR" dirty="0"/>
          </a:p>
          <a:p>
            <a:pPr lvl="3"/>
            <a:endParaRPr lang="en-US" altLang="ko-KR" dirty="0" smtClean="0"/>
          </a:p>
          <a:p>
            <a:pPr marL="868680" lvl="3" indent="0">
              <a:buNone/>
            </a:pPr>
            <a:r>
              <a:rPr lang="en-US" altLang="ko-KR" dirty="0" smtClean="0"/>
              <a:t>   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55576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12776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69976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27176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4376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41576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898776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355976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13176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249963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707163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64363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601150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58350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15550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421163" y="472514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78363" y="472514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335563" y="472514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92763" y="472514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249963" y="472514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217704" y="3732475"/>
            <a:ext cx="70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Array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3670176" y="4101807"/>
            <a:ext cx="914400" cy="6233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4" idx="0"/>
          </p:cNvCxnSpPr>
          <p:nvPr/>
        </p:nvCxnSpPr>
        <p:spPr>
          <a:xfrm flipH="1">
            <a:off x="1384176" y="4953744"/>
            <a:ext cx="2286000" cy="7511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7" idx="0"/>
          </p:cNvCxnSpPr>
          <p:nvPr/>
        </p:nvCxnSpPr>
        <p:spPr>
          <a:xfrm flipH="1">
            <a:off x="2755776" y="4953744"/>
            <a:ext cx="1371600" cy="7511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10" idx="0"/>
          </p:cNvCxnSpPr>
          <p:nvPr/>
        </p:nvCxnSpPr>
        <p:spPr>
          <a:xfrm flipH="1">
            <a:off x="4127376" y="4953744"/>
            <a:ext cx="457200" cy="7511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13" idx="0"/>
          </p:cNvCxnSpPr>
          <p:nvPr/>
        </p:nvCxnSpPr>
        <p:spPr>
          <a:xfrm>
            <a:off x="5041776" y="4960940"/>
            <a:ext cx="436787" cy="7439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16" idx="0"/>
          </p:cNvCxnSpPr>
          <p:nvPr/>
        </p:nvCxnSpPr>
        <p:spPr>
          <a:xfrm>
            <a:off x="5520458" y="4960940"/>
            <a:ext cx="1309292" cy="7439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0" y="1825136"/>
            <a:ext cx="4249812" cy="26406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272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 &amp; Array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는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가지 방법으로 이해하기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방법 </a:t>
            </a:r>
            <a:r>
              <a:rPr lang="en-US" altLang="ko-KR" dirty="0" smtClean="0"/>
              <a:t>1.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배열을 만들어서 적당히 자른다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방법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포인터를 가리키는 포인터를 만든다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실제로는 두 개의 방법이 섞임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marL="868680" lvl="3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Array[5][3];</a:t>
            </a:r>
          </a:p>
          <a:p>
            <a:pPr marL="868680" lvl="3" indent="0">
              <a:buNone/>
            </a:pPr>
            <a:endParaRPr lang="en-US" altLang="ko-KR" dirty="0"/>
          </a:p>
          <a:p>
            <a:pPr lvl="3"/>
            <a:endParaRPr lang="en-US" altLang="ko-KR" dirty="0" smtClean="0"/>
          </a:p>
          <a:p>
            <a:pPr marL="868680" lvl="3" indent="0">
              <a:buNone/>
            </a:pPr>
            <a:r>
              <a:rPr lang="en-US" altLang="ko-KR" dirty="0" smtClean="0"/>
              <a:t>   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55576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12776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69976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27176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4376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41576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898776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355976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13176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249963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707163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64363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601150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58350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15550" y="5704898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421163" y="472514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78363" y="472514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335563" y="472514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92763" y="472514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249963" y="472514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217704" y="3732475"/>
            <a:ext cx="70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Array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3670176" y="4101807"/>
            <a:ext cx="914400" cy="6233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4" idx="0"/>
          </p:cNvCxnSpPr>
          <p:nvPr/>
        </p:nvCxnSpPr>
        <p:spPr>
          <a:xfrm flipH="1">
            <a:off x="1384176" y="4953744"/>
            <a:ext cx="2286000" cy="7511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7" idx="0"/>
          </p:cNvCxnSpPr>
          <p:nvPr/>
        </p:nvCxnSpPr>
        <p:spPr>
          <a:xfrm flipH="1">
            <a:off x="2755776" y="4953744"/>
            <a:ext cx="1371600" cy="7511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10" idx="0"/>
          </p:cNvCxnSpPr>
          <p:nvPr/>
        </p:nvCxnSpPr>
        <p:spPr>
          <a:xfrm flipH="1">
            <a:off x="4127376" y="4953744"/>
            <a:ext cx="457200" cy="7511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13" idx="0"/>
          </p:cNvCxnSpPr>
          <p:nvPr/>
        </p:nvCxnSpPr>
        <p:spPr>
          <a:xfrm>
            <a:off x="5041776" y="4960940"/>
            <a:ext cx="436787" cy="7439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16" idx="0"/>
          </p:cNvCxnSpPr>
          <p:nvPr/>
        </p:nvCxnSpPr>
        <p:spPr>
          <a:xfrm>
            <a:off x="5520458" y="4960940"/>
            <a:ext cx="1309292" cy="7439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0" y="1825136"/>
            <a:ext cx="4249812" cy="26406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883" y="2413158"/>
            <a:ext cx="63627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06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 &amp; Array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는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err="1" smtClean="0"/>
              <a:t>이런</a:t>
            </a:r>
            <a:r>
              <a:rPr lang="ko-KR" altLang="en-US" sz="1000" strike="sngStrike" dirty="0" err="1" smtClean="0"/>
              <a:t>쓸데없는</a:t>
            </a:r>
            <a:r>
              <a:rPr lang="ko-KR" altLang="en-US" dirty="0" err="1" smtClean="0"/>
              <a:t>거</a:t>
            </a:r>
            <a:r>
              <a:rPr lang="ko-KR" altLang="en-US" dirty="0" smtClean="0"/>
              <a:t> 생각할 시간에 맛있는걸 먹으러 가자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*** Array;</a:t>
            </a:r>
            <a:endParaRPr lang="en-US" altLang="ko-KR" dirty="0"/>
          </a:p>
          <a:p>
            <a:pPr lvl="3"/>
            <a:r>
              <a:rPr lang="ko-KR" altLang="en-US" dirty="0" err="1" smtClean="0"/>
              <a:t>멘붕이</a:t>
            </a:r>
            <a:r>
              <a:rPr lang="ko-KR" altLang="en-US" dirty="0" smtClean="0"/>
              <a:t> 오기 시작함</a:t>
            </a:r>
            <a:endParaRPr lang="en-US" altLang="ko-KR" dirty="0" smtClean="0"/>
          </a:p>
          <a:p>
            <a:r>
              <a:rPr lang="en-US" altLang="ko-KR" dirty="0" smtClean="0"/>
              <a:t>Array</a:t>
            </a:r>
            <a:r>
              <a:rPr lang="ko-KR" altLang="en-US" dirty="0"/>
              <a:t> </a:t>
            </a:r>
            <a:r>
              <a:rPr lang="ko-KR" altLang="en-US" dirty="0" smtClean="0"/>
              <a:t>쓸 때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pointer</a:t>
            </a:r>
            <a:r>
              <a:rPr lang="ko-KR" altLang="en-US" dirty="0" smtClean="0"/>
              <a:t>인 것을 고려해야 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*(*(Array+1)+2) = 3; </a:t>
            </a:r>
            <a:r>
              <a:rPr lang="ko-KR" altLang="en-US" dirty="0" smtClean="0"/>
              <a:t>이런 짓을 하라는 것이 아님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머리에 총 맞지 않았으면 </a:t>
            </a:r>
            <a:r>
              <a:rPr lang="en-US" altLang="ko-KR" dirty="0" smtClean="0"/>
              <a:t>A[1][2] = 3; </a:t>
            </a:r>
            <a:r>
              <a:rPr lang="ko-KR" altLang="en-US" dirty="0" smtClean="0"/>
              <a:t>이라 </a:t>
            </a:r>
            <a:r>
              <a:rPr lang="ko-KR" altLang="en-US" dirty="0" err="1" smtClean="0"/>
              <a:t>하는게</a:t>
            </a:r>
            <a:r>
              <a:rPr lang="ko-KR" altLang="en-US" dirty="0" smtClean="0"/>
              <a:t> 맞음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후에 이에 대해서 다시 이야기하도록 </a:t>
            </a:r>
            <a:r>
              <a:rPr lang="ko-KR" altLang="en-US" dirty="0" err="1" smtClean="0"/>
              <a:t>합니당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100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에서 값을 알려주는 방법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변수</a:t>
            </a:r>
            <a:r>
              <a:rPr lang="en-US" altLang="ko-KR" dirty="0" smtClean="0"/>
              <a:t>!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즉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값을 갖고 있는 주머니의 이름을 </a:t>
            </a:r>
            <a:r>
              <a:rPr lang="ko-KR" altLang="en-US" dirty="0" err="1" smtClean="0">
                <a:sym typeface="Wingdings" pitchFamily="2" charset="2"/>
              </a:rPr>
              <a:t>알고있음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ko-KR" altLang="en-US" dirty="0" smtClean="0">
                <a:sym typeface="Wingdings" pitchFamily="2" charset="2"/>
              </a:rPr>
              <a:t>값 자체를 그냥 던져줌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lvl="2"/>
            <a:r>
              <a:rPr lang="en-US" altLang="ko-KR" dirty="0" err="1">
                <a:sym typeface="Wingdings" pitchFamily="2" charset="2"/>
              </a:rPr>
              <a:t>p</a:t>
            </a:r>
            <a:r>
              <a:rPr lang="en-US" altLang="ko-KR" dirty="0" err="1" smtClean="0">
                <a:sym typeface="Wingdings" pitchFamily="2" charset="2"/>
              </a:rPr>
              <a:t>rintf</a:t>
            </a:r>
            <a:r>
              <a:rPr lang="en-US" altLang="ko-KR" dirty="0" smtClean="0">
                <a:sym typeface="Wingdings" pitchFamily="2" charset="2"/>
              </a:rPr>
              <a:t>(“%</a:t>
            </a:r>
            <a:r>
              <a:rPr lang="en-US" altLang="ko-KR" dirty="0" err="1" smtClean="0">
                <a:sym typeface="Wingdings" pitchFamily="2" charset="2"/>
              </a:rPr>
              <a:t>d”,a</a:t>
            </a:r>
            <a:r>
              <a:rPr lang="en-US" altLang="ko-KR" dirty="0" smtClean="0">
                <a:sym typeface="Wingdings" pitchFamily="2" charset="2"/>
              </a:rPr>
              <a:t>);</a:t>
            </a:r>
          </a:p>
          <a:p>
            <a:r>
              <a:rPr lang="ko-KR" altLang="en-US" dirty="0" smtClean="0">
                <a:sym typeface="Wingdings" pitchFamily="2" charset="2"/>
              </a:rPr>
              <a:t>매우 비효율적인 </a:t>
            </a:r>
            <a:r>
              <a:rPr lang="ko-KR" altLang="en-US" dirty="0" err="1" smtClean="0">
                <a:sym typeface="Wingdings" pitchFamily="2" charset="2"/>
              </a:rPr>
              <a:t>매커니즘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en-US" altLang="ko-KR" dirty="0" smtClean="0">
                <a:sym typeface="Wingdings" pitchFamily="2" charset="2"/>
              </a:rPr>
              <a:t>Ex. </a:t>
            </a:r>
            <a:r>
              <a:rPr lang="ko-KR" altLang="en-US" dirty="0" smtClean="0">
                <a:sym typeface="Wingdings" pitchFamily="2" charset="2"/>
              </a:rPr>
              <a:t>난 숫자가 하나씩 들어있는 주머니를 세 개 </a:t>
            </a:r>
            <a:r>
              <a:rPr lang="ko-KR" altLang="en-US" dirty="0" err="1" smtClean="0">
                <a:sym typeface="Wingdings" pitchFamily="2" charset="2"/>
              </a:rPr>
              <a:t>갖고있음</a:t>
            </a:r>
            <a:r>
              <a:rPr lang="en-US" altLang="ko-KR" dirty="0">
                <a:sym typeface="Wingdings" pitchFamily="2" charset="2"/>
              </a:rPr>
              <a:t/>
            </a:r>
            <a:br>
              <a:rPr lang="en-US" altLang="ko-KR" dirty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     </a:t>
            </a:r>
            <a:r>
              <a:rPr lang="ko-KR" altLang="en-US" dirty="0" smtClean="0">
                <a:sym typeface="Wingdings" pitchFamily="2" charset="2"/>
              </a:rPr>
              <a:t>너희는 이 주머니에 있는 숫자들을 모두 더해야 함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endParaRPr lang="en-US" altLang="ko-KR" dirty="0">
              <a:sym typeface="Wingdings" pitchFamily="2" charset="2"/>
            </a:endParaRPr>
          </a:p>
          <a:p>
            <a:pPr lvl="2"/>
            <a:r>
              <a:rPr lang="ko-KR" altLang="en-US" dirty="0" smtClean="0">
                <a:sym typeface="Wingdings" pitchFamily="2" charset="2"/>
              </a:rPr>
              <a:t>방법 </a:t>
            </a:r>
            <a:r>
              <a:rPr lang="en-US" altLang="ko-KR" dirty="0" smtClean="0">
                <a:sym typeface="Wingdings" pitchFamily="2" charset="2"/>
              </a:rPr>
              <a:t>1. </a:t>
            </a:r>
            <a:r>
              <a:rPr lang="ko-KR" altLang="en-US" dirty="0" smtClean="0">
                <a:sym typeface="Wingdings" pitchFamily="2" charset="2"/>
              </a:rPr>
              <a:t>나한테 숫자가 뭔지 알려달라고 한다</a:t>
            </a:r>
            <a:r>
              <a:rPr lang="en-US" altLang="ko-KR" dirty="0" smtClean="0">
                <a:sym typeface="Wingdings" pitchFamily="2" charset="2"/>
              </a:rPr>
              <a:t/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           </a:t>
            </a:r>
            <a:r>
              <a:rPr lang="ko-KR" altLang="en-US" dirty="0" smtClean="0">
                <a:sym typeface="Wingdings" pitchFamily="2" charset="2"/>
              </a:rPr>
              <a:t>그리고 난 후에 더한다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ko-KR" altLang="en-US" dirty="0" smtClean="0">
                <a:sym typeface="Wingdings" pitchFamily="2" charset="2"/>
              </a:rPr>
              <a:t>방법 </a:t>
            </a:r>
            <a:r>
              <a:rPr lang="en-US" altLang="ko-KR" dirty="0" smtClean="0">
                <a:sym typeface="Wingdings" pitchFamily="2" charset="2"/>
              </a:rPr>
              <a:t>2. </a:t>
            </a:r>
            <a:r>
              <a:rPr lang="ko-KR" altLang="en-US" dirty="0" smtClean="0">
                <a:sym typeface="Wingdings" pitchFamily="2" charset="2"/>
              </a:rPr>
              <a:t>너희가 직접 나한테 와서 주머니에 있는 숫자를 확인한다</a:t>
            </a:r>
            <a:r>
              <a:rPr lang="en-US" altLang="ko-KR" dirty="0">
                <a:sym typeface="Wingdings" pitchFamily="2" charset="2"/>
              </a:rPr>
              <a:t/>
            </a:r>
            <a:br>
              <a:rPr lang="en-US" altLang="ko-KR" dirty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           </a:t>
            </a:r>
            <a:r>
              <a:rPr lang="ko-KR" altLang="en-US" dirty="0" smtClean="0">
                <a:sym typeface="Wingdings" pitchFamily="2" charset="2"/>
              </a:rPr>
              <a:t>그리고 난 후에 더한다</a:t>
            </a:r>
            <a:endParaRPr lang="en-US" altLang="ko-K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6005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에서 값을 알려주는 방법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변수</a:t>
            </a:r>
            <a:r>
              <a:rPr lang="en-US" altLang="ko-KR" dirty="0" smtClean="0"/>
              <a:t>!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즉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값을 갖고 있는 주머니의 이름을 </a:t>
            </a:r>
            <a:r>
              <a:rPr lang="ko-KR" altLang="en-US" dirty="0" err="1" smtClean="0">
                <a:sym typeface="Wingdings" pitchFamily="2" charset="2"/>
              </a:rPr>
              <a:t>알고있음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ko-KR" altLang="en-US" dirty="0" smtClean="0">
                <a:sym typeface="Wingdings" pitchFamily="2" charset="2"/>
              </a:rPr>
              <a:t>값 자체를 그냥 던져줌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lvl="2"/>
            <a:r>
              <a:rPr lang="en-US" altLang="ko-KR" dirty="0" err="1">
                <a:sym typeface="Wingdings" pitchFamily="2" charset="2"/>
              </a:rPr>
              <a:t>p</a:t>
            </a:r>
            <a:r>
              <a:rPr lang="en-US" altLang="ko-KR" dirty="0" err="1" smtClean="0">
                <a:sym typeface="Wingdings" pitchFamily="2" charset="2"/>
              </a:rPr>
              <a:t>rintf</a:t>
            </a:r>
            <a:r>
              <a:rPr lang="en-US" altLang="ko-KR" dirty="0" smtClean="0">
                <a:sym typeface="Wingdings" pitchFamily="2" charset="2"/>
              </a:rPr>
              <a:t>(“%</a:t>
            </a:r>
            <a:r>
              <a:rPr lang="en-US" altLang="ko-KR" dirty="0" err="1" smtClean="0">
                <a:sym typeface="Wingdings" pitchFamily="2" charset="2"/>
              </a:rPr>
              <a:t>d”,a</a:t>
            </a:r>
            <a:r>
              <a:rPr lang="en-US" altLang="ko-KR" dirty="0" smtClean="0">
                <a:sym typeface="Wingdings" pitchFamily="2" charset="2"/>
              </a:rPr>
              <a:t>);</a:t>
            </a:r>
          </a:p>
          <a:p>
            <a:r>
              <a:rPr lang="ko-KR" altLang="en-US" dirty="0" smtClean="0">
                <a:sym typeface="Wingdings" pitchFamily="2" charset="2"/>
              </a:rPr>
              <a:t>매우 비효율적인 </a:t>
            </a:r>
            <a:r>
              <a:rPr lang="ko-KR" altLang="en-US" dirty="0" err="1" smtClean="0">
                <a:sym typeface="Wingdings" pitchFamily="2" charset="2"/>
              </a:rPr>
              <a:t>매커니즘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en-US" altLang="ko-KR" dirty="0" smtClean="0">
                <a:sym typeface="Wingdings" pitchFamily="2" charset="2"/>
              </a:rPr>
              <a:t>Ex. </a:t>
            </a:r>
            <a:r>
              <a:rPr lang="ko-KR" altLang="en-US" dirty="0" smtClean="0">
                <a:sym typeface="Wingdings" pitchFamily="2" charset="2"/>
              </a:rPr>
              <a:t>난 숫자가 하나씩 들어있는 주머니를 세 개 </a:t>
            </a:r>
            <a:r>
              <a:rPr lang="ko-KR" altLang="en-US" dirty="0" err="1" smtClean="0">
                <a:sym typeface="Wingdings" pitchFamily="2" charset="2"/>
              </a:rPr>
              <a:t>갖고있음</a:t>
            </a:r>
            <a:r>
              <a:rPr lang="en-US" altLang="ko-KR" dirty="0">
                <a:sym typeface="Wingdings" pitchFamily="2" charset="2"/>
              </a:rPr>
              <a:t/>
            </a:r>
            <a:br>
              <a:rPr lang="en-US" altLang="ko-KR" dirty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     </a:t>
            </a:r>
            <a:r>
              <a:rPr lang="ko-KR" altLang="en-US" dirty="0" smtClean="0">
                <a:sym typeface="Wingdings" pitchFamily="2" charset="2"/>
              </a:rPr>
              <a:t>너희는 이 주머니에 있는 숫자들을 모두 더해야 함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endParaRPr lang="en-US" altLang="ko-KR" dirty="0">
              <a:sym typeface="Wingdings" pitchFamily="2" charset="2"/>
            </a:endParaRPr>
          </a:p>
          <a:p>
            <a:pPr lvl="2"/>
            <a:r>
              <a:rPr lang="ko-KR" altLang="en-US" dirty="0" smtClean="0">
                <a:sym typeface="Wingdings" pitchFamily="2" charset="2"/>
              </a:rPr>
              <a:t>방법 </a:t>
            </a:r>
            <a:r>
              <a:rPr lang="en-US" altLang="ko-KR" dirty="0" smtClean="0">
                <a:sym typeface="Wingdings" pitchFamily="2" charset="2"/>
              </a:rPr>
              <a:t>1. </a:t>
            </a:r>
            <a:r>
              <a:rPr lang="ko-KR" altLang="en-US" dirty="0" smtClean="0">
                <a:sym typeface="Wingdings" pitchFamily="2" charset="2"/>
              </a:rPr>
              <a:t>나한테 숫자가 뭔지 알려달라고 한다</a:t>
            </a:r>
            <a:r>
              <a:rPr lang="en-US" altLang="ko-KR" dirty="0" smtClean="0">
                <a:sym typeface="Wingdings" pitchFamily="2" charset="2"/>
              </a:rPr>
              <a:t/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           </a:t>
            </a:r>
            <a:r>
              <a:rPr lang="ko-KR" altLang="en-US" dirty="0" smtClean="0">
                <a:sym typeface="Wingdings" pitchFamily="2" charset="2"/>
              </a:rPr>
              <a:t>그리고 난 후에 더한다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ko-KR" altLang="en-US" dirty="0" smtClean="0">
                <a:sym typeface="Wingdings" pitchFamily="2" charset="2"/>
              </a:rPr>
              <a:t>방법 </a:t>
            </a:r>
            <a:r>
              <a:rPr lang="en-US" altLang="ko-KR" dirty="0" smtClean="0">
                <a:sym typeface="Wingdings" pitchFamily="2" charset="2"/>
              </a:rPr>
              <a:t>2. </a:t>
            </a:r>
            <a:r>
              <a:rPr lang="ko-KR" altLang="en-US" dirty="0" smtClean="0">
                <a:sym typeface="Wingdings" pitchFamily="2" charset="2"/>
              </a:rPr>
              <a:t>너희가 직접 나한테 와서 주머니에 있는 숫자를 확인한다</a:t>
            </a:r>
            <a:r>
              <a:rPr lang="en-US" altLang="ko-KR" dirty="0">
                <a:sym typeface="Wingdings" pitchFamily="2" charset="2"/>
              </a:rPr>
              <a:t/>
            </a:r>
            <a:br>
              <a:rPr lang="en-US" altLang="ko-KR" dirty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           </a:t>
            </a:r>
            <a:r>
              <a:rPr lang="ko-KR" altLang="en-US" dirty="0" smtClean="0">
                <a:sym typeface="Wingdings" pitchFamily="2" charset="2"/>
              </a:rPr>
              <a:t>그리고 난 후에 더한다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2080" y="5849308"/>
            <a:ext cx="303198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그냥 둘 다 그저 그런 방법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89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에서 값을 알려주는 방법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변수</a:t>
            </a:r>
            <a:r>
              <a:rPr lang="en-US" altLang="ko-KR" dirty="0" smtClean="0"/>
              <a:t>!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즉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값을 갖고 있는 주머니의 이름을 </a:t>
            </a:r>
            <a:r>
              <a:rPr lang="ko-KR" altLang="en-US" dirty="0" err="1" smtClean="0">
                <a:sym typeface="Wingdings" pitchFamily="2" charset="2"/>
              </a:rPr>
              <a:t>알고있음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ko-KR" altLang="en-US" dirty="0" smtClean="0">
                <a:sym typeface="Wingdings" pitchFamily="2" charset="2"/>
              </a:rPr>
              <a:t>값 자체를 그냥 던져줌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lvl="2"/>
            <a:r>
              <a:rPr lang="en-US" altLang="ko-KR" dirty="0" err="1">
                <a:sym typeface="Wingdings" pitchFamily="2" charset="2"/>
              </a:rPr>
              <a:t>p</a:t>
            </a:r>
            <a:r>
              <a:rPr lang="en-US" altLang="ko-KR" dirty="0" err="1" smtClean="0">
                <a:sym typeface="Wingdings" pitchFamily="2" charset="2"/>
              </a:rPr>
              <a:t>rintf</a:t>
            </a:r>
            <a:r>
              <a:rPr lang="en-US" altLang="ko-KR" dirty="0" smtClean="0">
                <a:sym typeface="Wingdings" pitchFamily="2" charset="2"/>
              </a:rPr>
              <a:t>(“%</a:t>
            </a:r>
            <a:r>
              <a:rPr lang="en-US" altLang="ko-KR" dirty="0" err="1" smtClean="0">
                <a:sym typeface="Wingdings" pitchFamily="2" charset="2"/>
              </a:rPr>
              <a:t>d”,a</a:t>
            </a:r>
            <a:r>
              <a:rPr lang="en-US" altLang="ko-KR" dirty="0" smtClean="0">
                <a:sym typeface="Wingdings" pitchFamily="2" charset="2"/>
              </a:rPr>
              <a:t>);</a:t>
            </a:r>
          </a:p>
          <a:p>
            <a:r>
              <a:rPr lang="ko-KR" altLang="en-US" dirty="0" smtClean="0">
                <a:sym typeface="Wingdings" pitchFamily="2" charset="2"/>
              </a:rPr>
              <a:t>매우 비효율적인 </a:t>
            </a:r>
            <a:r>
              <a:rPr lang="ko-KR" altLang="en-US" dirty="0" err="1" smtClean="0">
                <a:sym typeface="Wingdings" pitchFamily="2" charset="2"/>
              </a:rPr>
              <a:t>매커니즘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en-US" altLang="ko-KR" dirty="0" smtClean="0">
                <a:sym typeface="Wingdings" pitchFamily="2" charset="2"/>
              </a:rPr>
              <a:t>Ex. </a:t>
            </a:r>
            <a:r>
              <a:rPr lang="ko-KR" altLang="en-US" dirty="0" err="1" smtClean="0">
                <a:sym typeface="Wingdings" pitchFamily="2" charset="2"/>
              </a:rPr>
              <a:t>마트에서</a:t>
            </a:r>
            <a:r>
              <a:rPr lang="ko-KR" altLang="en-US" dirty="0" smtClean="0">
                <a:sym typeface="Wingdings" pitchFamily="2" charset="2"/>
              </a:rPr>
              <a:t> 우유 하나를 사 와야 한다</a:t>
            </a:r>
            <a:r>
              <a:rPr lang="en-US" altLang="ko-KR" dirty="0" smtClean="0">
                <a:sym typeface="Wingdings" pitchFamily="2" charset="2"/>
              </a:rPr>
              <a:t>. </a:t>
            </a:r>
            <a:r>
              <a:rPr lang="ko-KR" altLang="en-US" dirty="0" smtClean="0">
                <a:sym typeface="Wingdings" pitchFamily="2" charset="2"/>
              </a:rPr>
              <a:t>여기서 난 </a:t>
            </a:r>
            <a:r>
              <a:rPr lang="ko-KR" altLang="en-US" dirty="0" err="1" smtClean="0">
                <a:sym typeface="Wingdings" pitchFamily="2" charset="2"/>
              </a:rPr>
              <a:t>마트</a:t>
            </a:r>
            <a:r>
              <a:rPr lang="ko-KR" altLang="en-US" dirty="0" smtClean="0">
                <a:sym typeface="Wingdings" pitchFamily="2" charset="2"/>
              </a:rPr>
              <a:t> 주인</a:t>
            </a:r>
            <a:r>
              <a:rPr lang="en-US" altLang="ko-KR" dirty="0">
                <a:sym typeface="Wingdings" pitchFamily="2" charset="2"/>
              </a:rPr>
              <a:t/>
            </a:r>
            <a:br>
              <a:rPr lang="en-US" altLang="ko-KR" dirty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     </a:t>
            </a:r>
            <a:r>
              <a:rPr lang="ko-KR" altLang="en-US" dirty="0" smtClean="0">
                <a:sym typeface="Wingdings" pitchFamily="2" charset="2"/>
              </a:rPr>
              <a:t>이제 너희가 </a:t>
            </a:r>
            <a:r>
              <a:rPr lang="ko-KR" altLang="en-US" dirty="0" err="1" smtClean="0">
                <a:sym typeface="Wingdings" pitchFamily="2" charset="2"/>
              </a:rPr>
              <a:t>마트에서</a:t>
            </a:r>
            <a:r>
              <a:rPr lang="ko-KR" altLang="en-US" dirty="0" smtClean="0">
                <a:sym typeface="Wingdings" pitchFamily="2" charset="2"/>
              </a:rPr>
              <a:t> 우유를 사 가면 됨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endParaRPr lang="en-US" altLang="ko-KR" dirty="0">
              <a:sym typeface="Wingdings" pitchFamily="2" charset="2"/>
            </a:endParaRPr>
          </a:p>
          <a:p>
            <a:pPr lvl="2"/>
            <a:r>
              <a:rPr lang="ko-KR" altLang="en-US" dirty="0" smtClean="0">
                <a:sym typeface="Wingdings" pitchFamily="2" charset="2"/>
              </a:rPr>
              <a:t>방법 </a:t>
            </a:r>
            <a:r>
              <a:rPr lang="en-US" altLang="ko-KR" dirty="0" smtClean="0">
                <a:sym typeface="Wingdings" pitchFamily="2" charset="2"/>
              </a:rPr>
              <a:t>1. </a:t>
            </a:r>
            <a:r>
              <a:rPr lang="ko-KR" altLang="en-US" dirty="0" smtClean="0">
                <a:sym typeface="Wingdings" pitchFamily="2" charset="2"/>
              </a:rPr>
              <a:t>나한테 </a:t>
            </a:r>
            <a:r>
              <a:rPr lang="ko-KR" altLang="en-US" dirty="0" err="1" smtClean="0">
                <a:sym typeface="Wingdings" pitchFamily="2" charset="2"/>
              </a:rPr>
              <a:t>마트를</a:t>
            </a:r>
            <a:r>
              <a:rPr lang="ko-KR" altLang="en-US" dirty="0" smtClean="0">
                <a:sym typeface="Wingdings" pitchFamily="2" charset="2"/>
              </a:rPr>
              <a:t> 너희한테 가져 오라고 한다</a:t>
            </a:r>
            <a:r>
              <a:rPr lang="en-US" altLang="ko-KR" dirty="0" smtClean="0">
                <a:sym typeface="Wingdings" pitchFamily="2" charset="2"/>
              </a:rPr>
              <a:t>(?)</a:t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           </a:t>
            </a:r>
            <a:r>
              <a:rPr lang="ko-KR" altLang="en-US" dirty="0" smtClean="0">
                <a:sym typeface="Wingdings" pitchFamily="2" charset="2"/>
              </a:rPr>
              <a:t>그 후 우유를 삼</a:t>
            </a:r>
            <a:r>
              <a:rPr lang="en-US" altLang="ko-KR" dirty="0" smtClean="0">
                <a:sym typeface="Wingdings" pitchFamily="2" charset="2"/>
              </a:rPr>
              <a:t/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/>
            </a:r>
            <a:br>
              <a:rPr lang="en-US" altLang="ko-KR" dirty="0" smtClean="0">
                <a:sym typeface="Wingdings" pitchFamily="2" charset="2"/>
              </a:rPr>
            </a:br>
            <a:endParaRPr lang="en-US" altLang="ko-KR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6557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dirty="0" smtClean="0"/>
              <a:t>Pointer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에서 값을 알려주는 방법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변수</a:t>
            </a:r>
            <a:r>
              <a:rPr lang="en-US" altLang="ko-KR" dirty="0" smtClean="0"/>
              <a:t>!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즉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값을 갖고 있는 주머니의 이름을 </a:t>
            </a:r>
            <a:r>
              <a:rPr lang="ko-KR" altLang="en-US" dirty="0" err="1" smtClean="0">
                <a:sym typeface="Wingdings" pitchFamily="2" charset="2"/>
              </a:rPr>
              <a:t>알고있음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ko-KR" altLang="en-US" dirty="0" smtClean="0">
                <a:sym typeface="Wingdings" pitchFamily="2" charset="2"/>
              </a:rPr>
              <a:t>값 자체를 그냥 던져줌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lvl="2"/>
            <a:r>
              <a:rPr lang="en-US" altLang="ko-KR" dirty="0" err="1">
                <a:sym typeface="Wingdings" pitchFamily="2" charset="2"/>
              </a:rPr>
              <a:t>p</a:t>
            </a:r>
            <a:r>
              <a:rPr lang="en-US" altLang="ko-KR" dirty="0" err="1" smtClean="0">
                <a:sym typeface="Wingdings" pitchFamily="2" charset="2"/>
              </a:rPr>
              <a:t>rintf</a:t>
            </a:r>
            <a:r>
              <a:rPr lang="en-US" altLang="ko-KR" dirty="0" smtClean="0">
                <a:sym typeface="Wingdings" pitchFamily="2" charset="2"/>
              </a:rPr>
              <a:t>(“%</a:t>
            </a:r>
            <a:r>
              <a:rPr lang="en-US" altLang="ko-KR" dirty="0" err="1" smtClean="0">
                <a:sym typeface="Wingdings" pitchFamily="2" charset="2"/>
              </a:rPr>
              <a:t>d”,a</a:t>
            </a:r>
            <a:r>
              <a:rPr lang="en-US" altLang="ko-KR" dirty="0" smtClean="0">
                <a:sym typeface="Wingdings" pitchFamily="2" charset="2"/>
              </a:rPr>
              <a:t>);</a:t>
            </a:r>
          </a:p>
          <a:p>
            <a:r>
              <a:rPr lang="ko-KR" altLang="en-US" dirty="0" smtClean="0">
                <a:sym typeface="Wingdings" pitchFamily="2" charset="2"/>
              </a:rPr>
              <a:t>매우 비효율적인 </a:t>
            </a:r>
            <a:r>
              <a:rPr lang="ko-KR" altLang="en-US" dirty="0" err="1" smtClean="0">
                <a:sym typeface="Wingdings" pitchFamily="2" charset="2"/>
              </a:rPr>
              <a:t>매커니즘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en-US" altLang="ko-KR" dirty="0" smtClean="0">
                <a:sym typeface="Wingdings" pitchFamily="2" charset="2"/>
              </a:rPr>
              <a:t>Ex. </a:t>
            </a:r>
            <a:r>
              <a:rPr lang="ko-KR" altLang="en-US" dirty="0" err="1" smtClean="0">
                <a:sym typeface="Wingdings" pitchFamily="2" charset="2"/>
              </a:rPr>
              <a:t>마트에서</a:t>
            </a:r>
            <a:r>
              <a:rPr lang="ko-KR" altLang="en-US" dirty="0" smtClean="0">
                <a:sym typeface="Wingdings" pitchFamily="2" charset="2"/>
              </a:rPr>
              <a:t> 우유 하나를 사 와야 한다</a:t>
            </a:r>
            <a:r>
              <a:rPr lang="en-US" altLang="ko-KR" dirty="0" smtClean="0">
                <a:sym typeface="Wingdings" pitchFamily="2" charset="2"/>
              </a:rPr>
              <a:t>. </a:t>
            </a:r>
            <a:r>
              <a:rPr lang="ko-KR" altLang="en-US" dirty="0" smtClean="0">
                <a:sym typeface="Wingdings" pitchFamily="2" charset="2"/>
              </a:rPr>
              <a:t>여기서 난 </a:t>
            </a:r>
            <a:r>
              <a:rPr lang="ko-KR" altLang="en-US" dirty="0" err="1" smtClean="0">
                <a:sym typeface="Wingdings" pitchFamily="2" charset="2"/>
              </a:rPr>
              <a:t>마트</a:t>
            </a:r>
            <a:r>
              <a:rPr lang="ko-KR" altLang="en-US" dirty="0" smtClean="0">
                <a:sym typeface="Wingdings" pitchFamily="2" charset="2"/>
              </a:rPr>
              <a:t> 주인</a:t>
            </a:r>
            <a:r>
              <a:rPr lang="en-US" altLang="ko-KR" dirty="0">
                <a:sym typeface="Wingdings" pitchFamily="2" charset="2"/>
              </a:rPr>
              <a:t/>
            </a:r>
            <a:br>
              <a:rPr lang="en-US" altLang="ko-KR" dirty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     </a:t>
            </a:r>
            <a:r>
              <a:rPr lang="ko-KR" altLang="en-US" dirty="0" smtClean="0">
                <a:sym typeface="Wingdings" pitchFamily="2" charset="2"/>
              </a:rPr>
              <a:t>이제 너희가 </a:t>
            </a:r>
            <a:r>
              <a:rPr lang="ko-KR" altLang="en-US" dirty="0" err="1" smtClean="0">
                <a:sym typeface="Wingdings" pitchFamily="2" charset="2"/>
              </a:rPr>
              <a:t>마트에서</a:t>
            </a:r>
            <a:r>
              <a:rPr lang="ko-KR" altLang="en-US" dirty="0" smtClean="0">
                <a:sym typeface="Wingdings" pitchFamily="2" charset="2"/>
              </a:rPr>
              <a:t> 우유를 사 가면 됨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endParaRPr lang="en-US" altLang="ko-KR" dirty="0">
              <a:sym typeface="Wingdings" pitchFamily="2" charset="2"/>
            </a:endParaRPr>
          </a:p>
          <a:p>
            <a:pPr lvl="2"/>
            <a:r>
              <a:rPr lang="ko-KR" altLang="en-US" dirty="0" smtClean="0">
                <a:sym typeface="Wingdings" pitchFamily="2" charset="2"/>
              </a:rPr>
              <a:t>방법 </a:t>
            </a:r>
            <a:r>
              <a:rPr lang="en-US" altLang="ko-KR" dirty="0" smtClean="0">
                <a:sym typeface="Wingdings" pitchFamily="2" charset="2"/>
              </a:rPr>
              <a:t>1. </a:t>
            </a:r>
            <a:r>
              <a:rPr lang="ko-KR" altLang="en-US" dirty="0" smtClean="0">
                <a:sym typeface="Wingdings" pitchFamily="2" charset="2"/>
              </a:rPr>
              <a:t>나한테 </a:t>
            </a:r>
            <a:r>
              <a:rPr lang="ko-KR" altLang="en-US" dirty="0" err="1" smtClean="0">
                <a:sym typeface="Wingdings" pitchFamily="2" charset="2"/>
              </a:rPr>
              <a:t>마트를</a:t>
            </a:r>
            <a:r>
              <a:rPr lang="ko-KR" altLang="en-US" dirty="0" smtClean="0">
                <a:sym typeface="Wingdings" pitchFamily="2" charset="2"/>
              </a:rPr>
              <a:t> 너희한테 가져 오라고 한다</a:t>
            </a:r>
            <a:r>
              <a:rPr lang="en-US" altLang="ko-KR" dirty="0" smtClean="0">
                <a:sym typeface="Wingdings" pitchFamily="2" charset="2"/>
              </a:rPr>
              <a:t>(?)</a:t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           </a:t>
            </a:r>
            <a:r>
              <a:rPr lang="ko-KR" altLang="en-US" dirty="0" smtClean="0">
                <a:sym typeface="Wingdings" pitchFamily="2" charset="2"/>
              </a:rPr>
              <a:t>그 후 우유를 삼</a:t>
            </a:r>
            <a:r>
              <a:rPr lang="en-US" altLang="ko-KR" dirty="0" smtClean="0">
                <a:sym typeface="Wingdings" pitchFamily="2" charset="2"/>
              </a:rPr>
              <a:t/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/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            </a:t>
            </a:r>
            <a:r>
              <a:rPr lang="ko-KR" altLang="en-US" dirty="0" err="1" smtClean="0">
                <a:sym typeface="Wingdings" pitchFamily="2" charset="2"/>
              </a:rPr>
              <a:t>마트를</a:t>
            </a:r>
            <a:r>
              <a:rPr lang="ko-KR" altLang="en-US" dirty="0" smtClean="0">
                <a:sym typeface="Wingdings" pitchFamily="2" charset="2"/>
              </a:rPr>
              <a:t> 너희들 집 앞에다가 정확히 똑같은 것을</a:t>
            </a:r>
            <a:r>
              <a:rPr lang="en-US" altLang="ko-KR" dirty="0" smtClean="0">
                <a:sym typeface="Wingdings" pitchFamily="2" charset="2"/>
              </a:rPr>
              <a:t/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               </a:t>
            </a:r>
            <a:r>
              <a:rPr lang="ko-KR" altLang="en-US" dirty="0" smtClean="0">
                <a:sym typeface="Wingdings" pitchFamily="2" charset="2"/>
              </a:rPr>
              <a:t>하나 더 지어야 함</a:t>
            </a:r>
            <a:endParaRPr lang="en-US" altLang="ko-KR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30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542</TotalTime>
  <Words>2024</Words>
  <Application>Microsoft Office PowerPoint</Application>
  <PresentationFormat>화면 슬라이드 쇼(4:3)</PresentationFormat>
  <Paragraphs>651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5" baseType="lpstr">
      <vt:lpstr>돋움</vt:lpstr>
      <vt:lpstr>맑은 고딕</vt:lpstr>
      <vt:lpstr>Bookman Old Style</vt:lpstr>
      <vt:lpstr>Gill Sans MT</vt:lpstr>
      <vt:lpstr>Wingdings</vt:lpstr>
      <vt:lpstr>Wingdings 3</vt:lpstr>
      <vt:lpstr>원본</vt:lpstr>
      <vt:lpstr>2013 Spring Semester SMP</vt:lpstr>
      <vt:lpstr>PowerPoint 프레젠테이션</vt:lpstr>
      <vt:lpstr>PowerPoint 프레젠테이션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 &amp; Array</vt:lpstr>
      <vt:lpstr>Pointer &amp; Array</vt:lpstr>
      <vt:lpstr>Pointer &amp; Array</vt:lpstr>
      <vt:lpstr>Pointer &amp; Array</vt:lpstr>
      <vt:lpstr>Pointer &amp; Array</vt:lpstr>
      <vt:lpstr>Pointer &amp; Array</vt:lpstr>
      <vt:lpstr>Pointer &amp; Array</vt:lpstr>
      <vt:lpstr>Pointer &amp; Array</vt:lpstr>
      <vt:lpstr>Pointer &amp; Array</vt:lpstr>
      <vt:lpstr>Pointer &amp; Array</vt:lpstr>
      <vt:lpstr>Pointer &amp; Array</vt:lpstr>
      <vt:lpstr>Pointer &amp; Array</vt:lpstr>
      <vt:lpstr>Pointer &amp; Array</vt:lpstr>
      <vt:lpstr>Pointer &amp; Array</vt:lpstr>
      <vt:lpstr>Pointer &amp; Array</vt:lpstr>
      <vt:lpstr>Pointer &amp; Array</vt:lpstr>
      <vt:lpstr>Pointer &amp; Array</vt:lpstr>
      <vt:lpstr>Pointer &amp; Array</vt:lpstr>
      <vt:lpstr>Pointer &amp; Array</vt:lpstr>
      <vt:lpstr>Pointer &amp; Array</vt:lpstr>
      <vt:lpstr>Pointer &amp; Array</vt:lpstr>
      <vt:lpstr>Pointer &amp; Array</vt:lpstr>
      <vt:lpstr>Pointer &amp; Array</vt:lpstr>
      <vt:lpstr>Pointer &amp; Array</vt:lpstr>
      <vt:lpstr>Pointer &amp; Array</vt:lpstr>
      <vt:lpstr>Pointer &amp; Array</vt:lpstr>
      <vt:lpstr>Pointer &amp; Array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POSCAT Winter Seminar #2</dc:title>
  <dc:creator>cs000</dc:creator>
  <cp:lastModifiedBy>yougatup</cp:lastModifiedBy>
  <cp:revision>59</cp:revision>
  <dcterms:created xsi:type="dcterms:W3CDTF">2012-12-27T04:21:51Z</dcterms:created>
  <dcterms:modified xsi:type="dcterms:W3CDTF">2013-09-22T05:49:08Z</dcterms:modified>
</cp:coreProperties>
</file>