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6"/>
  </p:notesMasterIdLst>
  <p:sldIdLst>
    <p:sldId id="256" r:id="rId2"/>
    <p:sldId id="472" r:id="rId3"/>
    <p:sldId id="43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315" r:id="rId24"/>
    <p:sldId id="316" r:id="rId25"/>
    <p:sldId id="341" r:id="rId26"/>
    <p:sldId id="342" r:id="rId27"/>
    <p:sldId id="343" r:id="rId28"/>
    <p:sldId id="344" r:id="rId29"/>
    <p:sldId id="432" r:id="rId30"/>
    <p:sldId id="433" r:id="rId31"/>
    <p:sldId id="434" r:id="rId32"/>
    <p:sldId id="435" r:id="rId33"/>
    <p:sldId id="436" r:id="rId34"/>
    <p:sldId id="437" r:id="rId35"/>
    <p:sldId id="438" r:id="rId36"/>
    <p:sldId id="439" r:id="rId37"/>
    <p:sldId id="440" r:id="rId38"/>
    <p:sldId id="441" r:id="rId39"/>
    <p:sldId id="442" r:id="rId40"/>
    <p:sldId id="443" r:id="rId41"/>
    <p:sldId id="444" r:id="rId42"/>
    <p:sldId id="445" r:id="rId43"/>
    <p:sldId id="446" r:id="rId44"/>
    <p:sldId id="447" r:id="rId45"/>
    <p:sldId id="448" r:id="rId46"/>
    <p:sldId id="449" r:id="rId47"/>
    <p:sldId id="450" r:id="rId48"/>
    <p:sldId id="451" r:id="rId49"/>
    <p:sldId id="452" r:id="rId50"/>
    <p:sldId id="453" r:id="rId51"/>
    <p:sldId id="454" r:id="rId52"/>
    <p:sldId id="455" r:id="rId53"/>
    <p:sldId id="456" r:id="rId54"/>
    <p:sldId id="457" r:id="rId55"/>
    <p:sldId id="458" r:id="rId56"/>
    <p:sldId id="459" r:id="rId57"/>
    <p:sldId id="460" r:id="rId58"/>
    <p:sldId id="461" r:id="rId59"/>
    <p:sldId id="462" r:id="rId60"/>
    <p:sldId id="463" r:id="rId61"/>
    <p:sldId id="464" r:id="rId62"/>
    <p:sldId id="465" r:id="rId63"/>
    <p:sldId id="466" r:id="rId64"/>
    <p:sldId id="467" r:id="rId65"/>
    <p:sldId id="468" r:id="rId66"/>
    <p:sldId id="469" r:id="rId67"/>
    <p:sldId id="470" r:id="rId68"/>
    <p:sldId id="471" r:id="rId69"/>
    <p:sldId id="427" r:id="rId70"/>
    <p:sldId id="429" r:id="rId71"/>
    <p:sldId id="350" r:id="rId72"/>
    <p:sldId id="351" r:id="rId73"/>
    <p:sldId id="352" r:id="rId74"/>
    <p:sldId id="353" r:id="rId75"/>
    <p:sldId id="354" r:id="rId76"/>
    <p:sldId id="355" r:id="rId77"/>
    <p:sldId id="356" r:id="rId78"/>
    <p:sldId id="359" r:id="rId79"/>
    <p:sldId id="361" r:id="rId80"/>
    <p:sldId id="362" r:id="rId81"/>
    <p:sldId id="363" r:id="rId82"/>
    <p:sldId id="364" r:id="rId83"/>
    <p:sldId id="365" r:id="rId84"/>
    <p:sldId id="366" r:id="rId85"/>
    <p:sldId id="367" r:id="rId86"/>
    <p:sldId id="376" r:id="rId87"/>
    <p:sldId id="378" r:id="rId88"/>
    <p:sldId id="377" r:id="rId89"/>
    <p:sldId id="379" r:id="rId90"/>
    <p:sldId id="430" r:id="rId91"/>
    <p:sldId id="380" r:id="rId92"/>
    <p:sldId id="381" r:id="rId93"/>
    <p:sldId id="382" r:id="rId94"/>
    <p:sldId id="383" r:id="rId95"/>
    <p:sldId id="384" r:id="rId96"/>
    <p:sldId id="385" r:id="rId97"/>
    <p:sldId id="387" r:id="rId98"/>
    <p:sldId id="386" r:id="rId99"/>
    <p:sldId id="390" r:id="rId100"/>
    <p:sldId id="391" r:id="rId101"/>
    <p:sldId id="392" r:id="rId102"/>
    <p:sldId id="393" r:id="rId103"/>
    <p:sldId id="394" r:id="rId104"/>
    <p:sldId id="395" r:id="rId105"/>
    <p:sldId id="396" r:id="rId106"/>
    <p:sldId id="397" r:id="rId107"/>
    <p:sldId id="398" r:id="rId108"/>
    <p:sldId id="399" r:id="rId109"/>
    <p:sldId id="400" r:id="rId110"/>
    <p:sldId id="401" r:id="rId111"/>
    <p:sldId id="402" r:id="rId112"/>
    <p:sldId id="403" r:id="rId113"/>
    <p:sldId id="404" r:id="rId114"/>
    <p:sldId id="405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406" r:id="rId124"/>
    <p:sldId id="407" r:id="rId125"/>
    <p:sldId id="408" r:id="rId126"/>
    <p:sldId id="409" r:id="rId127"/>
    <p:sldId id="410" r:id="rId128"/>
    <p:sldId id="411" r:id="rId129"/>
    <p:sldId id="412" r:id="rId130"/>
    <p:sldId id="413" r:id="rId131"/>
    <p:sldId id="414" r:id="rId132"/>
    <p:sldId id="415" r:id="rId133"/>
    <p:sldId id="416" r:id="rId134"/>
    <p:sldId id="417" r:id="rId135"/>
    <p:sldId id="418" r:id="rId136"/>
    <p:sldId id="419" r:id="rId137"/>
    <p:sldId id="420" r:id="rId138"/>
    <p:sldId id="421" r:id="rId139"/>
    <p:sldId id="422" r:id="rId140"/>
    <p:sldId id="423" r:id="rId141"/>
    <p:sldId id="424" r:id="rId142"/>
    <p:sldId id="425" r:id="rId143"/>
    <p:sldId id="426" r:id="rId144"/>
    <p:sldId id="473" r:id="rId1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04" autoAdjust="0"/>
    <p:restoredTop sz="94660"/>
  </p:normalViewPr>
  <p:slideViewPr>
    <p:cSldViewPr>
      <p:cViewPr varScale="1">
        <p:scale>
          <a:sx n="97" d="100"/>
          <a:sy n="97" d="100"/>
        </p:scale>
        <p:origin x="96" y="27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52BAF-BA6C-4F83-9E9E-5450F884358E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9C5C6-45F8-45AA-9354-3787AE8E8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18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9C5C6-45F8-45AA-9354-3787AE8E8EA4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4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9C5C6-45F8-45AA-9354-3787AE8E8EA4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39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877D188-95A3-43E3-8C38-82F3464474C7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D188-95A3-43E3-8C38-82F3464474C7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D188-95A3-43E3-8C38-82F3464474C7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D188-95A3-43E3-8C38-82F3464474C7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877D188-95A3-43E3-8C38-82F3464474C7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D188-95A3-43E3-8C38-82F3464474C7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D188-95A3-43E3-8C38-82F3464474C7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D188-95A3-43E3-8C38-82F3464474C7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D188-95A3-43E3-8C38-82F3464474C7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D188-95A3-43E3-8C38-82F3464474C7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D188-95A3-43E3-8C38-82F3464474C7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77D188-95A3-43E3-8C38-82F3464474C7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2013 Fall Semester SMP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Day 4 - Recursion</a:t>
            </a:r>
          </a:p>
        </p:txBody>
      </p:sp>
    </p:spTree>
    <p:extLst>
      <p:ext uri="{BB962C8B-B14F-4D97-AF65-F5344CB8AC3E}">
        <p14:creationId xmlns:p14="http://schemas.microsoft.com/office/powerpoint/2010/main" val="190063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Recursion &amp; Induction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02224" y="3429000"/>
            <a:ext cx="1152128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51584" y="3429000"/>
            <a:ext cx="1152128" cy="79208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03712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55840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07968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60096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위로 구부러진 화살표 3"/>
          <p:cNvSpPr/>
          <p:nvPr/>
        </p:nvSpPr>
        <p:spPr>
          <a:xfrm>
            <a:off x="1378288" y="4293096"/>
            <a:ext cx="1149360" cy="5760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5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2339752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43808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47864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32040" y="2852936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36096" y="2852936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0152" y="2852936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44208" y="2852936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4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2339752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43808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47864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39752" y="4077072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36096" y="2852936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0152" y="2852936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44208" y="2852936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2843808" y="4077072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43808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47864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39752" y="4077072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36096" y="2852936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0152" y="2852936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44208" y="2852936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73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2843808" y="4077072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43808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47864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39752" y="4077072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47864" y="4077072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0152" y="2852936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44208" y="2852936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64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2843808" y="4077072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51920" y="4077072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47864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39752" y="4077072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47864" y="4077072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0152" y="2852936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44208" y="2852936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0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2843808" y="4077072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51920" y="4077072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47864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39752" y="4077072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47864" y="4077072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55976" y="4077072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44208" y="2852936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2843808" y="4077072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51920" y="4077072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60032" y="4077072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39752" y="4077072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47864" y="4077072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55976" y="4077072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44208" y="2852936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2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2843808" y="4077072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51920" y="4077072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60032" y="4077072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39752" y="4077072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47864" y="4077072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55976" y="4077072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64088" y="4077072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32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</a:t>
            </a:r>
            <a:r>
              <a:rPr lang="ko-KR" altLang="en-US" dirty="0" smtClean="0"/>
              <a:t>초록색은 오른쪽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노란색은 왼쪽 묶음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                     </a:t>
            </a:r>
            <a:r>
              <a:rPr lang="ko-KR" altLang="en-US" dirty="0" smtClean="0">
                <a:solidFill>
                  <a:srgbClr val="FF0000"/>
                </a:solidFill>
              </a:rPr>
              <a:t>초록색이 앞에 있으면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안됨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419872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27984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36096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15816" y="3068960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23928" y="3068960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32040" y="3068960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40152" y="3068960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81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     초록색 입장에서 내 뒤에 노란색이 몇 개나 있나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419872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27984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36096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15816" y="3068960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23928" y="3068960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32040" y="3068960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40152" y="3068960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5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Recursion &amp; Induction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02224" y="3429000"/>
            <a:ext cx="1152128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51584" y="3429000"/>
            <a:ext cx="1152128" cy="79208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03712" y="3429000"/>
            <a:ext cx="1152128" cy="79208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55840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07968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60096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위로 구부러진 화살표 3"/>
          <p:cNvSpPr/>
          <p:nvPr/>
        </p:nvSpPr>
        <p:spPr>
          <a:xfrm>
            <a:off x="2563848" y="4293096"/>
            <a:ext cx="1149360" cy="5760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</a:p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     초록색 입장에서 내 뒤에 노란색이 몇 개나 있나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419872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27984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36096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15816" y="3068960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23928" y="3068960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32040" y="3068960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40152" y="3068960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5826" y="3565128"/>
            <a:ext cx="3240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09882" y="3565128"/>
            <a:ext cx="3240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13938" y="3565128"/>
            <a:ext cx="3240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17994" y="3565128"/>
            <a:ext cx="3240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22050" y="3565128"/>
            <a:ext cx="3240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26106" y="3565128"/>
            <a:ext cx="3240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30162" y="3565128"/>
            <a:ext cx="3240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55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</a:p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     초록색 입장에서 내 뒤에 노란색이 몇 개나 있나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419872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27984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36096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15816" y="3068960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23928" y="3068960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32040" y="3068960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40152" y="3068960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5826" y="3565128"/>
            <a:ext cx="3240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09882" y="3565128"/>
            <a:ext cx="3240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13938" y="3565128"/>
            <a:ext cx="3240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17994" y="3565128"/>
            <a:ext cx="3240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22050" y="3565128"/>
            <a:ext cx="3240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26106" y="3565128"/>
            <a:ext cx="3240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30162" y="3565128"/>
            <a:ext cx="3240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</a:p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     초록색 입장에서 내 뒤에 노란색이 몇 개나 있나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419872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27984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36096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15816" y="3068960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23928" y="3068960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32040" y="3068960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40152" y="3068960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5826" y="3565128"/>
            <a:ext cx="3240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09882" y="3565128"/>
            <a:ext cx="3240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13938" y="3565128"/>
            <a:ext cx="3240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17994" y="3565128"/>
            <a:ext cx="3240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22050" y="3565128"/>
            <a:ext cx="3240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26106" y="3565128"/>
            <a:ext cx="3240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30162" y="3565128"/>
            <a:ext cx="3240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</a:p>
          <a:p>
            <a:pPr marL="0" indent="0">
              <a:buNone/>
            </a:pPr>
            <a:r>
              <a:rPr lang="ko-KR" altLang="en-US" dirty="0" smtClean="0"/>
              <a:t>                  합치면서 발생하는 쌍의 수가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</a:t>
            </a:r>
            <a:r>
              <a:rPr lang="en-US" altLang="ko-KR" dirty="0" smtClean="0"/>
              <a:t>!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19872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27984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36096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15816" y="3068960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23928" y="3068960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32040" y="3068960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40152" y="3068960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5826" y="3565128"/>
            <a:ext cx="3240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09882" y="3565128"/>
            <a:ext cx="3240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13938" y="3565128"/>
            <a:ext cx="3240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17994" y="3565128"/>
            <a:ext cx="3240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22050" y="3565128"/>
            <a:ext cx="3240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26106" y="3565128"/>
            <a:ext cx="3240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30162" y="3565128"/>
            <a:ext cx="3240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35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           Overall procedure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87380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1436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95492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99548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03604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07660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11716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61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87380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1436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95492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99548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03604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07660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11716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07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57676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61732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65788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03604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07660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11716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15772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5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53620" y="4152880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43972" y="4152880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48028" y="4152880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03604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07660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11716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15772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54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53620" y="4152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43972" y="4152880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48028" y="4152880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03604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07660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11716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15772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5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53620" y="4152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55776" y="480095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54272" y="480095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03604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07660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11716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15772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93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Recursion &amp; Induction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02224" y="3429000"/>
            <a:ext cx="1152128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51584" y="3429000"/>
            <a:ext cx="1152128" cy="79208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03712" y="3429000"/>
            <a:ext cx="1152128" cy="79208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55840" y="3429000"/>
            <a:ext cx="1152128" cy="79208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07968" y="3429000"/>
            <a:ext cx="1152128" cy="79208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60096" y="3429000"/>
            <a:ext cx="1152128" cy="7920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위로 구부러진 화살표 3"/>
          <p:cNvSpPr/>
          <p:nvPr/>
        </p:nvSpPr>
        <p:spPr>
          <a:xfrm>
            <a:off x="7137544" y="4293096"/>
            <a:ext cx="1149360" cy="5760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4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53620" y="4152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55776" y="4800952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54272" y="4800952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03604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07660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11716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15772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1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53620" y="4152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87380" y="4152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24184" y="4154512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03604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07660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11716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15772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55776" y="4005064"/>
            <a:ext cx="1584176" cy="963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7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           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53620" y="4152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87380" y="4152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24184" y="4154512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03604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07660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11716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15772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55776" y="4005064"/>
            <a:ext cx="1584176" cy="963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9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0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753620" y="4152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87380" y="4152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91436" y="4154512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03604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07660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11716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15772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4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0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753620" y="4152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87380" y="4152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91436" y="4154512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03604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07660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11716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15772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8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0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753620" y="350100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27784" y="350860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31840" y="35102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03604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07660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11716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15772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0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0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753620" y="350100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27784" y="3508608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31840" y="3510240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03604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07660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11716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15772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0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028152" y="350100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20040" y="3501008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24096" y="3501008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03604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07660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11716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15772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1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0 + 2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028152" y="350100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20040" y="3501008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24096" y="3501008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03604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07660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11716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15772" y="3501008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5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0 + 2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028152" y="350100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20040" y="3501008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24096" y="3501008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16016" y="443711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20072" y="443711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44208" y="443711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48264" y="443711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Recursion &amp; Induction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재귀는 수학적 귀납법과 매우 비슷하다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But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증명 순서가 반대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n = k-1 </a:t>
            </a:r>
            <a:r>
              <a:rPr lang="ko-KR" altLang="en-US" b="1" dirty="0" smtClean="0"/>
              <a:t>일 때 성립한다고 가정하면</a:t>
            </a:r>
            <a:r>
              <a:rPr lang="en-US" altLang="ko-KR" b="1" dirty="0" smtClean="0"/>
              <a:t>, n = k </a:t>
            </a:r>
            <a:r>
              <a:rPr lang="ko-KR" altLang="en-US" b="1" dirty="0" smtClean="0"/>
              <a:t>일 때 성립한다</a:t>
            </a:r>
            <a:r>
              <a:rPr lang="en-US" altLang="ko-KR" b="1" dirty="0" smtClean="0"/>
              <a:t>.</a:t>
            </a:r>
          </a:p>
          <a:p>
            <a:pPr lvl="1"/>
            <a:r>
              <a:rPr lang="ko-KR" altLang="en-US" b="1" dirty="0" smtClean="0"/>
              <a:t>당연히 초기조건이 있어야 함</a:t>
            </a:r>
            <a:endParaRPr lang="en-US" altLang="ko-KR" dirty="0"/>
          </a:p>
          <a:p>
            <a:r>
              <a:rPr lang="en-US" altLang="ko-KR" dirty="0" smtClean="0"/>
              <a:t>Factorial</a:t>
            </a:r>
            <a:r>
              <a:rPr lang="ko-KR" altLang="en-US" dirty="0" smtClean="0"/>
              <a:t>을 다시 생각해보면</a:t>
            </a:r>
            <a:r>
              <a:rPr lang="en-US" altLang="ko-KR" dirty="0" smtClean="0"/>
              <a:t>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96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0 + 2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028152" y="350100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20040" y="3501008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24096" y="3501008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63988" y="5085184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72100" y="5085184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44208" y="443711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48264" y="443711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3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0 + 2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028152" y="350100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20040" y="3501008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24096" y="3501008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63988" y="508518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72100" y="508518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44208" y="443711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48264" y="443711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60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0 + 2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028152" y="350100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20040" y="3501008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24096" y="3501008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59660" y="444229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63716" y="4437112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44208" y="443711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48264" y="443711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1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0 + 2 + 0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028152" y="350100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20040" y="3501008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24096" y="3501008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59660" y="444229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63716" y="4437112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44208" y="443711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48264" y="443711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65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0 + 2 + 0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028152" y="350100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20040" y="3501008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24096" y="3501008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59660" y="444229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63716" y="4437112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44208" y="443711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48264" y="443711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0 + 2 + 0 + 0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028152" y="350100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20040" y="3501008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24096" y="3501008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59660" y="444229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63716" y="4437112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44208" y="4437112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48264" y="4437112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75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0 + 2 + 0 + 0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028152" y="350100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20040" y="3501008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24096" y="3501008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11688" y="350856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15744" y="350338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10776" y="3501008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14832" y="3501008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0 + 2 + 0 + 0 + 0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028152" y="350100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20040" y="3501008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24096" y="3501008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11688" y="350856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15744" y="350338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19800" y="3508568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23856" y="3508568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2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0 + 2 + 0 + 0 + 0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028152" y="350100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20040" y="350100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24096" y="350100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11688" y="3508568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15744" y="3503384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19800" y="3508568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23856" y="3508568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5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0 + 2 + 0 + 0 + 0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635896" y="286049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27784" y="286049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31840" y="286049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72000" y="2860496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76056" y="2855312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80112" y="2860496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84168" y="2860496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42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Recursion &amp; Induction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987824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39952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92080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44208" y="3429000"/>
            <a:ext cx="1152128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35696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59764" y="2721114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</a:rPr>
              <a:t>?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9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0 + 2 + 0 + 0 + 0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5580112" y="292494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63888" y="292494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2000" y="292494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59832" y="2924944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67944" y="2924944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76056" y="2924944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84168" y="2924944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36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0 + 2 + 0 + 0 + 0 + 6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5580112" y="292494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63888" y="292494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2000" y="292494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59832" y="2924944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67944" y="2924944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76056" y="2924944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84168" y="2924944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4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0 + 2 + 0 + 0 + 0 + 6 = 8 !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5580112" y="292494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63888" y="292494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2000" y="292494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59832" y="292494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67944" y="292494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76056" y="292494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84168" y="292494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18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차원도 </a:t>
            </a:r>
            <a:r>
              <a:rPr lang="en-US" altLang="ko-KR" dirty="0" smtClean="0"/>
              <a:t>D&amp;C</a:t>
            </a:r>
            <a:r>
              <a:rPr lang="ko-KR" altLang="en-US" dirty="0" smtClean="0"/>
              <a:t>로 풀릴 것입니다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예전에 푼 기억이</a:t>
            </a:r>
            <a:r>
              <a:rPr lang="en-US" altLang="ko-KR" dirty="0" smtClean="0"/>
              <a:t>…)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D&amp;C IS HARD!!</a:t>
            </a:r>
          </a:p>
          <a:p>
            <a:pPr lvl="2"/>
            <a:r>
              <a:rPr lang="ko-KR" altLang="en-US" dirty="0" smtClean="0">
                <a:solidFill>
                  <a:schemeClr val="tx1"/>
                </a:solidFill>
              </a:rPr>
              <a:t>근데 그만큼 </a:t>
            </a:r>
            <a:r>
              <a:rPr lang="en-US" altLang="ko-KR" dirty="0" smtClean="0">
                <a:solidFill>
                  <a:schemeClr val="tx1"/>
                </a:solidFill>
              </a:rPr>
              <a:t>D&amp;C</a:t>
            </a:r>
            <a:r>
              <a:rPr lang="ko-KR" altLang="en-US" dirty="0" smtClean="0">
                <a:solidFill>
                  <a:schemeClr val="tx1"/>
                </a:solidFill>
              </a:rPr>
              <a:t>로 어려운 문제 내기도 힘듭니다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r>
              <a:rPr lang="ko-KR" altLang="en-US" dirty="0" smtClean="0">
                <a:solidFill>
                  <a:schemeClr val="tx1"/>
                </a:solidFill>
              </a:rPr>
              <a:t>대표적인 </a:t>
            </a:r>
            <a:r>
              <a:rPr lang="en-US" altLang="ko-KR" dirty="0" smtClean="0">
                <a:solidFill>
                  <a:schemeClr val="tx1"/>
                </a:solidFill>
              </a:rPr>
              <a:t>D&amp;C </a:t>
            </a:r>
            <a:r>
              <a:rPr lang="ko-KR" altLang="en-US" dirty="0" smtClean="0">
                <a:solidFill>
                  <a:schemeClr val="tx1"/>
                </a:solidFill>
              </a:rPr>
              <a:t>문제들은 꼭 알아둡시다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Example</a:t>
            </a:r>
          </a:p>
          <a:p>
            <a:pPr lvl="2"/>
            <a:r>
              <a:rPr lang="en-US" altLang="ko-KR" dirty="0" smtClean="0"/>
              <a:t>N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1 2 3 … (N-1) N (N-1) … 3 2 1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input = 4 </a:t>
            </a:r>
            <a:r>
              <a:rPr lang="en-US" altLang="ko-KR" dirty="0" smtClean="0">
                <a:sym typeface="Wingdings" panose="05000000000000000000" pitchFamily="2" charset="2"/>
              </a:rPr>
              <a:t> output = 1 2 3 4 3 2 1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int</a:t>
            </a:r>
            <a:r>
              <a:rPr lang="en-US" altLang="ko-KR" dirty="0" smtClean="0"/>
              <a:t> Print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n) : The output starts from s and peak point is n</a:t>
            </a:r>
          </a:p>
          <a:p>
            <a:pPr lvl="2"/>
            <a:r>
              <a:rPr lang="en-US" altLang="ko-KR" dirty="0"/>
              <a:t>1D array</a:t>
            </a:r>
            <a:r>
              <a:rPr lang="ko-KR" altLang="en-US" dirty="0"/>
              <a:t>에서 최솟값 찾기</a:t>
            </a:r>
            <a:endParaRPr lang="en-US" altLang="ko-KR" dirty="0"/>
          </a:p>
          <a:p>
            <a:pPr lvl="4"/>
            <a:r>
              <a:rPr lang="en-US" altLang="ko-KR" dirty="0" err="1"/>
              <a:t>int</a:t>
            </a:r>
            <a:r>
              <a:rPr lang="en-US" altLang="ko-KR" dirty="0"/>
              <a:t> Min(</a:t>
            </a:r>
            <a:r>
              <a:rPr lang="en-US" altLang="ko-KR" dirty="0" err="1"/>
              <a:t>int</a:t>
            </a:r>
            <a:r>
              <a:rPr lang="en-US" altLang="ko-KR" dirty="0"/>
              <a:t> array, </a:t>
            </a:r>
            <a:r>
              <a:rPr lang="en-US" altLang="ko-KR" dirty="0" err="1"/>
              <a:t>int</a:t>
            </a:r>
            <a:r>
              <a:rPr lang="en-US" altLang="ko-KR" dirty="0"/>
              <a:t> index) := The minimum value among array[0] ~ array[index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</a:t>
            </a:r>
            <a:r>
              <a:rPr lang="ko-KR" altLang="en-US" dirty="0" smtClean="0"/>
              <a:t>개의 수를 입력 받아 연속부분 </a:t>
            </a:r>
            <a:r>
              <a:rPr lang="ko-KR" altLang="en-US" dirty="0" err="1" smtClean="0"/>
              <a:t>최대합을</a:t>
            </a:r>
            <a:r>
              <a:rPr lang="ko-KR" altLang="en-US" dirty="0" smtClean="0"/>
              <a:t> 출력</a:t>
            </a:r>
            <a:endParaRPr lang="en-US" altLang="ko-KR" dirty="0"/>
          </a:p>
          <a:p>
            <a:pPr lvl="4"/>
            <a:r>
              <a:rPr lang="ko-KR" altLang="en-US" dirty="0" smtClean="0"/>
              <a:t>함수 정의는 알아서 생각해보시길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Hanoi’s Tower</a:t>
            </a:r>
          </a:p>
          <a:p>
            <a:pPr lvl="4"/>
            <a:r>
              <a:rPr lang="ko-KR" altLang="en-US" dirty="0" smtClean="0"/>
              <a:t>판의 개수를 입력 받아 옮기는 과정을 출력한다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void Hanoi(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n, char a, char b, char c)</a:t>
            </a:r>
          </a:p>
          <a:p>
            <a:pPr lvl="5"/>
            <a:r>
              <a:rPr lang="ko-KR" altLang="en-US" dirty="0" smtClean="0"/>
              <a:t>첫 번째 기둥의 이름이 </a:t>
            </a:r>
            <a:r>
              <a:rPr lang="en-US" altLang="ko-KR" dirty="0" smtClean="0"/>
              <a:t>a, </a:t>
            </a:r>
            <a:r>
              <a:rPr lang="ko-KR" altLang="en-US" dirty="0" smtClean="0"/>
              <a:t>두 번째 기둥의 이름이 </a:t>
            </a:r>
            <a:r>
              <a:rPr lang="en-US" altLang="ko-KR" dirty="0" smtClean="0"/>
              <a:t>b, </a:t>
            </a:r>
            <a:r>
              <a:rPr lang="ko-KR" altLang="en-US" dirty="0" smtClean="0"/>
              <a:t>세 번째 기둥의 이름이 </a:t>
            </a:r>
            <a:r>
              <a:rPr lang="en-US" altLang="ko-KR" dirty="0" smtClean="0"/>
              <a:t>c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판이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있을 때 옮기는 과정을 출력하는 함수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526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Recursion &amp; Induction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987824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39952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44208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92080" y="3429000"/>
            <a:ext cx="1152128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35696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8020" y="2721114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</a:rPr>
              <a:t>?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0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Recursion &amp; Induction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987824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92080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44208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9952" y="3429000"/>
            <a:ext cx="1152128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35696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5892" y="2721114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</a:rPr>
              <a:t>?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7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Recursion &amp; Induction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987824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92080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44208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35696" y="3429000"/>
            <a:ext cx="1152128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9792" y="2721114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</a:rPr>
              <a:t>?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39952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Recursion &amp; Induction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987824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92080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44208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35696" y="3429000"/>
            <a:ext cx="1152128" cy="7920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9792" y="2721114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</a:rPr>
              <a:t>!!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39952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Recursion &amp; Induction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987824" y="3429000"/>
            <a:ext cx="1152128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92080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44208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35696" y="3429000"/>
            <a:ext cx="1152128" cy="7920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1858" y="2721114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</a:rPr>
              <a:t>?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39952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7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Contents</a:t>
            </a:r>
            <a:endParaRPr lang="ko-KR" altLang="en-US" sz="5000" dirty="0"/>
          </a:p>
        </p:txBody>
      </p:sp>
      <p:sp>
        <p:nvSpPr>
          <p:cNvPr id="6" name="직사각형 5"/>
          <p:cNvSpPr/>
          <p:nvPr/>
        </p:nvSpPr>
        <p:spPr>
          <a:xfrm>
            <a:off x="755576" y="1340768"/>
            <a:ext cx="32403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Data type with I/O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2486147"/>
            <a:ext cx="32403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Conditional statement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3062211"/>
            <a:ext cx="32403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for statement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3687399"/>
            <a:ext cx="324036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rgbClr val="FF0000"/>
                </a:solidFill>
              </a:rPr>
              <a:t>Pointer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6675" y="4365104"/>
            <a:ext cx="324036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 smtClean="0">
                <a:solidFill>
                  <a:srgbClr val="FF0000"/>
                </a:solidFill>
              </a:rPr>
              <a:t>Algorithm</a:t>
            </a:r>
            <a:endParaRPr lang="ko-KR" altLang="en-US" sz="50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576" y="1925216"/>
            <a:ext cx="32403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Function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44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Recursion &amp; Induction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987824" y="3429000"/>
            <a:ext cx="1152128" cy="7920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92080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44208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35696" y="3429000"/>
            <a:ext cx="1152128" cy="7920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1858" y="2721114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</a:rPr>
              <a:t>!!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39952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2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Recursion &amp; Induction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987824" y="3429000"/>
            <a:ext cx="1152128" cy="7920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92080" y="3429000"/>
            <a:ext cx="1152128" cy="7920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44208" y="3429000"/>
            <a:ext cx="1152128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35696" y="3429000"/>
            <a:ext cx="1152128" cy="7920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64542" y="2721114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</a:rPr>
              <a:t>?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39952" y="3429000"/>
            <a:ext cx="1152128" cy="7920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36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Recursion &amp; Induction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987824" y="3429000"/>
            <a:ext cx="1152128" cy="7920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92080" y="3429000"/>
            <a:ext cx="1152128" cy="7920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44208" y="3429000"/>
            <a:ext cx="1152128" cy="7920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35696" y="3429000"/>
            <a:ext cx="1152128" cy="7920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64542" y="2721114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</a:rPr>
              <a:t>!!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39952" y="3429000"/>
            <a:ext cx="1152128" cy="7920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7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5000" dirty="0" smtClean="0"/>
              <a:t>Recursion Implementation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Function </a:t>
            </a:r>
            <a:r>
              <a:rPr lang="en-US" altLang="ko-KR" dirty="0" err="1" smtClean="0"/>
              <a:t>Decl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b="1" dirty="0" smtClean="0"/>
              <a:t>Base Condition</a:t>
            </a:r>
            <a:br>
              <a:rPr lang="en-US" altLang="ko-KR" b="1" dirty="0" smtClean="0"/>
            </a:br>
            <a:r>
              <a:rPr lang="en-US" altLang="ko-KR" dirty="0" smtClean="0"/>
              <a:t>	Process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700808"/>
            <a:ext cx="5118375" cy="280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7208676" y="2492896"/>
            <a:ext cx="2160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424700" y="2479040"/>
            <a:ext cx="0" cy="203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208676" y="2665048"/>
            <a:ext cx="2160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208676" y="2813752"/>
            <a:ext cx="2160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424700" y="2799896"/>
            <a:ext cx="0" cy="5325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208676" y="3321184"/>
            <a:ext cx="2160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87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5000" dirty="0" smtClean="0"/>
              <a:t>Recursion Implementation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우선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함수의 정의를 세운다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귀납법</a:t>
            </a:r>
            <a:r>
              <a:rPr lang="ko-KR" altLang="en-US" dirty="0" smtClean="0"/>
              <a:t>에</a:t>
            </a:r>
            <a:r>
              <a:rPr lang="ko-KR" altLang="en-US" dirty="0"/>
              <a:t>서</a:t>
            </a:r>
            <a:r>
              <a:rPr lang="ko-KR" altLang="en-US" dirty="0" smtClean="0"/>
              <a:t> 증명하고자 하는 명제를 세우는 것과 </a:t>
            </a:r>
            <a:r>
              <a:rPr lang="ko-KR" altLang="en-US" dirty="0" err="1" smtClean="0"/>
              <a:t>비슷</a:t>
            </a:r>
            <a:endParaRPr lang="en-US" altLang="ko-KR" dirty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get_fact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x) : x! </a:t>
            </a:r>
            <a:r>
              <a:rPr lang="ko-KR" altLang="en-US" dirty="0" smtClean="0"/>
              <a:t>를 계산하여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하는 함수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get_fibo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x) : </a:t>
            </a:r>
            <a:r>
              <a:rPr lang="en-US" altLang="ko-KR" dirty="0" err="1" smtClean="0"/>
              <a:t>Fx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계산하여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하는 함수</a:t>
            </a:r>
            <a:endParaRPr lang="en-US" altLang="ko-KR" dirty="0" smtClean="0"/>
          </a:p>
          <a:p>
            <a:r>
              <a:rPr lang="ko-KR" altLang="en-US" dirty="0" smtClean="0"/>
              <a:t>그리고 귀납법처럼 생각하여 식을 세운다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return x * </a:t>
            </a:r>
            <a:r>
              <a:rPr lang="en-US" altLang="ko-KR" dirty="0" err="1" smtClean="0"/>
              <a:t>get_fact</a:t>
            </a:r>
            <a:r>
              <a:rPr lang="en-US" altLang="ko-KR" dirty="0" smtClean="0"/>
              <a:t>(x-1)</a:t>
            </a:r>
          </a:p>
          <a:p>
            <a:pPr lvl="1"/>
            <a:r>
              <a:rPr lang="en-US" altLang="ko-KR" dirty="0" smtClean="0"/>
              <a:t>return </a:t>
            </a:r>
            <a:r>
              <a:rPr lang="en-US" altLang="ko-KR" dirty="0" err="1" smtClean="0"/>
              <a:t>get_fibo</a:t>
            </a:r>
            <a:r>
              <a:rPr lang="en-US" altLang="ko-KR" dirty="0" smtClean="0"/>
              <a:t>(x-1) + </a:t>
            </a:r>
            <a:r>
              <a:rPr lang="en-US" altLang="ko-KR" dirty="0" err="1" smtClean="0"/>
              <a:t>get_fibo</a:t>
            </a:r>
            <a:r>
              <a:rPr lang="en-US" altLang="ko-KR" dirty="0" smtClean="0"/>
              <a:t>(x-2)</a:t>
            </a:r>
            <a:endParaRPr lang="en-US" altLang="ko-KR" dirty="0"/>
          </a:p>
          <a:p>
            <a:r>
              <a:rPr lang="ko-KR" altLang="en-US" strike="sngStrike" dirty="0" smtClean="0"/>
              <a:t>참 쉽죠</a:t>
            </a:r>
            <a:r>
              <a:rPr lang="en-US" altLang="ko-KR" strike="sngStrike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648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Recursio</a:t>
            </a:r>
            <a:r>
              <a:rPr lang="en-US" altLang="ko-KR" sz="5000" dirty="0"/>
              <a:t>n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Recursion</a:t>
            </a:r>
            <a:r>
              <a:rPr lang="ko-KR" altLang="en-US" dirty="0" smtClean="0"/>
              <a:t>은 코딩을 함에 있어 첫 번째 난관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극뽁</a:t>
            </a:r>
            <a:r>
              <a:rPr lang="en-US" altLang="ko-KR" dirty="0" smtClean="0"/>
              <a:t>! </a:t>
            </a:r>
            <a:r>
              <a:rPr lang="ko-KR" altLang="en-US" dirty="0" smtClean="0"/>
              <a:t>해야 인생이 편해집니다</a:t>
            </a:r>
            <a:r>
              <a:rPr lang="en-US" altLang="ko-KR" dirty="0" smtClean="0"/>
              <a:t>	</a:t>
            </a:r>
          </a:p>
          <a:p>
            <a:pPr lvl="2"/>
            <a:r>
              <a:rPr lang="ko-KR" altLang="en-US" strike="sngStrike" dirty="0" smtClean="0"/>
              <a:t>착하게 삽시다</a:t>
            </a:r>
            <a:endParaRPr lang="en-US" altLang="ko-KR" strike="sngStrike" dirty="0" smtClean="0"/>
          </a:p>
          <a:p>
            <a:r>
              <a:rPr lang="ko-KR" altLang="en-US" dirty="0" err="1" smtClean="0"/>
              <a:t>여러가지</a:t>
            </a:r>
            <a:r>
              <a:rPr lang="ko-KR" altLang="en-US" dirty="0" smtClean="0"/>
              <a:t> 예제를 다루면서 익숙해 지는 것이 관건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More Issue?</a:t>
            </a:r>
          </a:p>
        </p:txBody>
      </p:sp>
    </p:spTree>
    <p:extLst>
      <p:ext uri="{BB962C8B-B14F-4D97-AF65-F5344CB8AC3E}">
        <p14:creationId xmlns:p14="http://schemas.microsoft.com/office/powerpoint/2010/main" val="3192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Recursio</a:t>
            </a:r>
            <a:r>
              <a:rPr lang="en-US" altLang="ko-KR" sz="5000" dirty="0"/>
              <a:t>n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Divide &amp; Conquer</a:t>
            </a:r>
          </a:p>
          <a:p>
            <a:r>
              <a:rPr lang="en-US" altLang="ko-KR" dirty="0" smtClean="0"/>
              <a:t>Dynamic Programming</a:t>
            </a:r>
          </a:p>
          <a:p>
            <a:endParaRPr lang="en-US" altLang="ko-KR" dirty="0"/>
          </a:p>
          <a:p>
            <a:r>
              <a:rPr lang="en-US" altLang="ko-KR" dirty="0" smtClean="0"/>
              <a:t>Back Tracking</a:t>
            </a:r>
          </a:p>
        </p:txBody>
      </p:sp>
    </p:spTree>
    <p:extLst>
      <p:ext uri="{BB962C8B-B14F-4D97-AF65-F5344CB8AC3E}">
        <p14:creationId xmlns:p14="http://schemas.microsoft.com/office/powerpoint/2010/main" val="43115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Recursio</a:t>
            </a:r>
            <a:r>
              <a:rPr lang="en-US" altLang="ko-KR" sz="5000" dirty="0"/>
              <a:t>n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b="1" dirty="0" smtClean="0"/>
              <a:t>Divide &amp; Conquer</a:t>
            </a:r>
          </a:p>
          <a:p>
            <a:r>
              <a:rPr lang="en-US" altLang="ko-KR" dirty="0" smtClean="0"/>
              <a:t>Dynamic Programming</a:t>
            </a:r>
          </a:p>
          <a:p>
            <a:endParaRPr lang="en-US" altLang="ko-KR" dirty="0"/>
          </a:p>
          <a:p>
            <a:r>
              <a:rPr lang="en-US" altLang="ko-KR" dirty="0" smtClean="0"/>
              <a:t>Back Tracking</a:t>
            </a:r>
          </a:p>
        </p:txBody>
      </p:sp>
    </p:spTree>
    <p:extLst>
      <p:ext uri="{BB962C8B-B14F-4D97-AF65-F5344CB8AC3E}">
        <p14:creationId xmlns:p14="http://schemas.microsoft.com/office/powerpoint/2010/main" val="12231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b="1" dirty="0" smtClean="0"/>
              <a:t>Divide &amp; Conquer (D&amp;C) </a:t>
            </a:r>
            <a:r>
              <a:rPr lang="en-US" altLang="ko-KR" dirty="0" smtClean="0"/>
              <a:t>is an important algorithm design paradigm based on multi-branched recursion. (wiki)</a:t>
            </a:r>
          </a:p>
          <a:p>
            <a:pPr lvl="1"/>
            <a:r>
              <a:rPr lang="ko-KR" altLang="en-US" dirty="0" smtClean="0"/>
              <a:t>말 그대로 분할해서 </a:t>
            </a:r>
            <a:r>
              <a:rPr lang="ko-KR" altLang="en-US" dirty="0" err="1" smtClean="0"/>
              <a:t>정ㅋ벅ㅋ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구체적으로 알아봅시다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5950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Divide &amp; Conquer</a:t>
            </a:r>
            <a:r>
              <a:rPr lang="ko-KR" altLang="en-US" dirty="0" smtClean="0"/>
              <a:t>의 가장 기본적인 형태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일단 나누고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각각에 대해서 작업을 수행한 다음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하나로 합친다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매우 중요함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Divide &amp; Conquer</a:t>
            </a:r>
            <a:r>
              <a:rPr lang="ko-KR" altLang="en-US" dirty="0" smtClean="0"/>
              <a:t>의 대표적 모델로써 중요하고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O(n log n) </a:t>
            </a:r>
            <a:r>
              <a:rPr lang="ko-KR" altLang="en-US" dirty="0" smtClean="0"/>
              <a:t>의 효율적인 정렬 알고리즘이라 중요하다</a:t>
            </a:r>
            <a:endParaRPr lang="en-US" altLang="ko-KR" dirty="0"/>
          </a:p>
          <a:p>
            <a:pPr lvl="2"/>
            <a:r>
              <a:rPr lang="ko-KR" altLang="en-US" dirty="0" smtClean="0"/>
              <a:t>응용이 될 가능성이 매우 큼</a:t>
            </a:r>
            <a:endParaRPr lang="en-US" altLang="ko-KR" dirty="0" smtClean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676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Contents</a:t>
            </a:r>
            <a:endParaRPr lang="ko-KR" altLang="en-US" sz="5000" dirty="0"/>
          </a:p>
        </p:txBody>
      </p:sp>
      <p:sp>
        <p:nvSpPr>
          <p:cNvPr id="6" name="직사각형 5"/>
          <p:cNvSpPr/>
          <p:nvPr/>
        </p:nvSpPr>
        <p:spPr>
          <a:xfrm>
            <a:off x="755576" y="1340768"/>
            <a:ext cx="32403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Data type with I/O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2486147"/>
            <a:ext cx="32403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Conditional statement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3062211"/>
            <a:ext cx="32403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for statement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3687399"/>
            <a:ext cx="324036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rgbClr val="FF0000"/>
                </a:solidFill>
              </a:rPr>
              <a:t>Pointer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6675" y="4365104"/>
            <a:ext cx="324036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 smtClean="0">
                <a:solidFill>
                  <a:srgbClr val="FF0000"/>
                </a:solidFill>
              </a:rPr>
              <a:t>Algorithm</a:t>
            </a:r>
            <a:endParaRPr lang="ko-KR" altLang="en-US" sz="50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576" y="1925216"/>
            <a:ext cx="32403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Function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995936" y="2203471"/>
            <a:ext cx="6480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644008" y="1915439"/>
            <a:ext cx="3240360" cy="5760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Normal Function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4008" y="2501280"/>
            <a:ext cx="324036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Recursive Function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6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Merge Sort</a:t>
            </a:r>
            <a:r>
              <a:rPr lang="ko-KR" altLang="en-US" dirty="0" smtClean="0"/>
              <a:t>의 절차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1. </a:t>
            </a:r>
            <a:r>
              <a:rPr lang="ko-KR" altLang="en-US" dirty="0" smtClean="0"/>
              <a:t>일단 두 부분으로 나눈다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2. </a:t>
            </a:r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3. </a:t>
            </a:r>
            <a:r>
              <a:rPr lang="ko-KR" altLang="en-US" dirty="0" smtClean="0"/>
              <a:t>두 부분을 합친다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451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9563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18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99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80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3609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6418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228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7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일단 나눈다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9563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18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99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80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3609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6418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228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1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일단 나눈다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8159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0968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3777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6586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86125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14217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2309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0401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3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어떻게든 둘을 정렬한다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8159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0968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3777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6586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86125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14217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2309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0401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12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어떻게든 둘을 정렬한다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81590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09682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37774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6586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86125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14217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2309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0401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25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다시 하나로 합친다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81590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09682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37774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6586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86125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14217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2309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0401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28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다시 하나로 합친다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9563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1820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9912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8753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36845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64937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3029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56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다시 하나로 합친다</a:t>
            </a:r>
            <a:r>
              <a:rPr lang="en-US" altLang="ko-KR" dirty="0"/>
              <a:t> </a:t>
            </a:r>
            <a:r>
              <a:rPr lang="en-US" altLang="ko-KR" dirty="0" smtClean="0"/>
              <a:t>?????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9563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1820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9912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8753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36845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64937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3029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31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다시 하나로 합친다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81590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09682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37774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6586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86125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14217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2309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0401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8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Recursion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b="1" dirty="0" smtClean="0"/>
              <a:t>Recursion</a:t>
            </a:r>
            <a:r>
              <a:rPr lang="en-US" altLang="ko-KR" dirty="0" smtClean="0"/>
              <a:t> is the process of repeating items in a </a:t>
            </a:r>
            <a:br>
              <a:rPr lang="en-US" altLang="ko-KR" dirty="0" smtClean="0"/>
            </a:br>
            <a:r>
              <a:rPr lang="en-US" altLang="ko-KR" b="1" dirty="0" smtClean="0"/>
              <a:t>self-similar way </a:t>
            </a:r>
            <a:r>
              <a:rPr lang="en-US" altLang="ko-KR" dirty="0" smtClean="0"/>
              <a:t>( from wiki )</a:t>
            </a:r>
          </a:p>
          <a:p>
            <a:r>
              <a:rPr lang="en-US" altLang="ko-KR" b="1" dirty="0" smtClean="0"/>
              <a:t>Recursive function</a:t>
            </a:r>
            <a:r>
              <a:rPr lang="en-US" altLang="ko-KR" dirty="0" smtClean="0"/>
              <a:t> is implemented </a:t>
            </a:r>
            <a:r>
              <a:rPr lang="en-US" altLang="ko-KR" dirty="0"/>
              <a:t>in a programming language, whose implementation references </a:t>
            </a:r>
            <a:r>
              <a:rPr lang="en-US" altLang="ko-KR" dirty="0" smtClean="0"/>
              <a:t>itself</a:t>
            </a:r>
            <a:endParaRPr lang="en-US" altLang="ko-KR" dirty="0"/>
          </a:p>
          <a:p>
            <a:pPr lvl="1"/>
            <a:r>
              <a:rPr lang="ko-KR" altLang="en-US" dirty="0" smtClean="0"/>
              <a:t>자기 자신을 호출하는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Like..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207544"/>
            <a:ext cx="3483600" cy="1728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4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다시 하나로 합친다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81590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09682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37774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6586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86125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14217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2309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0401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314015" y="490516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5400171" y="490516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92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다시 하나로 합친다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47664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09682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37774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6586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86125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14217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2309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0401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5400171" y="490516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123728" y="490516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4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다시 하나로 합친다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47664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09682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37774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6586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99150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14217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2309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0401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6228263" y="490516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123728" y="490516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5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다시 하나로 합친다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47664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27242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37774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6586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99150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14217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2309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0401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6228263" y="490516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951820" y="490516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1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다시 하나로 합친다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47664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27242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37774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6586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99150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69713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2309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0401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056355" y="490516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951820" y="490516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8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다시 하나로 합친다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47664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27242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97805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6586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99150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69713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2309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0401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056355" y="490516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3799846" y="490516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4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다시 하나로 합친다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47664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27242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97805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31610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99150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69713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2309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0401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056355" y="490516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10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다시 하나로 합친다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47664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27242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97805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31610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99150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69713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59702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0401" y="4077072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884447" y="490516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76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다시 하나로 합친다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47664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27242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97805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31610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99150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69713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59702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87794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00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다시 하나로 합친다 </a:t>
            </a:r>
            <a:r>
              <a:rPr lang="en-US" altLang="ko-KR" dirty="0" smtClean="0"/>
              <a:t>(!!!)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47664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27242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97805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31610" y="278092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99150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69713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59702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87794" y="2780928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47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Recursion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7"/>
            <a:ext cx="404703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29297"/>
            <a:ext cx="491490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25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9563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37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518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799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080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36096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6418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9228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74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11745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39837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67929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96021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240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21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802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083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58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00651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28743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35796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63888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240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21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802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083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23528" y="5319210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5656" y="5304031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35796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63888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240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21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802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083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31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23528" y="5319210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5656" y="5304031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35796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63888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240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21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802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083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93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23528" y="5319210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5656" y="5304031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35796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63888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240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21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802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083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2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18805" y="4905164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46897" y="4905164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35796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63888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240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21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802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083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7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18805" y="4905164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46897" y="4905164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83768" y="5733256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07904" y="5733256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240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21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802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083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7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18805" y="4905164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46897" y="4905164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83768" y="5733256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07904" y="5733256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240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21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802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083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88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18805" y="4905164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46897" y="4905164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83768" y="5733256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07904" y="5733256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240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21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802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083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Recursion Example</a:t>
            </a:r>
            <a:endParaRPr lang="ko-KR" altLang="en-US" sz="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altLang="ko-KR" dirty="0" smtClean="0"/>
              </a:p>
              <a:p>
                <a:r>
                  <a:rPr lang="en-US" altLang="ko-KR" dirty="0" smtClean="0"/>
                  <a:t>Fibonacci number</a:t>
                </a:r>
              </a:p>
              <a:p>
                <a:pPr lvl="1"/>
                <a:r>
                  <a:rPr lang="ko-KR" altLang="en-US" dirty="0" smtClean="0"/>
                  <a:t>재귀적으로 정의됨 </a:t>
                </a:r>
                <a:r>
                  <a:rPr lang="en-US" altLang="ko-KR" dirty="0" smtClean="0"/>
                  <a:t>( Recurrence relation )</a:t>
                </a:r>
                <a:endParaRPr lang="en-US" altLang="ko-KR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endParaRPr lang="en-US" altLang="ko-KR" b="0" dirty="0" smtClean="0"/>
              </a:p>
              <a:p>
                <a:endParaRPr lang="en-US" altLang="ko-KR" b="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01008"/>
            <a:ext cx="5699126" cy="2520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48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18805" y="4905164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46897" y="4905164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77130" y="4905164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05222" y="4900770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240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21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802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083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07604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569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63788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1880" y="407267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24028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2120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80212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08304" y="4077072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10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07604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569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63788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1880" y="407267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80012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08104" y="4905164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68244" y="4874693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96336" y="4874693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07604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569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63788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1880" y="407267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99992" y="5733256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80112" y="5732591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68244" y="4874693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96336" y="4874693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9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07604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569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63788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1880" y="407267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52020" y="4867911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80112" y="4875005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68244" y="4874693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96336" y="4874693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7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07604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569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63788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1880" y="407267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52020" y="4867911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80112" y="4875005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88224" y="5709500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40352" y="5696003"/>
            <a:ext cx="82809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07604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569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63788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1880" y="407267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52020" y="4867911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80112" y="4867911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12260" y="4867911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40352" y="4867911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6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07604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5696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63788" y="4077072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1880" y="4072678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31601" y="4039819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68144" y="4039819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05545" y="4039819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33637" y="4039819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69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Merge Sort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각각의 부분을 어떻게든 정렬한다</a:t>
            </a:r>
            <a:r>
              <a:rPr lang="en-US" altLang="ko-KR" dirty="0" smtClean="0"/>
              <a:t>??</a:t>
            </a:r>
            <a:endParaRPr lang="en-US" altLang="ko-KR" dirty="0"/>
          </a:p>
          <a:p>
            <a:pPr lvl="1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또 다시 </a:t>
            </a:r>
            <a:r>
              <a:rPr lang="en-US" altLang="ko-KR" dirty="0" smtClean="0">
                <a:sym typeface="Wingdings" pitchFamily="2" charset="2"/>
              </a:rPr>
              <a:t>Merge Sort</a:t>
            </a:r>
            <a:r>
              <a:rPr lang="ko-KR" altLang="en-US" dirty="0" smtClean="0">
                <a:sym typeface="Wingdings" pitchFamily="2" charset="2"/>
              </a:rPr>
              <a:t>로 정렬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421650" y="3068960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84460" y="3068960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40644" y="3068960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68736" y="3068960"/>
            <a:ext cx="828092" cy="8280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56368" y="3068960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2552" y="3068960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96828" y="3068960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24920" y="3068960"/>
            <a:ext cx="828092" cy="8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52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312" y="1196752"/>
            <a:ext cx="5544616" cy="51520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70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Recursion Example</a:t>
            </a:r>
            <a:endParaRPr lang="ko-KR" altLang="en-US" sz="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altLang="ko-KR" dirty="0" smtClean="0"/>
              </a:p>
              <a:p>
                <a:r>
                  <a:rPr lang="en-US" altLang="ko-KR" dirty="0" smtClean="0"/>
                  <a:t>Factorial</a:t>
                </a:r>
              </a:p>
              <a:p>
                <a:pPr lvl="1"/>
                <a:r>
                  <a:rPr lang="ko-KR" altLang="en-US" dirty="0" smtClean="0"/>
                  <a:t>마찬가지로 점화식이 있음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!=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 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!</m:t>
                    </m:r>
                  </m:oMath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5582122" cy="2436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0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7598769" cy="18861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08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Merge Sort, Quick Sort</a:t>
            </a:r>
            <a:r>
              <a:rPr lang="ko-KR" altLang="en-US" dirty="0" smtClean="0"/>
              <a:t>가 대표적인 </a:t>
            </a:r>
            <a:r>
              <a:rPr lang="en-US" altLang="ko-KR" dirty="0" smtClean="0"/>
              <a:t>D&amp;C.</a:t>
            </a:r>
            <a:endParaRPr lang="en-US" altLang="ko-KR" dirty="0"/>
          </a:p>
          <a:p>
            <a:pPr lvl="1"/>
            <a:r>
              <a:rPr lang="en-US" altLang="ko-KR" dirty="0" smtClean="0"/>
              <a:t>Quick Sort</a:t>
            </a:r>
            <a:r>
              <a:rPr lang="ko-KR" altLang="en-US" dirty="0" smtClean="0"/>
              <a:t> 역시 마찬가지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38536" y="3688080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14600" y="3688080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90664" y="3688080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66728" y="3688080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42792" y="3688080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18856" y="3688080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94920" y="3688080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70984" y="3688080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47048" y="3688080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23112" y="3688080"/>
            <a:ext cx="576064" cy="5760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68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Merge Sort, Quick Sort</a:t>
            </a:r>
            <a:r>
              <a:rPr lang="ko-KR" altLang="en-US" dirty="0" smtClean="0"/>
              <a:t>가 대표적인 </a:t>
            </a:r>
            <a:r>
              <a:rPr lang="en-US" altLang="ko-KR" dirty="0" smtClean="0"/>
              <a:t>D&amp;C.</a:t>
            </a:r>
            <a:endParaRPr lang="en-US" altLang="ko-KR" dirty="0"/>
          </a:p>
          <a:p>
            <a:pPr lvl="1"/>
            <a:r>
              <a:rPr lang="en-US" altLang="ko-KR" dirty="0" smtClean="0"/>
              <a:t>Quick Sort</a:t>
            </a:r>
            <a:r>
              <a:rPr lang="ko-KR" altLang="en-US" dirty="0" smtClean="0"/>
              <a:t> 역시 마찬가지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38536" y="3688080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14600" y="3688080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90664" y="3688080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66728" y="3688080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42792" y="3688080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18856" y="3688080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94920" y="3688080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23112" y="3688080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47048" y="3688080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70984" y="3688080"/>
            <a:ext cx="576064" cy="5760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0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Merge Sort, Quick Sort</a:t>
            </a:r>
            <a:r>
              <a:rPr lang="ko-KR" altLang="en-US" dirty="0" smtClean="0"/>
              <a:t>가 대표적인 </a:t>
            </a:r>
            <a:r>
              <a:rPr lang="en-US" altLang="ko-KR" dirty="0" smtClean="0"/>
              <a:t>D&amp;C.</a:t>
            </a:r>
            <a:endParaRPr lang="en-US" altLang="ko-KR" dirty="0"/>
          </a:p>
          <a:p>
            <a:pPr lvl="1"/>
            <a:r>
              <a:rPr lang="en-US" altLang="ko-KR" dirty="0" smtClean="0"/>
              <a:t>Quick Sort</a:t>
            </a:r>
            <a:r>
              <a:rPr lang="ko-KR" altLang="en-US" dirty="0" smtClean="0"/>
              <a:t> 역시 마찬가지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47664" y="4264144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4264144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99792" y="4264144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75856" y="4264144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51920" y="4264144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27984" y="4264144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04048" y="4264144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11144" y="4264144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35080" y="4264144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91408" y="3688080"/>
            <a:ext cx="576064" cy="5760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Merge Sort, Quick Sort</a:t>
            </a:r>
            <a:r>
              <a:rPr lang="ko-KR" altLang="en-US" dirty="0" smtClean="0"/>
              <a:t>가 대표적인 </a:t>
            </a:r>
            <a:r>
              <a:rPr lang="en-US" altLang="ko-KR" dirty="0" smtClean="0"/>
              <a:t>D&amp;C.</a:t>
            </a:r>
            <a:endParaRPr lang="en-US" altLang="ko-KR" dirty="0"/>
          </a:p>
          <a:p>
            <a:pPr lvl="1"/>
            <a:r>
              <a:rPr lang="en-US" altLang="ko-KR" dirty="0" smtClean="0"/>
              <a:t>Quick Sort</a:t>
            </a:r>
            <a:r>
              <a:rPr lang="ko-KR" altLang="en-US" dirty="0" smtClean="0"/>
              <a:t> 역시 마찬가지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47664" y="4264144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4264144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99792" y="4264144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75856" y="4264144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51920" y="4264144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27984" y="4264144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04048" y="4264144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11144" y="4264144"/>
            <a:ext cx="576064" cy="576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35080" y="4264144"/>
            <a:ext cx="576064" cy="576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91408" y="3688080"/>
            <a:ext cx="576064" cy="5760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2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Merge Sort, Quick Sort</a:t>
            </a:r>
            <a:r>
              <a:rPr lang="ko-KR" altLang="en-US" dirty="0" smtClean="0"/>
              <a:t>가 대표적인 </a:t>
            </a:r>
            <a:r>
              <a:rPr lang="en-US" altLang="ko-KR" dirty="0" smtClean="0"/>
              <a:t>D&amp;C.</a:t>
            </a:r>
            <a:endParaRPr lang="en-US" altLang="ko-KR" dirty="0"/>
          </a:p>
          <a:p>
            <a:pPr lvl="1"/>
            <a:r>
              <a:rPr lang="en-US" altLang="ko-KR" dirty="0" smtClean="0"/>
              <a:t>Quick Sort</a:t>
            </a:r>
            <a:r>
              <a:rPr lang="ko-KR" altLang="en-US" dirty="0" smtClean="0"/>
              <a:t> 역시 마찬가지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58960" y="3688080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35024" y="3688080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11088" y="3688080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87152" y="3688080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3216" y="3688080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39280" y="3688080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15344" y="3688080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43536" y="3688080"/>
            <a:ext cx="576064" cy="576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67472" y="3688080"/>
            <a:ext cx="576064" cy="576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91408" y="3688080"/>
            <a:ext cx="576064" cy="5760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3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Merge Sort, Quick Sort</a:t>
            </a:r>
            <a:r>
              <a:rPr lang="ko-KR" altLang="en-US" dirty="0" smtClean="0"/>
              <a:t>가 대표적인 </a:t>
            </a:r>
            <a:r>
              <a:rPr lang="en-US" altLang="ko-KR" dirty="0" smtClean="0"/>
              <a:t>D&amp;C.</a:t>
            </a:r>
            <a:endParaRPr lang="en-US" altLang="ko-KR" dirty="0"/>
          </a:p>
          <a:p>
            <a:pPr lvl="1"/>
            <a:r>
              <a:rPr lang="en-US" altLang="ko-KR" dirty="0" smtClean="0"/>
              <a:t>Quick Sort</a:t>
            </a:r>
            <a:r>
              <a:rPr lang="ko-KR" altLang="en-US" dirty="0" smtClean="0"/>
              <a:t> 역시 마찬가지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58960" y="3688080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35024" y="3688080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11088" y="3688080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87152" y="3688080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3216" y="3688080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39280" y="3688080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15344" y="3688080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43536" y="3688080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67472" y="3688080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91408" y="3688080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728" y="1412776"/>
            <a:ext cx="2965648" cy="217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339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문제를 나누어서 부분문제를 해결 후 전체문제 해결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부분 부분을 정렬한 후 전체 정렬</a:t>
            </a:r>
            <a:endParaRPr lang="en-US" altLang="ko-KR" dirty="0"/>
          </a:p>
          <a:p>
            <a:r>
              <a:rPr lang="en-US" altLang="ko-KR" dirty="0" smtClean="0"/>
              <a:t>D&amp;C is </a:t>
            </a:r>
            <a:r>
              <a:rPr lang="en-US" altLang="ko-KR" b="1" dirty="0" smtClean="0"/>
              <a:t>very</a:t>
            </a:r>
            <a:r>
              <a:rPr lang="en-US" altLang="ko-KR" dirty="0" smtClean="0"/>
              <a:t> hard</a:t>
            </a:r>
          </a:p>
          <a:p>
            <a:pPr lvl="1"/>
            <a:r>
              <a:rPr lang="en-US" altLang="ko-KR" dirty="0" smtClean="0"/>
              <a:t>D&amp;C</a:t>
            </a:r>
            <a:r>
              <a:rPr lang="ko-KR" altLang="en-US" dirty="0" smtClean="0"/>
              <a:t>라고 판단하기가 어렵고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판단을 하고 난 후에는 모델링이 난감합니다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 example,</a:t>
            </a:r>
          </a:p>
        </p:txBody>
      </p:sp>
    </p:spTree>
    <p:extLst>
      <p:ext uri="{BB962C8B-B14F-4D97-AF65-F5344CB8AC3E}">
        <p14:creationId xmlns:p14="http://schemas.microsoft.com/office/powerpoint/2010/main" val="2738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차원에서 비교 불가능한 쌍의 개수를 찾아라</a:t>
            </a:r>
            <a:endParaRPr lang="en-US" altLang="ko-KR" dirty="0"/>
          </a:p>
          <a:p>
            <a:pPr lvl="1"/>
            <a:r>
              <a:rPr lang="ko-KR" altLang="en-US" dirty="0" smtClean="0"/>
              <a:t>비교가능</a:t>
            </a:r>
            <a:r>
              <a:rPr lang="en-US" altLang="ko-KR" dirty="0" smtClean="0"/>
              <a:t>? (x1, y1) &lt; (x2, y2) </a:t>
            </a:r>
            <a:r>
              <a:rPr lang="en-US" altLang="ko-KR" dirty="0" err="1" smtClean="0"/>
              <a:t>iff</a:t>
            </a:r>
            <a:r>
              <a:rPr lang="en-US" altLang="ko-KR" dirty="0" smtClean="0"/>
              <a:t> x1 &lt; x2 &amp; y1 &lt; y2</a:t>
            </a:r>
            <a:endParaRPr lang="en-US" altLang="ko-KR" dirty="0"/>
          </a:p>
          <a:p>
            <a:pPr lvl="1"/>
            <a:r>
              <a:rPr lang="en-US" altLang="ko-KR" dirty="0"/>
              <a:t>(1, 9</a:t>
            </a:r>
            <a:r>
              <a:rPr lang="en-US" altLang="ko-KR" dirty="0" smtClean="0"/>
              <a:t>) (7, 10) (4, 1) (3, 4) (5, 3) (6, 5) (2, </a:t>
            </a:r>
            <a:r>
              <a:rPr lang="en-US" altLang="ko-KR" dirty="0"/>
              <a:t>3) </a:t>
            </a:r>
            <a:r>
              <a:rPr lang="ko-KR" altLang="en-US" dirty="0" smtClean="0"/>
              <a:t>라고 하자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쉽게 하기 위해서 중복된 </a:t>
            </a:r>
            <a:r>
              <a:rPr lang="en-US" altLang="ko-KR" dirty="0" smtClean="0"/>
              <a:t>x</a:t>
            </a:r>
            <a:r>
              <a:rPr lang="ko-KR" altLang="en-US" dirty="0" smtClean="0"/>
              <a:t>좌표는 없다고 하자</a:t>
            </a: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Indexed Tree</a:t>
            </a:r>
            <a:r>
              <a:rPr lang="ko-KR" altLang="en-US" dirty="0" smtClean="0"/>
              <a:t>를 사용하면 간단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en-US" altLang="ko-KR" dirty="0" smtClean="0"/>
              <a:t>Divide &amp; Conquer</a:t>
            </a:r>
            <a:r>
              <a:rPr lang="ko-KR" altLang="en-US" dirty="0" smtClean="0"/>
              <a:t>로 해결</a:t>
            </a:r>
            <a:r>
              <a:rPr lang="en-US" altLang="ko-KR" dirty="0"/>
              <a:t>!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0493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787380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1436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95492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99548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03604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07660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11716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4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Recursion &amp; Induction</a:t>
            </a:r>
            <a:endParaRPr lang="ko-KR" altLang="en-US" sz="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ko-KR" dirty="0" smtClean="0"/>
              </a:p>
              <a:p>
                <a:r>
                  <a:rPr lang="ko-KR" altLang="en-US" dirty="0" smtClean="0"/>
                  <a:t>재귀는 수학적 귀납법과 매우 비슷하다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수학적 귀납법의 경우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명제를 증명할 때 우선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Base condition</a:t>
                </a:r>
                <a:r>
                  <a:rPr lang="ko-KR" altLang="en-US" dirty="0" smtClean="0"/>
                  <a:t>을 설정하고</a:t>
                </a:r>
                <a:r>
                  <a:rPr lang="en-US" altLang="ko-KR" dirty="0" smtClean="0"/>
                  <a:t>,</a:t>
                </a:r>
              </a:p>
              <a:p>
                <a:pPr lvl="1"/>
                <a:r>
                  <a:rPr lang="ko-KR" altLang="en-US" dirty="0" smtClean="0"/>
                  <a:t>재귀적인 관계를 이용해서 증명한다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𝑃𝑟𝑜𝑣𝑒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𝑡h𝑎𝑡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𝑓𝑜𝑟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endParaRPr lang="en-US" altLang="ko-KR" b="0" dirty="0" smtClean="0"/>
              </a:p>
              <a:p>
                <a:pPr lvl="1"/>
                <a:r>
                  <a:rPr lang="en-US" altLang="ko-KR" dirty="0" smtClean="0"/>
                  <a:t>Base condition (n=1)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altLang="ko-KR" dirty="0" smtClean="0"/>
                  <a:t> = 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  <m:r>
                          <a:rPr lang="en-US" altLang="ko-KR" i="1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Suppose that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e>
                    </m:nary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then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e>
                    </m:nary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e>
                    </m:nary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+1)(</m:t>
                        </m:r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+2)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355976" y="5733256"/>
            <a:ext cx="1532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By assumption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endCxn id="4" idx="1"/>
          </p:cNvCxnSpPr>
          <p:nvPr/>
        </p:nvCxnSpPr>
        <p:spPr>
          <a:xfrm>
            <a:off x="3929152" y="5703624"/>
            <a:ext cx="426824" cy="2142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14" idx="2"/>
          </p:cNvCxnSpPr>
          <p:nvPr/>
        </p:nvCxnSpPr>
        <p:spPr>
          <a:xfrm flipV="1">
            <a:off x="5908624" y="5740136"/>
            <a:ext cx="449288" cy="2778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497104" y="5226952"/>
            <a:ext cx="864096" cy="47667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25864" y="5121696"/>
            <a:ext cx="864096" cy="6184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96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             x</a:t>
            </a:r>
            <a:r>
              <a:rPr lang="ko-KR" altLang="en-US" dirty="0"/>
              <a:t>순</a:t>
            </a:r>
            <a:r>
              <a:rPr lang="ko-KR" altLang="en-US" dirty="0" smtClean="0"/>
              <a:t>으로 정렬 </a:t>
            </a:r>
            <a:r>
              <a:rPr lang="en-US" altLang="ko-KR" dirty="0" smtClean="0"/>
              <a:t>( stable sort 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787380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1436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95492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99548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03604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07660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11716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4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</a:t>
            </a:r>
            <a:r>
              <a:rPr lang="ko-KR" altLang="en-US" dirty="0" smtClean="0"/>
              <a:t>이제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제외하고 </a:t>
            </a:r>
            <a:r>
              <a:rPr lang="en-US" altLang="ko-KR" dirty="0" smtClean="0"/>
              <a:t>y</a:t>
            </a:r>
            <a:r>
              <a:rPr lang="ko-KR" altLang="en-US" dirty="0" smtClean="0"/>
              <a:t>만 가지면</a:t>
            </a:r>
            <a:r>
              <a:rPr lang="en-US" altLang="ko-KR" dirty="0" smtClean="0"/>
              <a:t>,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2787380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91436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95492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99548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03604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07660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11716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5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</a:t>
            </a:r>
            <a:r>
              <a:rPr lang="ko-KR" altLang="en-US" dirty="0" smtClean="0"/>
              <a:t>이제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제외하고 </a:t>
            </a:r>
            <a:r>
              <a:rPr lang="en-US" altLang="ko-KR" dirty="0" smtClean="0"/>
              <a:t>y</a:t>
            </a:r>
            <a:r>
              <a:rPr lang="ko-KR" altLang="en-US" dirty="0" smtClean="0"/>
              <a:t>만 가지면</a:t>
            </a:r>
            <a:r>
              <a:rPr lang="en-US" altLang="ko-KR" dirty="0" smtClean="0"/>
              <a:t>,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787380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1436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95492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99548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03604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07660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11716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11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</a:t>
            </a:r>
            <a:r>
              <a:rPr lang="ko-KR" altLang="en-US" dirty="0" smtClean="0">
                <a:solidFill>
                  <a:srgbClr val="FF0000"/>
                </a:solidFill>
              </a:rPr>
              <a:t>자신보다 앞에 있는 숫자들보다 작으면 안됨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87380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1436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95492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99548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03604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07660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11716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3" name="직사각형 2"/>
          <p:cNvSpPr/>
          <p:nvPr/>
        </p:nvSpPr>
        <p:spPr>
          <a:xfrm>
            <a:off x="2787380" y="2852936"/>
            <a:ext cx="504056" cy="6480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1436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95492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99548" y="2852936"/>
            <a:ext cx="504056" cy="6480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03604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07660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11716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609600" y="13716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endParaRPr lang="en-US" altLang="ko-KR" smtClean="0"/>
          </a:p>
          <a:p>
            <a:pPr marL="0" indent="0">
              <a:buFont typeface="Wingdings 3"/>
              <a:buNone/>
            </a:pPr>
            <a:endParaRPr lang="en-US" altLang="ko-KR" smtClean="0"/>
          </a:p>
          <a:p>
            <a:pPr marL="0" indent="0">
              <a:buFont typeface="Wingdings 3"/>
              <a:buNone/>
            </a:pPr>
            <a:endParaRPr lang="en-US" altLang="ko-KR" smtClean="0"/>
          </a:p>
          <a:p>
            <a:pPr marL="0" indent="0">
              <a:buFont typeface="Wingdings 3"/>
              <a:buNone/>
            </a:pPr>
            <a:endParaRPr lang="en-US" altLang="ko-KR" smtClean="0"/>
          </a:p>
          <a:p>
            <a:pPr marL="0" indent="0">
              <a:buFont typeface="Wingdings 3"/>
              <a:buNone/>
            </a:pPr>
            <a:endParaRPr lang="en-US" altLang="ko-KR" smtClean="0"/>
          </a:p>
          <a:p>
            <a:pPr marL="0" indent="0">
              <a:buFont typeface="Wingdings 3"/>
              <a:buNone/>
            </a:pPr>
            <a:endParaRPr lang="en-US" altLang="ko-KR" smtClean="0"/>
          </a:p>
          <a:p>
            <a:pPr marL="0" indent="0">
              <a:buFont typeface="Wingdings 3"/>
              <a:buNone/>
            </a:pPr>
            <a:r>
              <a:rPr lang="en-US" altLang="ko-KR" smtClean="0"/>
              <a:t>         </a:t>
            </a:r>
            <a:r>
              <a:rPr lang="ko-KR" altLang="en-US" smtClean="0">
                <a:solidFill>
                  <a:srgbClr val="FF0000"/>
                </a:solidFill>
              </a:rPr>
              <a:t>자신보다 앞에 있는 숫자들보다 작으면 안됨</a:t>
            </a:r>
            <a:r>
              <a:rPr lang="en-US" altLang="ko-KR" smtClean="0">
                <a:solidFill>
                  <a:srgbClr val="FF0000"/>
                </a:solidFill>
              </a:rPr>
              <a:t>!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92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  <a:r>
              <a:rPr lang="ko-KR" altLang="en-US" dirty="0" smtClean="0"/>
              <a:t>이러한 쌍의 개수를 모두 찾자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87380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1436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95492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99548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03604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07660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11716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01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I. </a:t>
            </a:r>
            <a:r>
              <a:rPr lang="ko-KR" altLang="en-US" dirty="0" smtClean="0"/>
              <a:t>나누어서 각각의 쌍의 개수를 모두 찾는다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II. </a:t>
            </a:r>
            <a:r>
              <a:rPr lang="ko-KR" altLang="en-US" dirty="0" smtClean="0"/>
              <a:t>합치면서 새로 발생하는 쌍의 개수를 찾는다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787380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1436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95492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99548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03604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07660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11716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      I. </a:t>
            </a:r>
            <a:r>
              <a:rPr lang="ko-KR" altLang="en-US" b="1" dirty="0" smtClean="0"/>
              <a:t>나누어서 각각의 쌍의 개수를 모두 찾는다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II. </a:t>
            </a:r>
            <a:r>
              <a:rPr lang="ko-KR" altLang="en-US" dirty="0" smtClean="0"/>
              <a:t>합치면서 새로 발생하는 쌍의 개수를 찾는다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787380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1436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95492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99548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03604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07660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11716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      I. </a:t>
            </a:r>
            <a:r>
              <a:rPr lang="ko-KR" altLang="en-US" b="1" dirty="0" smtClean="0"/>
              <a:t>나누어서 각각의 쌍의 개수를 모두 찾는다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smtClean="0"/>
              <a:t>     II. </a:t>
            </a:r>
            <a:r>
              <a:rPr lang="ko-KR" altLang="en-US" dirty="0" smtClean="0"/>
              <a:t>합치면서 새로 발생하는 쌍의 개수를 찾는다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123728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27784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31840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64088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68144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72200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76256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36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             2</a:t>
            </a:r>
            <a:r>
              <a:rPr lang="ko-KR" altLang="en-US" dirty="0" smtClean="0"/>
              <a:t>개                                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      I. </a:t>
            </a:r>
            <a:r>
              <a:rPr lang="ko-KR" altLang="en-US" b="1" dirty="0" smtClean="0"/>
              <a:t>나누어서 각각의 쌍의 개수를 모두 찾는다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smtClean="0"/>
              <a:t>     II. </a:t>
            </a:r>
            <a:r>
              <a:rPr lang="ko-KR" altLang="en-US" dirty="0" smtClean="0"/>
              <a:t>합치면서 새로 발생하는 쌍의 개수를 찾는다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123728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27784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31840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64088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68144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72200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76256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Recursion &amp; Induction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02224" y="3429000"/>
            <a:ext cx="1152128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51584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03712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55840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07968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60096" y="3429000"/>
            <a:ext cx="1152128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23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             2</a:t>
            </a:r>
            <a:r>
              <a:rPr lang="ko-KR" altLang="en-US" dirty="0" smtClean="0"/>
              <a:t>개             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             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I. </a:t>
            </a:r>
            <a:r>
              <a:rPr lang="ko-KR" altLang="en-US" dirty="0" smtClean="0"/>
              <a:t>나누어서 각각의 쌍의 개수를 모두 찾는다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     II. </a:t>
            </a:r>
            <a:r>
              <a:rPr lang="ko-KR" altLang="en-US" b="1" dirty="0" smtClean="0"/>
              <a:t>합치면서 새로 발생하는 쌍의 개수를 찾는다</a:t>
            </a:r>
            <a:endParaRPr lang="en-US" altLang="ko-KR" b="1" dirty="0"/>
          </a:p>
        </p:txBody>
      </p:sp>
      <p:sp>
        <p:nvSpPr>
          <p:cNvPr id="3" name="직사각형 2"/>
          <p:cNvSpPr/>
          <p:nvPr/>
        </p:nvSpPr>
        <p:spPr>
          <a:xfrm>
            <a:off x="2771800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75856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79912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55976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60032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64088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68144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4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             2</a:t>
            </a:r>
            <a:r>
              <a:rPr lang="ko-KR" altLang="en-US" dirty="0" smtClean="0"/>
              <a:t>개            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           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I. </a:t>
            </a:r>
            <a:r>
              <a:rPr lang="ko-KR" altLang="en-US" dirty="0" smtClean="0"/>
              <a:t>나누어서 각각의 쌍의 개수를 모두 찾는다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     II. </a:t>
            </a:r>
            <a:r>
              <a:rPr lang="ko-KR" altLang="en-US" b="1" dirty="0" smtClean="0"/>
              <a:t>합치면서 새로 발생하는 쌍의 개수를 찾는다</a:t>
            </a:r>
            <a:endParaRPr lang="en-US" altLang="ko-KR" b="1" dirty="0"/>
          </a:p>
        </p:txBody>
      </p:sp>
      <p:sp>
        <p:nvSpPr>
          <p:cNvPr id="3" name="직사각형 2"/>
          <p:cNvSpPr/>
          <p:nvPr/>
        </p:nvSpPr>
        <p:spPr>
          <a:xfrm>
            <a:off x="2771800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75856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79912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55976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60032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64088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68144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73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                             = 8</a:t>
            </a:r>
            <a:r>
              <a:rPr lang="ko-KR" altLang="en-US" dirty="0" smtClean="0"/>
              <a:t>개</a:t>
            </a:r>
            <a:r>
              <a:rPr lang="en-US" altLang="ko-KR" dirty="0" smtClean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I. </a:t>
            </a:r>
            <a:r>
              <a:rPr lang="ko-KR" altLang="en-US" dirty="0" smtClean="0"/>
              <a:t>나누어서 각각의 쌍의 개수를 모두 찾는다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     II. </a:t>
            </a:r>
            <a:r>
              <a:rPr lang="ko-KR" altLang="en-US" b="1" dirty="0" smtClean="0"/>
              <a:t>합치면서 새로 발생하는 쌍의 개수를 찾는다</a:t>
            </a:r>
            <a:endParaRPr lang="en-US" altLang="ko-KR" b="1" dirty="0"/>
          </a:p>
        </p:txBody>
      </p:sp>
      <p:sp>
        <p:nvSpPr>
          <p:cNvPr id="3" name="직사각형 2"/>
          <p:cNvSpPr/>
          <p:nvPr/>
        </p:nvSpPr>
        <p:spPr>
          <a:xfrm>
            <a:off x="2771800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75856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79912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83968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8024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92080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96136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48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   I. </a:t>
            </a:r>
            <a:r>
              <a:rPr lang="ko-KR" altLang="en-US" dirty="0" smtClean="0"/>
              <a:t>은 단순히 나누어 재귀호출을 하면 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I. </a:t>
            </a:r>
            <a:r>
              <a:rPr lang="ko-KR" altLang="en-US" dirty="0" smtClean="0"/>
              <a:t>나누어서 각각의 쌍의 개수를 모두 찾는다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II. </a:t>
            </a:r>
            <a:r>
              <a:rPr lang="ko-KR" altLang="en-US" dirty="0" smtClean="0"/>
              <a:t>합치면서 새로 발생하는 쌍의 개수를 찾는다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771800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75856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79912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83968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8024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92080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96136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30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 </a:t>
            </a:r>
            <a:r>
              <a:rPr lang="ko-KR" altLang="en-US" dirty="0" smtClean="0"/>
              <a:t>합치면서 새로 발생하는 것은 어떻게 찾나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I. </a:t>
            </a:r>
            <a:r>
              <a:rPr lang="ko-KR" altLang="en-US" dirty="0" smtClean="0"/>
              <a:t>나누어서 각각의 쌍의 개수를 모두 찾는다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II. </a:t>
            </a:r>
            <a:r>
              <a:rPr lang="ko-KR" altLang="en-US" dirty="0" smtClean="0"/>
              <a:t>합치면서 새로 발생하는 쌍의 개수를 찾는다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771800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75856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79912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83968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8024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92080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96136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         </a:t>
            </a:r>
            <a:r>
              <a:rPr lang="en-US" altLang="ko-KR" b="1" dirty="0" smtClean="0"/>
              <a:t>         </a:t>
            </a:r>
            <a:r>
              <a:rPr lang="ko-KR" altLang="en-US" b="1" dirty="0" smtClean="0"/>
              <a:t>정렬이 되어있다면</a:t>
            </a:r>
            <a:r>
              <a:rPr lang="en-US" altLang="ko-KR" b="1" dirty="0" smtClean="0"/>
              <a:t>?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I. </a:t>
            </a:r>
            <a:r>
              <a:rPr lang="ko-KR" altLang="en-US" dirty="0" smtClean="0"/>
              <a:t>나누어서 각각의 쌍의 개수를 모두 찾는다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II. </a:t>
            </a:r>
            <a:r>
              <a:rPr lang="ko-KR" altLang="en-US" dirty="0" smtClean="0"/>
              <a:t>합치면서 새로 발생하는 쌍의 개수를 찾는다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771800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75856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79912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83968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8024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92080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96136" y="2861072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87380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1436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95492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99548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03604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07660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11716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39752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43808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47864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32040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36096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40152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444208" y="2852936"/>
            <a:ext cx="5040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3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39752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43808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47864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32040" y="2852936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36096" y="2852936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40152" y="2852936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444208" y="2852936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89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Divide &amp; Conquer</a:t>
            </a:r>
            <a:endParaRPr lang="ko-KR" altLang="en-US" sz="5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</a:t>
            </a:r>
            <a:r>
              <a:rPr lang="ko-KR" altLang="en-US" dirty="0" smtClean="0"/>
              <a:t>왼쪽과 오른쪽이 정렬이 되어있다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		       </a:t>
            </a:r>
            <a:r>
              <a:rPr lang="ko-KR" altLang="en-US" dirty="0" smtClean="0">
                <a:solidFill>
                  <a:srgbClr val="FF0000"/>
                </a:solidFill>
              </a:rPr>
              <a:t>이제 </a:t>
            </a:r>
            <a:r>
              <a:rPr lang="en-US" altLang="ko-KR" dirty="0" smtClean="0">
                <a:solidFill>
                  <a:srgbClr val="FF0000"/>
                </a:solidFill>
              </a:rPr>
              <a:t>Merging</a:t>
            </a:r>
            <a:r>
              <a:rPr lang="ko-KR" altLang="en-US" dirty="0" smtClean="0">
                <a:solidFill>
                  <a:srgbClr val="FF0000"/>
                </a:solidFill>
              </a:rPr>
              <a:t>을 하면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39752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43808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47864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32040" y="2852936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36096" y="2852936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0152" y="2852936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44208" y="2852936"/>
            <a:ext cx="504056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93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498</TotalTime>
  <Words>2798</Words>
  <Application>Microsoft Office PowerPoint</Application>
  <PresentationFormat>화면 슬라이드 쇼(4:3)</PresentationFormat>
  <Paragraphs>1813</Paragraphs>
  <Slides>144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144</vt:i4>
      </vt:variant>
    </vt:vector>
  </HeadingPairs>
  <TitlesOfParts>
    <vt:vector size="152" baseType="lpstr">
      <vt:lpstr>돋움</vt:lpstr>
      <vt:lpstr>맑은 고딕</vt:lpstr>
      <vt:lpstr>Bookman Old Style</vt:lpstr>
      <vt:lpstr>Cambria Math</vt:lpstr>
      <vt:lpstr>Gill Sans MT</vt:lpstr>
      <vt:lpstr>Wingdings</vt:lpstr>
      <vt:lpstr>Wingdings 3</vt:lpstr>
      <vt:lpstr>원본</vt:lpstr>
      <vt:lpstr>2013 Fall Semester SMP</vt:lpstr>
      <vt:lpstr>Contents</vt:lpstr>
      <vt:lpstr>Contents</vt:lpstr>
      <vt:lpstr>Recursion</vt:lpstr>
      <vt:lpstr>Recursion</vt:lpstr>
      <vt:lpstr>Recursion Example</vt:lpstr>
      <vt:lpstr>Recursion Example</vt:lpstr>
      <vt:lpstr>Recursion &amp; Induction</vt:lpstr>
      <vt:lpstr>Recursion &amp; Induction</vt:lpstr>
      <vt:lpstr>Recursion &amp; Induction</vt:lpstr>
      <vt:lpstr>Recursion &amp; Induction</vt:lpstr>
      <vt:lpstr>Recursion &amp; Induction</vt:lpstr>
      <vt:lpstr>Recursion &amp; Induction</vt:lpstr>
      <vt:lpstr>Recursion &amp; Induction</vt:lpstr>
      <vt:lpstr>Recursion &amp; Induction</vt:lpstr>
      <vt:lpstr>Recursion &amp; Induction</vt:lpstr>
      <vt:lpstr>Recursion &amp; Induction</vt:lpstr>
      <vt:lpstr>Recursion &amp; Induction</vt:lpstr>
      <vt:lpstr>Recursion &amp; Induction</vt:lpstr>
      <vt:lpstr>Recursion &amp; Induction</vt:lpstr>
      <vt:lpstr>Recursion &amp; Induction</vt:lpstr>
      <vt:lpstr>Recursion &amp; Induction</vt:lpstr>
      <vt:lpstr>Recursion Implementation</vt:lpstr>
      <vt:lpstr>Recursion Implementation</vt:lpstr>
      <vt:lpstr>Recursion</vt:lpstr>
      <vt:lpstr>Recursion</vt:lpstr>
      <vt:lpstr>Recursion</vt:lpstr>
      <vt:lpstr>Divide &amp; Conquer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  <vt:lpstr>Divide &amp; Conquer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POSCAT Winter Seminar #2</dc:title>
  <dc:creator>cs000</dc:creator>
  <cp:lastModifiedBy>yougatup</cp:lastModifiedBy>
  <cp:revision>43</cp:revision>
  <dcterms:created xsi:type="dcterms:W3CDTF">2012-12-27T04:21:51Z</dcterms:created>
  <dcterms:modified xsi:type="dcterms:W3CDTF">2014-04-30T10:24:21Z</dcterms:modified>
</cp:coreProperties>
</file>