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257" r:id="rId19"/>
    <p:sldId id="27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7" r:id="rId29"/>
    <p:sldId id="266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5" r:id="rId63"/>
    <p:sldId id="304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4" autoAdjust="0"/>
    <p:restoredTop sz="94660"/>
  </p:normalViewPr>
  <p:slideViewPr>
    <p:cSldViewPr>
      <p:cViewPr varScale="1">
        <p:scale>
          <a:sx n="83" d="100"/>
          <a:sy n="83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52BAF-BA6C-4F83-9E9E-5450F884358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9C5C6-45F8-45AA-9354-3787AE8E8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8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9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9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0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0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5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77D188-95A3-43E3-8C38-82F3464474C7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2013 Fall Semester SMP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Day 5 – Search &amp; Sort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06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(4)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(4)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(4)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(4)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(4)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(4)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(4)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(4) </a:t>
            </a:r>
            <a:r>
              <a:rPr lang="en-US" altLang="ko-KR" b="1" dirty="0" smtClean="0">
                <a:solidFill>
                  <a:srgbClr val="FF0000"/>
                </a:solidFill>
              </a:rPr>
              <a:t>(??)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Divide &amp; Conquer</a:t>
            </a:r>
            <a:r>
              <a:rPr lang="ko-KR" altLang="en-US" dirty="0" smtClean="0"/>
              <a:t>의 가장 기본적인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일단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각각에 대해서 작업을 수행한 다음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하나로 합친다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매우 중요함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Divide &amp; Conquer</a:t>
            </a:r>
            <a:r>
              <a:rPr lang="ko-KR" altLang="en-US" dirty="0" smtClean="0"/>
              <a:t>의 대표적 모델로써 중요하고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 log n) </a:t>
            </a:r>
            <a:r>
              <a:rPr lang="ko-KR" altLang="en-US" dirty="0" smtClean="0"/>
              <a:t>의 효율적인 정렬 알고리즘이라 중요하다</a:t>
            </a:r>
            <a:endParaRPr lang="en-US" altLang="ko-KR" dirty="0"/>
          </a:p>
          <a:p>
            <a:pPr lvl="2"/>
            <a:r>
              <a:rPr lang="ko-KR" altLang="en-US" dirty="0" smtClean="0"/>
              <a:t>응용이 될 가능성이 매우 큼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Merge Sort</a:t>
            </a:r>
            <a:r>
              <a:rPr lang="ko-KR" altLang="en-US" dirty="0" smtClean="0"/>
              <a:t>의 절차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 </a:t>
            </a:r>
            <a:r>
              <a:rPr lang="ko-KR" altLang="en-US" dirty="0" smtClean="0"/>
              <a:t>일단 두 부분으로 나눈다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2. </a:t>
            </a:r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3. </a:t>
            </a:r>
            <a:r>
              <a:rPr lang="ko-KR" altLang="en-US" dirty="0" smtClean="0"/>
              <a:t>두 부분을 합친다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9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</a:p>
          <a:p>
            <a:pPr lvl="2">
              <a:buFont typeface="Wingdings"/>
              <a:buChar char="è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372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182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9912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800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609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418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9228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일단 나눈다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일단 나눈다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어떻게든 둘을 정렬한다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어떻게든 둘을 정렬한다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753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84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93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302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r>
              <a:rPr lang="en-US" altLang="ko-KR" dirty="0"/>
              <a:t> </a:t>
            </a:r>
            <a:r>
              <a:rPr lang="en-US" altLang="ko-KR" dirty="0" smtClean="0"/>
              <a:t>?????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753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84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93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302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314015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400171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(5)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400171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123728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228263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123728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228263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951820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056355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951820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7805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056355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799846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7805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1610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056355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7805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1610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9702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84447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7805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1610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9702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87794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 </a:t>
            </a:r>
            <a:r>
              <a:rPr lang="en-US" altLang="ko-KR" dirty="0" smtClean="0"/>
              <a:t>(!!!)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7805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1610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9702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87794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(2)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11745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39837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7929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96021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00651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28743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79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5319210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5304031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79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531921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5304031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79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531921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5304031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79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8805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897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79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8805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897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5733256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7904" y="5733256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8805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897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5733256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7904" y="5733256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8805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897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5733256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7904" y="5733256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8805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897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7130" y="4905164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5222" y="4900770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(2)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0012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244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2" y="5733256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5732591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244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2020" y="4867911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4875005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244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2020" y="4867911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4875005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88224" y="5709500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40352" y="569600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2020" y="4867911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4867911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12260" y="4867911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40352" y="4867911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1601" y="4039819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4039819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05545" y="4039819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33637" y="4039819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1650" y="306896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4460" y="306896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0644" y="306896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8736" y="306896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56368" y="3068960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2552" y="3068960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96828" y="3068960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24920" y="3068960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Analysis</a:t>
            </a:r>
          </a:p>
          <a:p>
            <a:pPr lvl="2"/>
            <a:r>
              <a:rPr lang="ko-KR" altLang="en-US" dirty="0" smtClean="0"/>
              <a:t>합치는 데에 걸리는 시간 </a:t>
            </a:r>
            <a:r>
              <a:rPr lang="en-US" altLang="ko-KR" dirty="0" smtClean="0">
                <a:sym typeface="Wingdings" pitchFamily="2" charset="2"/>
              </a:rPr>
              <a:t> O(N+M)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따라서</a:t>
            </a:r>
            <a:r>
              <a:rPr lang="en-US" altLang="ko-KR" dirty="0" smtClean="0">
                <a:sym typeface="Wingdings" pitchFamily="2" charset="2"/>
              </a:rPr>
              <a:t>,  </a:t>
            </a:r>
            <a:r>
              <a:rPr lang="ko-KR" altLang="en-US" dirty="0" smtClean="0">
                <a:sym typeface="Wingdings" pitchFamily="2" charset="2"/>
              </a:rPr>
              <a:t>합치는 모든 연산 횟수를 더해보면 </a:t>
            </a:r>
            <a:r>
              <a:rPr lang="en-US" altLang="ko-KR" dirty="0" smtClean="0">
                <a:sym typeface="Wingdings" pitchFamily="2" charset="2"/>
              </a:rPr>
              <a:t>O(N log N)</a:t>
            </a:r>
          </a:p>
          <a:p>
            <a:r>
              <a:rPr lang="ko-KR" altLang="en-US" dirty="0" smtClean="0">
                <a:sym typeface="Wingdings" pitchFamily="2" charset="2"/>
              </a:rPr>
              <a:t>전형적인 </a:t>
            </a:r>
            <a:r>
              <a:rPr lang="en-US" altLang="ko-KR" dirty="0" smtClean="0">
                <a:sym typeface="Wingdings" pitchFamily="2" charset="2"/>
              </a:rPr>
              <a:t>Divide &amp; Conquer</a:t>
            </a: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33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>
                <a:sym typeface="Wingdings" pitchFamily="2" charset="2"/>
              </a:rPr>
              <a:t>역시 </a:t>
            </a:r>
            <a:r>
              <a:rPr lang="en-US" altLang="ko-KR" dirty="0" smtClean="0">
                <a:sym typeface="Wingdings" pitchFamily="2" charset="2"/>
              </a:rPr>
              <a:t>Divide &amp; Conquer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하지만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와 같이 전형적인 </a:t>
            </a:r>
            <a:r>
              <a:rPr lang="en-US" altLang="ko-KR" dirty="0" smtClean="0">
                <a:sym typeface="Wingdings" pitchFamily="2" charset="2"/>
              </a:rPr>
              <a:t>D&amp;C</a:t>
            </a:r>
            <a:r>
              <a:rPr lang="ko-KR" altLang="en-US" dirty="0" smtClean="0">
                <a:sym typeface="Wingdings" pitchFamily="2" charset="2"/>
              </a:rPr>
              <a:t>는 아님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역시 엄청난 아이디어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r>
              <a:rPr lang="ko-KR" altLang="en-US" dirty="0" smtClean="0">
                <a:sym typeface="Wingdings" pitchFamily="2" charset="2"/>
              </a:rPr>
              <a:t>매우 중요함</a:t>
            </a:r>
            <a:r>
              <a:rPr lang="en-US" altLang="ko-KR" dirty="0" smtClean="0">
                <a:sym typeface="Wingdings" pitchFamily="2" charset="2"/>
              </a:rPr>
              <a:t>!!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정렬 중에서 가장 빠르다고 알려져 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하지만 역시 </a:t>
            </a:r>
            <a:r>
              <a:rPr lang="en-US" altLang="ko-KR" dirty="0" smtClean="0">
                <a:sym typeface="Wingdings" pitchFamily="2" charset="2"/>
              </a:rPr>
              <a:t>Case by Case. </a:t>
            </a:r>
            <a:r>
              <a:rPr lang="ko-KR" altLang="en-US" dirty="0" smtClean="0">
                <a:sym typeface="Wingdings" pitchFamily="2" charset="2"/>
              </a:rPr>
              <a:t>최악의 경우 </a:t>
            </a:r>
            <a:r>
              <a:rPr lang="en-US" altLang="ko-KR" dirty="0" smtClean="0">
                <a:sym typeface="Wingdings" pitchFamily="2" charset="2"/>
              </a:rPr>
              <a:t>O(n^2)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기본적으로 </a:t>
            </a:r>
            <a:r>
              <a:rPr lang="en-US" altLang="ko-KR" dirty="0" smtClean="0">
                <a:sym typeface="Wingdings" pitchFamily="2" charset="2"/>
              </a:rPr>
              <a:t>O(n log n) sort </a:t>
            </a:r>
            <a:r>
              <a:rPr lang="ko-KR" altLang="en-US" dirty="0" smtClean="0">
                <a:sym typeface="Wingdings" pitchFamily="2" charset="2"/>
              </a:rPr>
              <a:t>하면 </a:t>
            </a:r>
            <a:r>
              <a:rPr lang="en-US" altLang="ko-KR" dirty="0" smtClean="0">
                <a:sym typeface="Wingdings" pitchFamily="2" charset="2"/>
              </a:rPr>
              <a:t>quick sort</a:t>
            </a:r>
            <a:r>
              <a:rPr lang="ko-KR" altLang="en-US" dirty="0" smtClean="0">
                <a:sym typeface="Wingdings" pitchFamily="2" charset="2"/>
              </a:rPr>
              <a:t>정도는 </a:t>
            </a:r>
            <a:r>
              <a:rPr lang="ko-KR" altLang="en-US" dirty="0" err="1" smtClean="0">
                <a:sym typeface="Wingdings" pitchFamily="2" charset="2"/>
              </a:rPr>
              <a:t>알고있어야</a:t>
            </a:r>
            <a:r>
              <a:rPr lang="en-US" altLang="ko-KR" dirty="0" smtClean="0">
                <a:sym typeface="Wingdings" pitchFamily="2" charset="2"/>
              </a:rPr>
              <a:t>…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8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(2)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Pivot</a:t>
            </a:r>
            <a:r>
              <a:rPr lang="ko-KR" altLang="en-US" dirty="0" smtClean="0"/>
              <a:t>을 정한다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547664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907704" y="5589240"/>
            <a:ext cx="0" cy="6840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11760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907704" y="5589240"/>
            <a:ext cx="0" cy="6840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11760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699792" y="5589240"/>
            <a:ext cx="0" cy="6840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11760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491880" y="5589240"/>
            <a:ext cx="0" cy="6840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11760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283968" y="5589240"/>
            <a:ext cx="0" cy="6840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11760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148064" y="5589240"/>
            <a:ext cx="0" cy="6840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11760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012160" y="5589240"/>
            <a:ext cx="0" cy="6840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1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11760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76256" y="5589240"/>
            <a:ext cx="0" cy="6840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(2)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11760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76256" y="5589240"/>
            <a:ext cx="0" cy="6840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295683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76256" y="5589240"/>
            <a:ext cx="0" cy="6840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295683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Pointer 2</a:t>
            </a:r>
            <a:r>
              <a:rPr lang="ko-KR" altLang="en-US" dirty="0" smtClean="0"/>
              <a:t>개를 만든다</a:t>
            </a:r>
            <a:r>
              <a:rPr lang="en-US" altLang="ko-KR" dirty="0" smtClean="0"/>
              <a:t>. (p, q)</a:t>
            </a:r>
          </a:p>
          <a:p>
            <a:pPr lvl="2"/>
            <a:r>
              <a:rPr lang="en-US" altLang="ko-KR" dirty="0" smtClean="0"/>
              <a:t>P : 1 ~ p-1 </a:t>
            </a:r>
            <a:r>
              <a:rPr lang="ko-KR" altLang="en-US" dirty="0" smtClean="0"/>
              <a:t>까지는 모두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 : Data[q]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보다 작음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295683" y="4905164"/>
            <a:ext cx="0" cy="6840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두 부분을 나눈다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두 부분을 나눈다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6239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4331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791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4600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74100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02192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30284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3.  </a:t>
            </a:r>
            <a:r>
              <a:rPr lang="ko-KR" altLang="en-US" dirty="0" smtClean="0"/>
              <a:t>각 부분을 어떻게든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6239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4331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7916" y="4905164"/>
            <a:ext cx="828092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46008" y="4905164"/>
            <a:ext cx="828092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74100" y="4905164"/>
            <a:ext cx="828092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02192" y="4905164"/>
            <a:ext cx="828092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30284" y="4905164"/>
            <a:ext cx="828092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63144" y="4077072"/>
            <a:ext cx="828092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91236" y="4077072"/>
            <a:ext cx="828092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9328" y="4077072"/>
            <a:ext cx="828092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47420" y="4077072"/>
            <a:ext cx="828092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75512" y="4077072"/>
            <a:ext cx="828092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Quick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Analysis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Pivot</a:t>
            </a:r>
            <a:r>
              <a:rPr lang="ko-KR" altLang="en-US" dirty="0" smtClean="0">
                <a:sym typeface="Wingdings" pitchFamily="2" charset="2"/>
              </a:rPr>
              <a:t>을 정하고 그 위치를 정확히 정하는데 </a:t>
            </a:r>
            <a:r>
              <a:rPr lang="en-US" altLang="ko-KR" dirty="0" smtClean="0">
                <a:sym typeface="Wingdings" pitchFamily="2" charset="2"/>
              </a:rPr>
              <a:t>O(N)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계속해서 반 씩 나누는 것을 관찰하면 </a:t>
            </a:r>
            <a:r>
              <a:rPr lang="en-US" altLang="ko-KR" dirty="0" smtClean="0">
                <a:sym typeface="Wingdings" pitchFamily="2" charset="2"/>
              </a:rPr>
              <a:t>O(N log N)</a:t>
            </a:r>
          </a:p>
          <a:p>
            <a:r>
              <a:rPr lang="en-US" altLang="ko-KR" dirty="0" smtClean="0">
                <a:sym typeface="Wingdings" pitchFamily="2" charset="2"/>
              </a:rPr>
              <a:t>But… </a:t>
            </a:r>
            <a:r>
              <a:rPr lang="ko-KR" altLang="en-US" dirty="0" smtClean="0">
                <a:sym typeface="Wingdings" pitchFamily="2" charset="2"/>
              </a:rPr>
              <a:t>최악의 경우에는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반 씩 나누어지는 것이 아니라 아예 나누어지지 않을 경우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O(N^2)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이를 막기 위한 여러 가지 방법이 있습니다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83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(2)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Search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원하는 값을 찾는다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가 정렬되어 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O(log N)</a:t>
            </a:r>
            <a:r>
              <a:rPr lang="ko-KR" altLang="en-US" dirty="0" smtClean="0"/>
              <a:t>만에 가능</a:t>
            </a:r>
            <a:r>
              <a:rPr lang="en-US" altLang="ko-KR" dirty="0" smtClean="0"/>
              <a:t>!</a:t>
            </a:r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Binary Search</a:t>
            </a:r>
            <a:endParaRPr lang="en-US" altLang="ko-KR" dirty="0"/>
          </a:p>
          <a:p>
            <a:r>
              <a:rPr lang="en-US" altLang="ko-KR" dirty="0" smtClean="0"/>
              <a:t>Search (2) </a:t>
            </a:r>
            <a:r>
              <a:rPr lang="en-US" altLang="ko-KR" b="1" dirty="0" smtClean="0">
                <a:solidFill>
                  <a:srgbClr val="FF0000"/>
                </a:solidFill>
              </a:rPr>
              <a:t>(!!)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7564" y="490372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490372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03748" y="4903722"/>
            <a:ext cx="828092" cy="828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4903722"/>
            <a:ext cx="828092" cy="828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9932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16116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2300" y="4903722"/>
            <a:ext cx="828092" cy="828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323</TotalTime>
  <Words>1992</Words>
  <Application>Microsoft Office PowerPoint</Application>
  <PresentationFormat>화면 슬라이드 쇼(4:3)</PresentationFormat>
  <Paragraphs>988</Paragraphs>
  <Slides>78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5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2013 Fall Semester SMP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Winter Seminar #2</dc:title>
  <dc:creator>cs000</dc:creator>
  <cp:lastModifiedBy>dblab</cp:lastModifiedBy>
  <cp:revision>38</cp:revision>
  <dcterms:created xsi:type="dcterms:W3CDTF">2012-12-27T04:21:51Z</dcterms:created>
  <dcterms:modified xsi:type="dcterms:W3CDTF">2014-06-24T07:03:01Z</dcterms:modified>
</cp:coreProperties>
</file>