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59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84F778-6943-46D4-B92A-5DF8BAF546D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B0BE-D685-43D8-9AAD-7A8F3683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2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949288" cy="1149626"/>
          </a:xfrm>
        </p:spPr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3816626"/>
            <a:ext cx="8468139" cy="182217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Focuses on algorithms which help computer to learn from data without explicit programming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Subset of AI that tries to solve a specific problem and make predictions using data</a:t>
            </a:r>
          </a:p>
        </p:txBody>
      </p:sp>
    </p:spTree>
    <p:extLst>
      <p:ext uri="{BB962C8B-B14F-4D97-AF65-F5344CB8AC3E}">
        <p14:creationId xmlns:p14="http://schemas.microsoft.com/office/powerpoint/2010/main" val="117566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60E79-17CE-45A3-9989-BBC5F4B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24" y="2653127"/>
            <a:ext cx="9458325" cy="26384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Qualitative</a:t>
            </a:r>
          </a:p>
          <a:p>
            <a:r>
              <a:rPr lang="en-US" dirty="0"/>
              <a:t>	categorical data</a:t>
            </a:r>
          </a:p>
          <a:p>
            <a:r>
              <a:rPr lang="en-US" dirty="0"/>
              <a:t>	male female </a:t>
            </a:r>
          </a:p>
          <a:p>
            <a:r>
              <a:rPr lang="en-US" dirty="0"/>
              <a:t>	football teams in meeting</a:t>
            </a:r>
          </a:p>
          <a:p>
            <a:r>
              <a:rPr lang="en-US" dirty="0"/>
              <a:t>		</a:t>
            </a:r>
            <a:r>
              <a:rPr lang="en-US" dirty="0" err="1"/>
              <a:t>esma</a:t>
            </a:r>
            <a:r>
              <a:rPr lang="en-US" dirty="0"/>
              <a:t> team1 ko number1 </a:t>
            </a:r>
            <a:r>
              <a:rPr lang="en-US" dirty="0" err="1"/>
              <a:t>arko</a:t>
            </a:r>
            <a:r>
              <a:rPr lang="en-US" dirty="0"/>
              <a:t> ko 2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hudaina</a:t>
            </a:r>
            <a:endParaRPr lang="en-US" dirty="0"/>
          </a:p>
          <a:p>
            <a:r>
              <a:rPr lang="en-US" dirty="0"/>
              <a:t>	these are Nominal data</a:t>
            </a:r>
          </a:p>
          <a:p>
            <a:r>
              <a:rPr lang="en-US" dirty="0"/>
              <a:t>	i.e. no inherent order </a:t>
            </a:r>
          </a:p>
          <a:p>
            <a:r>
              <a:rPr lang="en-US" dirty="0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209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1616765"/>
            <a:ext cx="8627165" cy="5035826"/>
          </a:xfrm>
        </p:spPr>
        <p:txBody>
          <a:bodyPr/>
          <a:lstStyle/>
          <a:p>
            <a:r>
              <a:rPr lang="en-US" dirty="0"/>
              <a:t>Nominal data ma handle </a:t>
            </a:r>
            <a:r>
              <a:rPr lang="en-US" dirty="0" err="1"/>
              <a:t>garna</a:t>
            </a:r>
            <a:r>
              <a:rPr lang="en-US" dirty="0"/>
              <a:t> </a:t>
            </a:r>
          </a:p>
          <a:p>
            <a:r>
              <a:rPr lang="en-US" dirty="0"/>
              <a:t>one-hot encoding use </a:t>
            </a:r>
            <a:r>
              <a:rPr lang="en-US" dirty="0" err="1"/>
              <a:t>huncha</a:t>
            </a:r>
            <a:r>
              <a:rPr lang="en-US" dirty="0"/>
              <a:t> </a:t>
            </a:r>
          </a:p>
          <a:p>
            <a:r>
              <a:rPr lang="en-US" dirty="0"/>
              <a:t>[MMC, NRT, JYC,APF]</a:t>
            </a:r>
          </a:p>
          <a:p>
            <a:r>
              <a:rPr lang="en-US" dirty="0"/>
              <a:t>1 if the category is matched</a:t>
            </a:r>
          </a:p>
          <a:p>
            <a:r>
              <a:rPr lang="en-US" dirty="0"/>
              <a:t>[mmc]      [1,0,0,0]</a:t>
            </a:r>
          </a:p>
          <a:p>
            <a:r>
              <a:rPr lang="en-US" dirty="0"/>
              <a:t>[</a:t>
            </a:r>
            <a:r>
              <a:rPr lang="en-US" dirty="0" err="1"/>
              <a:t>nrt</a:t>
            </a:r>
            <a:r>
              <a:rPr lang="en-US" dirty="0"/>
              <a:t>]          [0,1,0,0]</a:t>
            </a:r>
          </a:p>
          <a:p>
            <a:r>
              <a:rPr lang="en-US" dirty="0"/>
              <a:t>[</a:t>
            </a:r>
            <a:r>
              <a:rPr lang="en-US" dirty="0" err="1"/>
              <a:t>jyc</a:t>
            </a:r>
            <a:r>
              <a:rPr lang="en-US" dirty="0"/>
              <a:t>]          [0,0,1,0]</a:t>
            </a:r>
          </a:p>
          <a:p>
            <a:r>
              <a:rPr lang="en-US" dirty="0"/>
              <a:t>[</a:t>
            </a:r>
            <a:r>
              <a:rPr lang="en-US" dirty="0" err="1"/>
              <a:t>apf</a:t>
            </a:r>
            <a:r>
              <a:rPr lang="en-US" dirty="0"/>
              <a:t>]          [0,0,0,1]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1616765"/>
            <a:ext cx="8627165" cy="5035826"/>
          </a:xfrm>
        </p:spPr>
        <p:txBody>
          <a:bodyPr/>
          <a:lstStyle/>
          <a:p>
            <a:r>
              <a:rPr lang="en-US" dirty="0"/>
              <a:t>Ordinal data</a:t>
            </a:r>
          </a:p>
          <a:p>
            <a:r>
              <a:rPr lang="en-US" dirty="0"/>
              <a:t>Inherent order </a:t>
            </a:r>
            <a:r>
              <a:rPr lang="en-US" dirty="0" err="1"/>
              <a:t>huncha</a:t>
            </a:r>
            <a:r>
              <a:rPr lang="en-US" dirty="0"/>
              <a:t> 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Group ma various age group ko manche </a:t>
            </a:r>
            <a:r>
              <a:rPr lang="en-US" dirty="0" err="1"/>
              <a:t>chan</a:t>
            </a:r>
            <a:endParaRPr lang="en-US" dirty="0"/>
          </a:p>
          <a:p>
            <a:r>
              <a:rPr lang="en-US" dirty="0"/>
              <a:t>School </a:t>
            </a:r>
            <a:r>
              <a:rPr lang="en-US" dirty="0" err="1"/>
              <a:t>padne,college</a:t>
            </a:r>
            <a:r>
              <a:rPr lang="en-US" dirty="0"/>
              <a:t> jane, retired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School </a:t>
            </a:r>
            <a:r>
              <a:rPr lang="en-US" dirty="0" err="1"/>
              <a:t>padne</a:t>
            </a:r>
            <a:r>
              <a:rPr lang="en-US" dirty="0"/>
              <a:t> ra college jane are comparatively closer</a:t>
            </a:r>
          </a:p>
        </p:txBody>
      </p:sp>
    </p:spTree>
    <p:extLst>
      <p:ext uri="{BB962C8B-B14F-4D97-AF65-F5344CB8AC3E}">
        <p14:creationId xmlns:p14="http://schemas.microsoft.com/office/powerpoint/2010/main" val="24301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Quantitative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1616765"/>
            <a:ext cx="8627165" cy="5035826"/>
          </a:xfrm>
        </p:spPr>
        <p:txBody>
          <a:bodyPr/>
          <a:lstStyle/>
          <a:p>
            <a:r>
              <a:rPr lang="en-US" dirty="0"/>
              <a:t>Numerical valued data</a:t>
            </a:r>
          </a:p>
          <a:p>
            <a:r>
              <a:rPr lang="en-US" dirty="0"/>
              <a:t>Continuous and discrete </a:t>
            </a:r>
            <a:r>
              <a:rPr lang="en-US" dirty="0" err="1"/>
              <a:t>huncha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3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60E79-17CE-45A3-9989-BBC5F4B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16" y="1219199"/>
            <a:ext cx="5334876" cy="14881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3233531"/>
            <a:ext cx="8627165" cy="2988365"/>
          </a:xfrm>
        </p:spPr>
        <p:txBody>
          <a:bodyPr/>
          <a:lstStyle/>
          <a:p>
            <a:r>
              <a:rPr lang="en-US" dirty="0" err="1"/>
              <a:t>Esma</a:t>
            </a:r>
            <a:r>
              <a:rPr lang="en-US" dirty="0"/>
              <a:t> </a:t>
            </a:r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predict </a:t>
            </a:r>
            <a:r>
              <a:rPr lang="en-US" dirty="0" err="1"/>
              <a:t>garne</a:t>
            </a:r>
            <a:r>
              <a:rPr lang="en-US" dirty="0"/>
              <a:t> </a:t>
            </a:r>
            <a:r>
              <a:rPr lang="en-US" dirty="0" err="1"/>
              <a:t>vanne</a:t>
            </a:r>
            <a:r>
              <a:rPr lang="en-US" dirty="0"/>
              <a:t> </a:t>
            </a:r>
            <a:r>
              <a:rPr lang="en-US" dirty="0" err="1"/>
              <a:t>huncha</a:t>
            </a:r>
            <a:endParaRPr lang="en-US" dirty="0"/>
          </a:p>
          <a:p>
            <a:r>
              <a:rPr lang="en-US" dirty="0"/>
              <a:t>1 classification- predict discrete classes</a:t>
            </a:r>
          </a:p>
          <a:p>
            <a:r>
              <a:rPr lang="en-US" dirty="0"/>
              <a:t>									Multiclass classification</a:t>
            </a:r>
          </a:p>
          <a:p>
            <a:r>
              <a:rPr lang="en-US" dirty="0"/>
              <a:t>									</a:t>
            </a:r>
            <a:r>
              <a:rPr lang="en-US" dirty="0" err="1"/>
              <a:t>sun,moon,Jupiter</a:t>
            </a:r>
            <a:endParaRPr lang="en-US" dirty="0"/>
          </a:p>
          <a:p>
            <a:r>
              <a:rPr lang="en-US" dirty="0"/>
              <a:t>									</a:t>
            </a:r>
            <a:r>
              <a:rPr lang="en-US" dirty="0" err="1"/>
              <a:t>tiger,lion,dog</a:t>
            </a:r>
            <a:endParaRPr lang="en-US" dirty="0"/>
          </a:p>
          <a:p>
            <a:r>
              <a:rPr lang="en-US" dirty="0"/>
              <a:t>									fishes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9AA2C-F758-4C61-BC1A-01ADFAF48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1" r="33370"/>
          <a:stretch/>
        </p:blipFill>
        <p:spPr>
          <a:xfrm>
            <a:off x="1736035" y="4096596"/>
            <a:ext cx="3246783" cy="24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Binary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30F26-0970-49DB-ACE1-5D4AB05A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4" y="1215583"/>
            <a:ext cx="5529469" cy="21363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661" y="3432314"/>
            <a:ext cx="8627165" cy="2988365"/>
          </a:xfrm>
        </p:spPr>
        <p:txBody>
          <a:bodyPr/>
          <a:lstStyle/>
          <a:p>
            <a:r>
              <a:rPr lang="en-US" dirty="0"/>
              <a:t>Positive negative </a:t>
            </a:r>
          </a:p>
          <a:p>
            <a:r>
              <a:rPr lang="en-US" dirty="0"/>
              <a:t>Spam not spam</a:t>
            </a:r>
          </a:p>
          <a:p>
            <a:r>
              <a:rPr lang="en-US" dirty="0"/>
              <a:t>Tiger/ 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6" y="2067339"/>
            <a:ext cx="8627165" cy="2988365"/>
          </a:xfrm>
        </p:spPr>
        <p:txBody>
          <a:bodyPr/>
          <a:lstStyle/>
          <a:p>
            <a:r>
              <a:rPr lang="en-US" dirty="0"/>
              <a:t>Predict continuous values</a:t>
            </a:r>
          </a:p>
          <a:p>
            <a:r>
              <a:rPr lang="en-US" dirty="0"/>
              <a:t>Value </a:t>
            </a:r>
            <a:r>
              <a:rPr lang="en-US" dirty="0" err="1"/>
              <a:t>haru</a:t>
            </a:r>
            <a:r>
              <a:rPr lang="en-US" dirty="0"/>
              <a:t> predict </a:t>
            </a:r>
            <a:r>
              <a:rPr lang="en-US" dirty="0" err="1"/>
              <a:t>garcha</a:t>
            </a:r>
            <a:endParaRPr lang="en-US" dirty="0"/>
          </a:p>
          <a:p>
            <a:r>
              <a:rPr lang="en-US" dirty="0"/>
              <a:t>Like:</a:t>
            </a:r>
          </a:p>
          <a:p>
            <a:r>
              <a:rPr lang="en-US" dirty="0"/>
              <a:t>Price of house</a:t>
            </a:r>
          </a:p>
          <a:p>
            <a:r>
              <a:rPr lang="en-US" dirty="0"/>
              <a:t>Salary of employee</a:t>
            </a:r>
          </a:p>
        </p:txBody>
      </p:sp>
    </p:spTree>
    <p:extLst>
      <p:ext uri="{BB962C8B-B14F-4D97-AF65-F5344CB8AC3E}">
        <p14:creationId xmlns:p14="http://schemas.microsoft.com/office/powerpoint/2010/main" val="13141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Metrics of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6" y="2067339"/>
            <a:ext cx="8627165" cy="2988365"/>
          </a:xfrm>
        </p:spPr>
        <p:txBody>
          <a:bodyPr>
            <a:normAutofit fontScale="92500"/>
          </a:bodyPr>
          <a:lstStyle/>
          <a:p>
            <a:r>
              <a:rPr lang="en-US" dirty="0"/>
              <a:t>Loss function</a:t>
            </a:r>
          </a:p>
          <a:p>
            <a:r>
              <a:rPr lang="en-US" dirty="0"/>
              <a:t>L1 loss</a:t>
            </a:r>
          </a:p>
          <a:p>
            <a:r>
              <a:rPr lang="en-US" dirty="0"/>
              <a:t>L2 loss</a:t>
            </a:r>
          </a:p>
          <a:p>
            <a:r>
              <a:rPr lang="en-US" dirty="0"/>
              <a:t>Real and predicted ko difference </a:t>
            </a:r>
            <a:r>
              <a:rPr lang="en-US" dirty="0" err="1"/>
              <a:t>herne</a:t>
            </a:r>
            <a:r>
              <a:rPr lang="en-US" dirty="0"/>
              <a:t> ani loss check </a:t>
            </a:r>
            <a:r>
              <a:rPr lang="en-US" dirty="0" err="1"/>
              <a:t>garne</a:t>
            </a:r>
            <a:endParaRPr lang="en-US" dirty="0"/>
          </a:p>
          <a:p>
            <a:r>
              <a:rPr lang="en-US" dirty="0"/>
              <a:t>Kati </a:t>
            </a:r>
            <a:r>
              <a:rPr lang="en-US" dirty="0" err="1"/>
              <a:t>milyo</a:t>
            </a:r>
            <a:r>
              <a:rPr lang="en-US" dirty="0"/>
              <a:t> </a:t>
            </a:r>
            <a:r>
              <a:rPr lang="en-US" dirty="0" err="1"/>
              <a:t>kati</a:t>
            </a:r>
            <a:r>
              <a:rPr lang="en-US" dirty="0"/>
              <a:t> </a:t>
            </a:r>
            <a:r>
              <a:rPr lang="en-US" dirty="0" err="1"/>
              <a:t>milena</a:t>
            </a:r>
            <a:r>
              <a:rPr lang="en-US" dirty="0"/>
              <a:t> </a:t>
            </a:r>
            <a:r>
              <a:rPr lang="en-US" dirty="0" err="1"/>
              <a:t>herne</a:t>
            </a:r>
            <a:endParaRPr lang="en-US" dirty="0"/>
          </a:p>
          <a:p>
            <a:r>
              <a:rPr lang="en-US" dirty="0"/>
              <a:t>Accuracy</a:t>
            </a:r>
          </a:p>
          <a:p>
            <a:r>
              <a:rPr lang="en-US" dirty="0"/>
              <a:t>4 </a:t>
            </a:r>
            <a:r>
              <a:rPr lang="en-US" dirty="0" err="1"/>
              <a:t>wota</a:t>
            </a:r>
            <a:r>
              <a:rPr lang="en-US" dirty="0"/>
              <a:t> ma 3 </a:t>
            </a:r>
            <a:r>
              <a:rPr lang="en-US" dirty="0" err="1"/>
              <a:t>milyo</a:t>
            </a:r>
            <a:r>
              <a:rPr lang="en-US" dirty="0"/>
              <a:t> vane 75% </a:t>
            </a:r>
            <a:r>
              <a:rPr lang="en-US" dirty="0" err="1"/>
              <a:t>milyo</a:t>
            </a:r>
            <a:r>
              <a:rPr lang="en-US" dirty="0"/>
              <a:t> accuracy ¾ 75%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B1CC1-1E28-4582-89B6-CCFDC0AE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73" y="3790536"/>
            <a:ext cx="3486150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012B7-055F-4DB2-AB21-208F94ED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5" y="815008"/>
            <a:ext cx="30384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949288" cy="1149626"/>
          </a:xfrm>
        </p:spPr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3816626"/>
            <a:ext cx="8468139" cy="1822174"/>
          </a:xfrm>
        </p:spPr>
        <p:txBody>
          <a:bodyPr/>
          <a:lstStyle/>
          <a:p>
            <a:r>
              <a:rPr lang="en-US" dirty="0"/>
              <a:t>Area of computer science where the goal is to enable computers and machines to perform human like tasks and simulate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2603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949288" cy="1149626"/>
          </a:xfrm>
        </p:spPr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3816626"/>
            <a:ext cx="8468139" cy="1822174"/>
          </a:xfrm>
        </p:spPr>
        <p:txBody>
          <a:bodyPr/>
          <a:lstStyle/>
          <a:p>
            <a:r>
              <a:rPr lang="en-US" dirty="0"/>
              <a:t>Is a field that attempts to find patterns and draw insights from data </a:t>
            </a:r>
          </a:p>
        </p:txBody>
      </p:sp>
    </p:spTree>
    <p:extLst>
      <p:ext uri="{BB962C8B-B14F-4D97-AF65-F5344CB8AC3E}">
        <p14:creationId xmlns:p14="http://schemas.microsoft.com/office/powerpoint/2010/main" val="9273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949288" cy="1149626"/>
          </a:xfrm>
        </p:spPr>
        <p:txBody>
          <a:bodyPr/>
          <a:lstStyle/>
          <a:p>
            <a:r>
              <a:rPr lang="en-US" dirty="0"/>
              <a:t>All field overlaps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3816626"/>
            <a:ext cx="8468139" cy="18221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949288" cy="1149626"/>
          </a:xfrm>
        </p:spPr>
        <p:txBody>
          <a:bodyPr/>
          <a:lstStyle/>
          <a:p>
            <a:r>
              <a:rPr lang="en-US" dirty="0"/>
              <a:t>Types of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Uses labeled inputs(implies that input has a corresponding output labels) to train models and learn outputs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69C70-6B78-4E4E-911A-5C42A2513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1" r="33370"/>
          <a:stretch/>
        </p:blipFill>
        <p:spPr>
          <a:xfrm>
            <a:off x="1749287" y="1212857"/>
            <a:ext cx="8057322" cy="5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r>
              <a:rPr lang="en-US" dirty="0"/>
              <a:t>Uses unlabeled data to learn about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0056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A06BC-63CF-4F43-B94A-47293428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809985"/>
            <a:ext cx="12192000" cy="50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CB-9763-4DC1-8165-5DA04244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46" y="122584"/>
            <a:ext cx="10016628" cy="1149626"/>
          </a:xfrm>
        </p:spPr>
        <p:txBody>
          <a:bodyPr/>
          <a:lstStyle/>
          <a:p>
            <a:r>
              <a:rPr lang="en-US" sz="4400" dirty="0"/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EA8F-65C4-4003-8295-B087D558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2650435"/>
            <a:ext cx="8627165" cy="2988365"/>
          </a:xfrm>
        </p:spPr>
        <p:txBody>
          <a:bodyPr/>
          <a:lstStyle/>
          <a:p>
            <a:r>
              <a:rPr lang="en-US" dirty="0"/>
              <a:t>Agent learning in interactive environment based on rewards and penalties</a:t>
            </a:r>
          </a:p>
          <a:p>
            <a:r>
              <a:rPr lang="en-US" dirty="0"/>
              <a:t>Feedback is taken into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57753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384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ML</vt:lpstr>
      <vt:lpstr>AI</vt:lpstr>
      <vt:lpstr>DS</vt:lpstr>
      <vt:lpstr>All field overlaps</vt:lpstr>
      <vt:lpstr>Types of ML</vt:lpstr>
      <vt:lpstr>Supervised learning</vt:lpstr>
      <vt:lpstr>Unsupervised learning</vt:lpstr>
      <vt:lpstr>Unsupervised learning</vt:lpstr>
      <vt:lpstr>Reinforcement learning</vt:lpstr>
      <vt:lpstr>Supervised learning</vt:lpstr>
      <vt:lpstr>Features</vt:lpstr>
      <vt:lpstr>Features</vt:lpstr>
      <vt:lpstr>Features</vt:lpstr>
      <vt:lpstr>Quantitative data</vt:lpstr>
      <vt:lpstr>Supervised learning</vt:lpstr>
      <vt:lpstr>Binary Classification</vt:lpstr>
      <vt:lpstr>Regression</vt:lpstr>
      <vt:lpstr>Metrics of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Roshan  Shrestha</dc:creator>
  <cp:lastModifiedBy>Roshan  Shrestha</cp:lastModifiedBy>
  <cp:revision>8</cp:revision>
  <dcterms:created xsi:type="dcterms:W3CDTF">2023-10-07T15:39:44Z</dcterms:created>
  <dcterms:modified xsi:type="dcterms:W3CDTF">2023-10-08T08:20:11Z</dcterms:modified>
</cp:coreProperties>
</file>