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fr-N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DB73"/>
    <a:srgbClr val="A2BD30"/>
    <a:srgbClr val="D9E1F2"/>
    <a:srgbClr val="F0F3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727591-EEB2-411F-973B-5305622E7381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NC"/>
        </a:p>
      </dgm:t>
    </dgm:pt>
    <dgm:pt modelId="{E1EF666F-7F53-44F2-8C31-D79C02CA8041}">
      <dgm:prSet phldrT="[Texte]" custT="1"/>
      <dgm:spPr>
        <a:xfrm rot="5400000">
          <a:off x="-130757" y="101183"/>
          <a:ext cx="1091890" cy="896429"/>
        </a:xfrm>
        <a:prstGeom prst="chevron">
          <a:avLst/>
        </a:prstGeom>
        <a:solidFill>
          <a:srgbClr val="A2BD30"/>
        </a:solidFill>
        <a:ln w="25400" cap="flat" cmpd="sng" algn="ctr">
          <a:solidFill>
            <a:srgbClr val="A2BD3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spcAft>
              <a:spcPts val="0"/>
            </a:spcAft>
            <a:buNone/>
          </a:pPr>
          <a:r>
            <a:rPr lang="fr-FR" sz="1600" b="1" dirty="0">
              <a:solidFill>
                <a:srgbClr val="FEFE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0</a:t>
          </a:r>
          <a:endParaRPr lang="fr-NC" sz="1600" b="1" dirty="0">
            <a:solidFill>
              <a:srgbClr val="FEFEF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7F357C2-4022-4597-A7D7-11F9035D795D}" type="parTrans" cxnId="{FC482227-C6D7-4228-A0AC-2DF273F6C5DA}">
      <dgm:prSet/>
      <dgm:spPr/>
      <dgm:t>
        <a:bodyPr/>
        <a:lstStyle/>
        <a:p>
          <a:endParaRPr lang="fr-NC"/>
        </a:p>
      </dgm:t>
    </dgm:pt>
    <dgm:pt modelId="{22622930-AA0E-4251-B8A3-92A25328D705}" type="sibTrans" cxnId="{FC482227-C6D7-4228-A0AC-2DF273F6C5DA}">
      <dgm:prSet/>
      <dgm:spPr/>
      <dgm:t>
        <a:bodyPr/>
        <a:lstStyle/>
        <a:p>
          <a:endParaRPr lang="fr-NC"/>
        </a:p>
      </dgm:t>
    </dgm:pt>
    <dgm:pt modelId="{2E402BFE-D3F6-477C-8D40-9FA3E95A3739}">
      <dgm:prSet phldrT="[Texte]" custT="1"/>
      <dgm:spPr>
        <a:xfrm rot="5400000">
          <a:off x="1975245" y="-1169258"/>
          <a:ext cx="710102" cy="3065892"/>
        </a:xfrm>
        <a:prstGeom prst="round2SameRect">
          <a:avLst/>
        </a:prstGeom>
        <a:solidFill>
          <a:srgbClr val="FEFEFE">
            <a:alpha val="90000"/>
          </a:srgbClr>
        </a:solidFill>
        <a:ln w="25400" cap="flat" cmpd="sng" algn="ctr">
          <a:solidFill>
            <a:srgbClr val="A2BD3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sz="160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Etudes préalables</a:t>
          </a:r>
          <a:endParaRPr lang="fr-NC" sz="1600">
            <a:solidFill>
              <a:srgbClr val="000000">
                <a:lumMod val="75000"/>
                <a:lumOff val="25000"/>
              </a:srgb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23AF8F5-45D5-4782-847E-B8B6E898BDE2}" type="parTrans" cxnId="{547D2A65-1302-4147-977E-A34D20E41E11}">
      <dgm:prSet/>
      <dgm:spPr/>
      <dgm:t>
        <a:bodyPr/>
        <a:lstStyle/>
        <a:p>
          <a:endParaRPr lang="fr-NC"/>
        </a:p>
      </dgm:t>
    </dgm:pt>
    <dgm:pt modelId="{ECA15007-5F84-4460-B85E-D9A79951AEDC}" type="sibTrans" cxnId="{547D2A65-1302-4147-977E-A34D20E41E11}">
      <dgm:prSet/>
      <dgm:spPr/>
      <dgm:t>
        <a:bodyPr/>
        <a:lstStyle/>
        <a:p>
          <a:endParaRPr lang="fr-NC"/>
        </a:p>
      </dgm:t>
    </dgm:pt>
    <dgm:pt modelId="{74BFA7C9-61FD-4EF3-AA86-B32108AEBA04}">
      <dgm:prSet phldrT="[Texte]" custT="1"/>
      <dgm:spPr>
        <a:xfrm rot="5400000">
          <a:off x="-130757" y="1065817"/>
          <a:ext cx="1091890" cy="896429"/>
        </a:xfrm>
        <a:prstGeom prst="chevron">
          <a:avLst/>
        </a:prstGeom>
        <a:solidFill>
          <a:srgbClr val="A2BD30"/>
        </a:solidFill>
        <a:ln w="25400" cap="flat" cmpd="sng" algn="ctr">
          <a:solidFill>
            <a:srgbClr val="A2BD3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spcAft>
              <a:spcPts val="0"/>
            </a:spcAft>
            <a:buNone/>
          </a:pPr>
          <a:r>
            <a:rPr lang="fr-FR" sz="1600" b="1">
              <a:solidFill>
                <a:srgbClr val="FEFE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1</a:t>
          </a:r>
          <a:endParaRPr lang="fr-NC" sz="1600" b="1">
            <a:solidFill>
              <a:srgbClr val="FEFEF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A37033F-4984-4B05-B425-4C20E6EFD4F9}" type="parTrans" cxnId="{FB560987-9729-490D-96E5-13B9BD12F4FC}">
      <dgm:prSet/>
      <dgm:spPr/>
      <dgm:t>
        <a:bodyPr/>
        <a:lstStyle/>
        <a:p>
          <a:endParaRPr lang="fr-NC"/>
        </a:p>
      </dgm:t>
    </dgm:pt>
    <dgm:pt modelId="{C59C5F5D-AC15-4866-B791-BCC984FC355F}" type="sibTrans" cxnId="{FB560987-9729-490D-96E5-13B9BD12F4FC}">
      <dgm:prSet/>
      <dgm:spPr/>
      <dgm:t>
        <a:bodyPr/>
        <a:lstStyle/>
        <a:p>
          <a:endParaRPr lang="fr-NC"/>
        </a:p>
      </dgm:t>
    </dgm:pt>
    <dgm:pt modelId="{552D8B7E-FAA7-4749-BE8B-1D909D2DA878}">
      <dgm:prSet phldrT="[Texte]" custT="1"/>
      <dgm:spPr>
        <a:xfrm rot="5400000">
          <a:off x="1975431" y="-209994"/>
          <a:ext cx="709729" cy="3065892"/>
        </a:xfrm>
        <a:prstGeom prst="round2SameRect">
          <a:avLst/>
        </a:prstGeom>
        <a:solidFill>
          <a:srgbClr val="FEFEFE">
            <a:alpha val="90000"/>
          </a:srgbClr>
        </a:solidFill>
        <a:ln w="25400" cap="flat" cmpd="sng" algn="ctr">
          <a:solidFill>
            <a:srgbClr val="A2BD3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sz="160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Nouvelle-Calédonie</a:t>
          </a:r>
          <a:endParaRPr lang="fr-NC" sz="2400">
            <a:solidFill>
              <a:srgbClr val="000000">
                <a:lumMod val="75000"/>
                <a:lumOff val="25000"/>
              </a:srgb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D11BF8-4877-421C-8207-B7BBB82991A4}" type="parTrans" cxnId="{EA3B9932-DE41-4902-8D0D-AF32E6BF0B94}">
      <dgm:prSet/>
      <dgm:spPr/>
      <dgm:t>
        <a:bodyPr/>
        <a:lstStyle/>
        <a:p>
          <a:endParaRPr lang="fr-NC"/>
        </a:p>
      </dgm:t>
    </dgm:pt>
    <dgm:pt modelId="{4CA67410-690F-422D-8578-B10F9E8D3522}" type="sibTrans" cxnId="{EA3B9932-DE41-4902-8D0D-AF32E6BF0B94}">
      <dgm:prSet/>
      <dgm:spPr/>
      <dgm:t>
        <a:bodyPr/>
        <a:lstStyle/>
        <a:p>
          <a:endParaRPr lang="fr-NC"/>
        </a:p>
      </dgm:t>
    </dgm:pt>
    <dgm:pt modelId="{1853AC36-9B48-4105-9891-08B30F34F602}">
      <dgm:prSet phldrT="[Texte]" custT="1"/>
      <dgm:spPr>
        <a:xfrm rot="5400000">
          <a:off x="-130757" y="2030451"/>
          <a:ext cx="1091890" cy="896429"/>
        </a:xfrm>
        <a:prstGeom prst="chevron">
          <a:avLst/>
        </a:prstGeom>
        <a:solidFill>
          <a:srgbClr val="A2BD30"/>
        </a:solidFill>
        <a:ln w="25400" cap="flat" cmpd="sng" algn="ctr">
          <a:solidFill>
            <a:srgbClr val="A2BD3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spcAft>
              <a:spcPts val="0"/>
            </a:spcAft>
            <a:buNone/>
          </a:pPr>
          <a:r>
            <a:rPr lang="fr-FR" sz="1600" b="1">
              <a:solidFill>
                <a:srgbClr val="FEFE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2</a:t>
          </a:r>
          <a:endParaRPr lang="fr-NC" sz="1600" b="1">
            <a:solidFill>
              <a:srgbClr val="FEFEF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2B49A49-B75C-4CDA-B523-6EEBD2FBF08A}" type="parTrans" cxnId="{2A131951-7778-4005-AFB1-93ADB54544BD}">
      <dgm:prSet/>
      <dgm:spPr/>
      <dgm:t>
        <a:bodyPr/>
        <a:lstStyle/>
        <a:p>
          <a:endParaRPr lang="fr-NC"/>
        </a:p>
      </dgm:t>
    </dgm:pt>
    <dgm:pt modelId="{8F53D49D-7DC6-4B27-871A-53CA119A4117}" type="sibTrans" cxnId="{2A131951-7778-4005-AFB1-93ADB54544BD}">
      <dgm:prSet/>
      <dgm:spPr/>
      <dgm:t>
        <a:bodyPr/>
        <a:lstStyle/>
        <a:p>
          <a:endParaRPr lang="fr-NC"/>
        </a:p>
      </dgm:t>
    </dgm:pt>
    <dgm:pt modelId="{A64C4F0A-0DB6-4E97-B1CC-5EE5D629CA3C}">
      <dgm:prSet phldrT="[Texte]" custT="1"/>
      <dgm:spPr>
        <a:xfrm rot="5400000">
          <a:off x="1975431" y="754639"/>
          <a:ext cx="709729" cy="3065892"/>
        </a:xfrm>
        <a:prstGeom prst="round2SameRect">
          <a:avLst/>
        </a:prstGeom>
        <a:solidFill>
          <a:srgbClr val="FEFEFE">
            <a:alpha val="90000"/>
          </a:srgbClr>
        </a:solidFill>
        <a:ln w="25400" cap="flat" cmpd="sng" algn="ctr">
          <a:solidFill>
            <a:srgbClr val="A2BD3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sz="160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Territoires du Pacifique</a:t>
          </a:r>
          <a:endParaRPr lang="fr-NC" sz="2000">
            <a:solidFill>
              <a:srgbClr val="000000">
                <a:lumMod val="75000"/>
                <a:lumOff val="25000"/>
              </a:srgb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705F604-36AC-4B6D-A0DA-43B41ECA06BA}" type="parTrans" cxnId="{1A16DA63-AD28-4F1D-82EC-31C8D9325772}">
      <dgm:prSet/>
      <dgm:spPr/>
      <dgm:t>
        <a:bodyPr/>
        <a:lstStyle/>
        <a:p>
          <a:endParaRPr lang="fr-NC"/>
        </a:p>
      </dgm:t>
    </dgm:pt>
    <dgm:pt modelId="{754D61CE-D4BE-4C79-8F20-8700363320A0}" type="sibTrans" cxnId="{1A16DA63-AD28-4F1D-82EC-31C8D9325772}">
      <dgm:prSet/>
      <dgm:spPr/>
      <dgm:t>
        <a:bodyPr/>
        <a:lstStyle/>
        <a:p>
          <a:endParaRPr lang="fr-NC"/>
        </a:p>
      </dgm:t>
    </dgm:pt>
    <dgm:pt modelId="{5BF6BB34-BC69-4AC6-B4D2-7EA2CD069C1B}">
      <dgm:prSet phldrT="[Texte]" custT="1"/>
      <dgm:spPr>
        <a:xfrm rot="5400000">
          <a:off x="-130757" y="2995086"/>
          <a:ext cx="1091890" cy="896429"/>
        </a:xfrm>
        <a:prstGeom prst="chevron">
          <a:avLst/>
        </a:prstGeom>
        <a:solidFill>
          <a:srgbClr val="A2BD30">
            <a:alpha val="90000"/>
          </a:srgbClr>
        </a:solidFill>
        <a:ln w="25400" cap="flat" cmpd="sng" algn="ctr">
          <a:solidFill>
            <a:srgbClr val="A2BD3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600" b="1" kern="1200">
              <a:solidFill>
                <a:srgbClr val="FEFE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3</a:t>
          </a:r>
          <a:endParaRPr lang="fr-NC" sz="1600" b="1" kern="1200">
            <a:solidFill>
              <a:srgbClr val="FEFEF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E19A3D1-1BB8-477F-B85B-99FDF09D0D70}" type="parTrans" cxnId="{09F964D1-97A2-499C-9A43-CDBD7A94CA51}">
      <dgm:prSet/>
      <dgm:spPr/>
      <dgm:t>
        <a:bodyPr/>
        <a:lstStyle/>
        <a:p>
          <a:endParaRPr lang="fr-NC"/>
        </a:p>
      </dgm:t>
    </dgm:pt>
    <dgm:pt modelId="{A8ABE6B6-8515-44B0-8057-8F03053EE082}" type="sibTrans" cxnId="{09F964D1-97A2-499C-9A43-CDBD7A94CA51}">
      <dgm:prSet/>
      <dgm:spPr/>
      <dgm:t>
        <a:bodyPr/>
        <a:lstStyle/>
        <a:p>
          <a:endParaRPr lang="fr-NC"/>
        </a:p>
      </dgm:t>
    </dgm:pt>
    <dgm:pt modelId="{6875BD0E-C454-45CA-8291-F3AB8361EAC6}">
      <dgm:prSet phldrT="[Texte]" custT="1"/>
      <dgm:spPr>
        <a:xfrm rot="5400000">
          <a:off x="1975431" y="1719273"/>
          <a:ext cx="709729" cy="3065892"/>
        </a:xfrm>
        <a:prstGeom prst="round2SameRect">
          <a:avLst/>
        </a:prstGeom>
        <a:solidFill>
          <a:srgbClr val="FEFEFE">
            <a:alpha val="90000"/>
          </a:srgbClr>
        </a:solidFill>
        <a:ln w="25400" cap="flat" cmpd="sng" algn="ctr">
          <a:solidFill>
            <a:srgbClr val="A2BD3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sz="160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Orchestration</a:t>
          </a:r>
          <a:endParaRPr lang="fr-NC" sz="2000">
            <a:solidFill>
              <a:srgbClr val="000000">
                <a:lumMod val="75000"/>
                <a:lumOff val="25000"/>
              </a:srgb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FE5D48F-D4B3-4B6B-9A9A-0B97E29794CB}" type="parTrans" cxnId="{A253E80B-BC91-448B-AE7C-9948A19791C8}">
      <dgm:prSet/>
      <dgm:spPr/>
      <dgm:t>
        <a:bodyPr/>
        <a:lstStyle/>
        <a:p>
          <a:endParaRPr lang="fr-NC"/>
        </a:p>
      </dgm:t>
    </dgm:pt>
    <dgm:pt modelId="{1D312157-3883-4BBE-9ECB-B823DFB944D9}" type="sibTrans" cxnId="{A253E80B-BC91-448B-AE7C-9948A19791C8}">
      <dgm:prSet/>
      <dgm:spPr/>
      <dgm:t>
        <a:bodyPr/>
        <a:lstStyle/>
        <a:p>
          <a:endParaRPr lang="fr-NC"/>
        </a:p>
      </dgm:t>
    </dgm:pt>
    <dgm:pt modelId="{0A7317C3-F015-49E3-B119-6E21C0B0F8A6}">
      <dgm:prSet phldrT="[Texte]" custT="1"/>
      <dgm:spPr>
        <a:xfrm rot="5400000">
          <a:off x="-130757" y="3959720"/>
          <a:ext cx="1091890" cy="896429"/>
        </a:xfrm>
        <a:prstGeom prst="chevron">
          <a:avLst/>
        </a:prstGeom>
        <a:solidFill>
          <a:srgbClr val="A2BD30">
            <a:alpha val="90000"/>
          </a:srgbClr>
        </a:solidFill>
        <a:ln w="25400" cap="flat" cmpd="sng" algn="ctr">
          <a:solidFill>
            <a:srgbClr val="A2BD3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spcAft>
              <a:spcPts val="0"/>
            </a:spcAft>
            <a:buNone/>
          </a:pPr>
          <a:r>
            <a:rPr lang="fr-FR" sz="1600" b="1" kern="1200">
              <a:solidFill>
                <a:srgbClr val="FEFE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4</a:t>
          </a:r>
          <a:endParaRPr lang="fr-NC" sz="1600" b="1" kern="1200">
            <a:solidFill>
              <a:srgbClr val="FEFEF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6A3F2E0-1789-49FB-A440-0BD467095ED7}" type="parTrans" cxnId="{5B129518-25AE-478A-9DB1-05D42E4EB5F0}">
      <dgm:prSet/>
      <dgm:spPr/>
      <dgm:t>
        <a:bodyPr/>
        <a:lstStyle/>
        <a:p>
          <a:endParaRPr lang="fr-NC"/>
        </a:p>
      </dgm:t>
    </dgm:pt>
    <dgm:pt modelId="{3B126AF9-EE28-4053-B6F5-6AA92FA5170A}" type="sibTrans" cxnId="{5B129518-25AE-478A-9DB1-05D42E4EB5F0}">
      <dgm:prSet/>
      <dgm:spPr/>
      <dgm:t>
        <a:bodyPr/>
        <a:lstStyle/>
        <a:p>
          <a:endParaRPr lang="fr-NC"/>
        </a:p>
      </dgm:t>
    </dgm:pt>
    <dgm:pt modelId="{0EE907D1-7F88-4A88-A54B-6CDF3E6255D2}">
      <dgm:prSet phldrT="[Texte]" custT="1"/>
      <dgm:spPr>
        <a:xfrm rot="5400000">
          <a:off x="1975431" y="2683907"/>
          <a:ext cx="709729" cy="3065892"/>
        </a:xfrm>
        <a:prstGeom prst="round2SameRect">
          <a:avLst/>
        </a:prstGeom>
        <a:solidFill>
          <a:srgbClr val="FEFEFE">
            <a:alpha val="90000"/>
          </a:srgbClr>
        </a:solidFill>
        <a:ln w="25400" cap="flat" cmpd="sng" algn="ctr">
          <a:solidFill>
            <a:srgbClr val="A2BD30"/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>
            <a:buNone/>
          </a:pPr>
          <a:r>
            <a:rPr lang="fr-FR" sz="160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Restitution finale</a:t>
          </a:r>
          <a:endParaRPr lang="fr-NC" sz="1600">
            <a:solidFill>
              <a:srgbClr val="000000">
                <a:lumMod val="75000"/>
                <a:lumOff val="25000"/>
              </a:srgb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3CB189-E27C-4890-8C07-5E870976A4F8}" type="parTrans" cxnId="{475F72CC-45A5-4510-81DC-AAE818F6233A}">
      <dgm:prSet/>
      <dgm:spPr/>
      <dgm:t>
        <a:bodyPr/>
        <a:lstStyle/>
        <a:p>
          <a:endParaRPr lang="fr-NC"/>
        </a:p>
      </dgm:t>
    </dgm:pt>
    <dgm:pt modelId="{27895F46-D87F-4424-AC39-7FB3DFEC089E}" type="sibTrans" cxnId="{475F72CC-45A5-4510-81DC-AAE818F6233A}">
      <dgm:prSet/>
      <dgm:spPr/>
      <dgm:t>
        <a:bodyPr/>
        <a:lstStyle/>
        <a:p>
          <a:endParaRPr lang="fr-NC"/>
        </a:p>
      </dgm:t>
    </dgm:pt>
    <dgm:pt modelId="{84A73138-9C04-470A-BA80-792D715295D2}" type="pres">
      <dgm:prSet presAssocID="{12727591-EEB2-411F-973B-5305622E7381}" presName="linearFlow" presStyleCnt="0">
        <dgm:presLayoutVars>
          <dgm:dir/>
          <dgm:animLvl val="lvl"/>
          <dgm:resizeHandles val="exact"/>
        </dgm:presLayoutVars>
      </dgm:prSet>
      <dgm:spPr/>
    </dgm:pt>
    <dgm:pt modelId="{FAC386C4-9769-4935-AE69-18250BBA9263}" type="pres">
      <dgm:prSet presAssocID="{E1EF666F-7F53-44F2-8C31-D79C02CA8041}" presName="composite" presStyleCnt="0"/>
      <dgm:spPr/>
    </dgm:pt>
    <dgm:pt modelId="{0DEC2809-D72E-438A-9E9E-B3138E64B373}" type="pres">
      <dgm:prSet presAssocID="{E1EF666F-7F53-44F2-8C31-D79C02CA8041}" presName="parentText" presStyleLbl="alignNode1" presStyleIdx="0" presStyleCnt="5" custScaleX="117284">
        <dgm:presLayoutVars>
          <dgm:chMax val="1"/>
          <dgm:bulletEnabled val="1"/>
        </dgm:presLayoutVars>
      </dgm:prSet>
      <dgm:spPr/>
    </dgm:pt>
    <dgm:pt modelId="{B90D996E-2CC8-4BA6-A336-F1CC78397860}" type="pres">
      <dgm:prSet presAssocID="{E1EF666F-7F53-44F2-8C31-D79C02CA8041}" presName="descendantText" presStyleLbl="alignAcc1" presStyleIdx="0" presStyleCnt="5" custScaleY="100000" custLinFactNeighborX="1188" custLinFactNeighborY="730">
        <dgm:presLayoutVars>
          <dgm:bulletEnabled val="1"/>
        </dgm:presLayoutVars>
      </dgm:prSet>
      <dgm:spPr/>
    </dgm:pt>
    <dgm:pt modelId="{D1F25F01-AD60-40CD-8319-EAEC11E626AB}" type="pres">
      <dgm:prSet presAssocID="{22622930-AA0E-4251-B8A3-92A25328D705}" presName="sp" presStyleCnt="0"/>
      <dgm:spPr/>
    </dgm:pt>
    <dgm:pt modelId="{7E61B767-B762-41F9-A652-0FF491D30EEC}" type="pres">
      <dgm:prSet presAssocID="{74BFA7C9-61FD-4EF3-AA86-B32108AEBA04}" presName="composite" presStyleCnt="0"/>
      <dgm:spPr/>
    </dgm:pt>
    <dgm:pt modelId="{90737A19-004F-48D7-89FC-3AC77A5806EE}" type="pres">
      <dgm:prSet presAssocID="{74BFA7C9-61FD-4EF3-AA86-B32108AEBA04}" presName="parentText" presStyleLbl="alignNode1" presStyleIdx="1" presStyleCnt="5" custScaleX="117284">
        <dgm:presLayoutVars>
          <dgm:chMax val="1"/>
          <dgm:bulletEnabled val="1"/>
        </dgm:presLayoutVars>
      </dgm:prSet>
      <dgm:spPr/>
    </dgm:pt>
    <dgm:pt modelId="{8E148E75-9488-46CE-BD84-2D8AE5F3CB37}" type="pres">
      <dgm:prSet presAssocID="{74BFA7C9-61FD-4EF3-AA86-B32108AEBA04}" presName="descendantText" presStyleLbl="alignAcc1" presStyleIdx="1" presStyleCnt="5">
        <dgm:presLayoutVars>
          <dgm:bulletEnabled val="1"/>
        </dgm:presLayoutVars>
      </dgm:prSet>
      <dgm:spPr/>
    </dgm:pt>
    <dgm:pt modelId="{24E362B2-34AB-4042-A40B-F196B53292D3}" type="pres">
      <dgm:prSet presAssocID="{C59C5F5D-AC15-4866-B791-BCC984FC355F}" presName="sp" presStyleCnt="0"/>
      <dgm:spPr/>
    </dgm:pt>
    <dgm:pt modelId="{507D89D4-09BE-43E8-AC27-5AD7B2E9A654}" type="pres">
      <dgm:prSet presAssocID="{1853AC36-9B48-4105-9891-08B30F34F602}" presName="composite" presStyleCnt="0"/>
      <dgm:spPr/>
    </dgm:pt>
    <dgm:pt modelId="{726D9189-C7A9-42CF-888E-EEDC594CA779}" type="pres">
      <dgm:prSet presAssocID="{1853AC36-9B48-4105-9891-08B30F34F602}" presName="parentText" presStyleLbl="alignNode1" presStyleIdx="2" presStyleCnt="5" custScaleX="117284">
        <dgm:presLayoutVars>
          <dgm:chMax val="1"/>
          <dgm:bulletEnabled val="1"/>
        </dgm:presLayoutVars>
      </dgm:prSet>
      <dgm:spPr/>
    </dgm:pt>
    <dgm:pt modelId="{2AD5991D-7FEE-4EF0-9ED6-E35ECBF4BF23}" type="pres">
      <dgm:prSet presAssocID="{1853AC36-9B48-4105-9891-08B30F34F602}" presName="descendantText" presStyleLbl="alignAcc1" presStyleIdx="2" presStyleCnt="5">
        <dgm:presLayoutVars>
          <dgm:bulletEnabled val="1"/>
        </dgm:presLayoutVars>
      </dgm:prSet>
      <dgm:spPr/>
    </dgm:pt>
    <dgm:pt modelId="{2C17BFAA-1AE8-4B40-A6F0-7037B7E0573B}" type="pres">
      <dgm:prSet presAssocID="{8F53D49D-7DC6-4B27-871A-53CA119A4117}" presName="sp" presStyleCnt="0"/>
      <dgm:spPr/>
    </dgm:pt>
    <dgm:pt modelId="{9CBA651B-3B51-4188-8EA3-85F95EB37B1F}" type="pres">
      <dgm:prSet presAssocID="{5BF6BB34-BC69-4AC6-B4D2-7EA2CD069C1B}" presName="composite" presStyleCnt="0"/>
      <dgm:spPr/>
    </dgm:pt>
    <dgm:pt modelId="{AFB61F6C-1AE0-4E88-8FC0-1C25331DA85C}" type="pres">
      <dgm:prSet presAssocID="{5BF6BB34-BC69-4AC6-B4D2-7EA2CD069C1B}" presName="parentText" presStyleLbl="alignNode1" presStyleIdx="3" presStyleCnt="5" custScaleX="117284">
        <dgm:presLayoutVars>
          <dgm:chMax val="1"/>
          <dgm:bulletEnabled val="1"/>
        </dgm:presLayoutVars>
      </dgm:prSet>
      <dgm:spPr/>
    </dgm:pt>
    <dgm:pt modelId="{15B4D584-B2B7-4BF4-9A86-36900AC6D9C5}" type="pres">
      <dgm:prSet presAssocID="{5BF6BB34-BC69-4AC6-B4D2-7EA2CD069C1B}" presName="descendantText" presStyleLbl="alignAcc1" presStyleIdx="3" presStyleCnt="5" custLinFactNeighborX="1188">
        <dgm:presLayoutVars>
          <dgm:bulletEnabled val="1"/>
        </dgm:presLayoutVars>
      </dgm:prSet>
      <dgm:spPr/>
    </dgm:pt>
    <dgm:pt modelId="{E85AD733-B182-4DC6-8F45-59F35079F130}" type="pres">
      <dgm:prSet presAssocID="{A8ABE6B6-8515-44B0-8057-8F03053EE082}" presName="sp" presStyleCnt="0"/>
      <dgm:spPr/>
    </dgm:pt>
    <dgm:pt modelId="{AA4E3F2B-DD2F-4460-A31B-0AA41BEB53B0}" type="pres">
      <dgm:prSet presAssocID="{0A7317C3-F015-49E3-B119-6E21C0B0F8A6}" presName="composite" presStyleCnt="0"/>
      <dgm:spPr/>
    </dgm:pt>
    <dgm:pt modelId="{DA8A93FD-11C4-4E28-8F35-97DC7D9CD413}" type="pres">
      <dgm:prSet presAssocID="{0A7317C3-F015-49E3-B119-6E21C0B0F8A6}" presName="parentText" presStyleLbl="alignNode1" presStyleIdx="4" presStyleCnt="5" custScaleX="117284">
        <dgm:presLayoutVars>
          <dgm:chMax val="1"/>
          <dgm:bulletEnabled val="1"/>
        </dgm:presLayoutVars>
      </dgm:prSet>
      <dgm:spPr/>
    </dgm:pt>
    <dgm:pt modelId="{448F90A6-A259-405A-8C2E-84B2984A4651}" type="pres">
      <dgm:prSet presAssocID="{0A7317C3-F015-49E3-B119-6E21C0B0F8A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87211808-C4A2-4B76-A91A-0D45402E3149}" type="presOf" srcId="{E1EF666F-7F53-44F2-8C31-D79C02CA8041}" destId="{0DEC2809-D72E-438A-9E9E-B3138E64B373}" srcOrd="0" destOrd="0" presId="urn:microsoft.com/office/officeart/2005/8/layout/chevron2"/>
    <dgm:cxn modelId="{A253E80B-BC91-448B-AE7C-9948A19791C8}" srcId="{5BF6BB34-BC69-4AC6-B4D2-7EA2CD069C1B}" destId="{6875BD0E-C454-45CA-8291-F3AB8361EAC6}" srcOrd="0" destOrd="0" parTransId="{DFE5D48F-D4B3-4B6B-9A9A-0B97E29794CB}" sibTransId="{1D312157-3883-4BBE-9ECB-B823DFB944D9}"/>
    <dgm:cxn modelId="{5B129518-25AE-478A-9DB1-05D42E4EB5F0}" srcId="{12727591-EEB2-411F-973B-5305622E7381}" destId="{0A7317C3-F015-49E3-B119-6E21C0B0F8A6}" srcOrd="4" destOrd="0" parTransId="{26A3F2E0-1789-49FB-A440-0BD467095ED7}" sibTransId="{3B126AF9-EE28-4053-B6F5-6AA92FA5170A}"/>
    <dgm:cxn modelId="{FC482227-C6D7-4228-A0AC-2DF273F6C5DA}" srcId="{12727591-EEB2-411F-973B-5305622E7381}" destId="{E1EF666F-7F53-44F2-8C31-D79C02CA8041}" srcOrd="0" destOrd="0" parTransId="{E7F357C2-4022-4597-A7D7-11F9035D795D}" sibTransId="{22622930-AA0E-4251-B8A3-92A25328D705}"/>
    <dgm:cxn modelId="{EA3B9932-DE41-4902-8D0D-AF32E6BF0B94}" srcId="{74BFA7C9-61FD-4EF3-AA86-B32108AEBA04}" destId="{552D8B7E-FAA7-4749-BE8B-1D909D2DA878}" srcOrd="0" destOrd="0" parTransId="{22D11BF8-4877-421C-8207-B7BBB82991A4}" sibTransId="{4CA67410-690F-422D-8578-B10F9E8D3522}"/>
    <dgm:cxn modelId="{F2CADE35-AFAB-4B8E-9FC2-63217439D9B9}" type="presOf" srcId="{A64C4F0A-0DB6-4E97-B1CC-5EE5D629CA3C}" destId="{2AD5991D-7FEE-4EF0-9ED6-E35ECBF4BF23}" srcOrd="0" destOrd="0" presId="urn:microsoft.com/office/officeart/2005/8/layout/chevron2"/>
    <dgm:cxn modelId="{81AF0A5E-83DA-46A6-82FE-25E28FCEF3B1}" type="presOf" srcId="{6875BD0E-C454-45CA-8291-F3AB8361EAC6}" destId="{15B4D584-B2B7-4BF4-9A86-36900AC6D9C5}" srcOrd="0" destOrd="0" presId="urn:microsoft.com/office/officeart/2005/8/layout/chevron2"/>
    <dgm:cxn modelId="{1A16DA63-AD28-4F1D-82EC-31C8D9325772}" srcId="{1853AC36-9B48-4105-9891-08B30F34F602}" destId="{A64C4F0A-0DB6-4E97-B1CC-5EE5D629CA3C}" srcOrd="0" destOrd="0" parTransId="{F705F604-36AC-4B6D-A0DA-43B41ECA06BA}" sibTransId="{754D61CE-D4BE-4C79-8F20-8700363320A0}"/>
    <dgm:cxn modelId="{547D2A65-1302-4147-977E-A34D20E41E11}" srcId="{E1EF666F-7F53-44F2-8C31-D79C02CA8041}" destId="{2E402BFE-D3F6-477C-8D40-9FA3E95A3739}" srcOrd="0" destOrd="0" parTransId="{D23AF8F5-45D5-4782-847E-B8B6E898BDE2}" sibTransId="{ECA15007-5F84-4460-B85E-D9A79951AEDC}"/>
    <dgm:cxn modelId="{90D0424C-F2E6-4F51-A43F-9A802074DFC9}" type="presOf" srcId="{552D8B7E-FAA7-4749-BE8B-1D909D2DA878}" destId="{8E148E75-9488-46CE-BD84-2D8AE5F3CB37}" srcOrd="0" destOrd="0" presId="urn:microsoft.com/office/officeart/2005/8/layout/chevron2"/>
    <dgm:cxn modelId="{2A131951-7778-4005-AFB1-93ADB54544BD}" srcId="{12727591-EEB2-411F-973B-5305622E7381}" destId="{1853AC36-9B48-4105-9891-08B30F34F602}" srcOrd="2" destOrd="0" parTransId="{22B49A49-B75C-4CDA-B523-6EEBD2FBF08A}" sibTransId="{8F53D49D-7DC6-4B27-871A-53CA119A4117}"/>
    <dgm:cxn modelId="{0951EA57-9AC3-4E37-AC0F-1ED828541994}" type="presOf" srcId="{74BFA7C9-61FD-4EF3-AA86-B32108AEBA04}" destId="{90737A19-004F-48D7-89FC-3AC77A5806EE}" srcOrd="0" destOrd="0" presId="urn:microsoft.com/office/officeart/2005/8/layout/chevron2"/>
    <dgm:cxn modelId="{FB560987-9729-490D-96E5-13B9BD12F4FC}" srcId="{12727591-EEB2-411F-973B-5305622E7381}" destId="{74BFA7C9-61FD-4EF3-AA86-B32108AEBA04}" srcOrd="1" destOrd="0" parTransId="{DA37033F-4984-4B05-B425-4C20E6EFD4F9}" sibTransId="{C59C5F5D-AC15-4866-B791-BCC984FC355F}"/>
    <dgm:cxn modelId="{DCE680A0-3C2C-45C7-923F-E3A9A47BA3F8}" type="presOf" srcId="{0EE907D1-7F88-4A88-A54B-6CDF3E6255D2}" destId="{448F90A6-A259-405A-8C2E-84B2984A4651}" srcOrd="0" destOrd="0" presId="urn:microsoft.com/office/officeart/2005/8/layout/chevron2"/>
    <dgm:cxn modelId="{39A99EA3-323F-4483-80E5-C1CC13A442FB}" type="presOf" srcId="{12727591-EEB2-411F-973B-5305622E7381}" destId="{84A73138-9C04-470A-BA80-792D715295D2}" srcOrd="0" destOrd="0" presId="urn:microsoft.com/office/officeart/2005/8/layout/chevron2"/>
    <dgm:cxn modelId="{428765AC-7277-4E5B-B5F4-6AFDD9887602}" type="presOf" srcId="{1853AC36-9B48-4105-9891-08B30F34F602}" destId="{726D9189-C7A9-42CF-888E-EEDC594CA779}" srcOrd="0" destOrd="0" presId="urn:microsoft.com/office/officeart/2005/8/layout/chevron2"/>
    <dgm:cxn modelId="{9B676AC8-E235-4693-951F-B189DDE91E47}" type="presOf" srcId="{2E402BFE-D3F6-477C-8D40-9FA3E95A3739}" destId="{B90D996E-2CC8-4BA6-A336-F1CC78397860}" srcOrd="0" destOrd="0" presId="urn:microsoft.com/office/officeart/2005/8/layout/chevron2"/>
    <dgm:cxn modelId="{475F72CC-45A5-4510-81DC-AAE818F6233A}" srcId="{0A7317C3-F015-49E3-B119-6E21C0B0F8A6}" destId="{0EE907D1-7F88-4A88-A54B-6CDF3E6255D2}" srcOrd="0" destOrd="0" parTransId="{123CB189-E27C-4890-8C07-5E870976A4F8}" sibTransId="{27895F46-D87F-4424-AC39-7FB3DFEC089E}"/>
    <dgm:cxn modelId="{09F964D1-97A2-499C-9A43-CDBD7A94CA51}" srcId="{12727591-EEB2-411F-973B-5305622E7381}" destId="{5BF6BB34-BC69-4AC6-B4D2-7EA2CD069C1B}" srcOrd="3" destOrd="0" parTransId="{7E19A3D1-1BB8-477F-B85B-99FDF09D0D70}" sibTransId="{A8ABE6B6-8515-44B0-8057-8F03053EE082}"/>
    <dgm:cxn modelId="{3A9755D2-24B9-4C0E-8E64-371D13892C6E}" type="presOf" srcId="{0A7317C3-F015-49E3-B119-6E21C0B0F8A6}" destId="{DA8A93FD-11C4-4E28-8F35-97DC7D9CD413}" srcOrd="0" destOrd="0" presId="urn:microsoft.com/office/officeart/2005/8/layout/chevron2"/>
    <dgm:cxn modelId="{15DAF7E9-27A6-45C0-B87F-C17D5924B934}" type="presOf" srcId="{5BF6BB34-BC69-4AC6-B4D2-7EA2CD069C1B}" destId="{AFB61F6C-1AE0-4E88-8FC0-1C25331DA85C}" srcOrd="0" destOrd="0" presId="urn:microsoft.com/office/officeart/2005/8/layout/chevron2"/>
    <dgm:cxn modelId="{5364C365-4AAC-4636-8A5F-425E441265CC}" type="presParOf" srcId="{84A73138-9C04-470A-BA80-792D715295D2}" destId="{FAC386C4-9769-4935-AE69-18250BBA9263}" srcOrd="0" destOrd="0" presId="urn:microsoft.com/office/officeart/2005/8/layout/chevron2"/>
    <dgm:cxn modelId="{3761EC52-01CC-4D85-A959-001029C2802C}" type="presParOf" srcId="{FAC386C4-9769-4935-AE69-18250BBA9263}" destId="{0DEC2809-D72E-438A-9E9E-B3138E64B373}" srcOrd="0" destOrd="0" presId="urn:microsoft.com/office/officeart/2005/8/layout/chevron2"/>
    <dgm:cxn modelId="{1B0747F5-4940-4642-B949-4EFF2C316796}" type="presParOf" srcId="{FAC386C4-9769-4935-AE69-18250BBA9263}" destId="{B90D996E-2CC8-4BA6-A336-F1CC78397860}" srcOrd="1" destOrd="0" presId="urn:microsoft.com/office/officeart/2005/8/layout/chevron2"/>
    <dgm:cxn modelId="{1FEED282-FA52-4D92-A93C-4CFC79666C9E}" type="presParOf" srcId="{84A73138-9C04-470A-BA80-792D715295D2}" destId="{D1F25F01-AD60-40CD-8319-EAEC11E626AB}" srcOrd="1" destOrd="0" presId="urn:microsoft.com/office/officeart/2005/8/layout/chevron2"/>
    <dgm:cxn modelId="{779F1D2A-10B4-416D-94FC-B91D996601E9}" type="presParOf" srcId="{84A73138-9C04-470A-BA80-792D715295D2}" destId="{7E61B767-B762-41F9-A652-0FF491D30EEC}" srcOrd="2" destOrd="0" presId="urn:microsoft.com/office/officeart/2005/8/layout/chevron2"/>
    <dgm:cxn modelId="{8AC8EE85-B6CE-4E20-B8F0-38290A8C4476}" type="presParOf" srcId="{7E61B767-B762-41F9-A652-0FF491D30EEC}" destId="{90737A19-004F-48D7-89FC-3AC77A5806EE}" srcOrd="0" destOrd="0" presId="urn:microsoft.com/office/officeart/2005/8/layout/chevron2"/>
    <dgm:cxn modelId="{83E8CBD3-43D6-436C-8083-EF5DEC3B4B35}" type="presParOf" srcId="{7E61B767-B762-41F9-A652-0FF491D30EEC}" destId="{8E148E75-9488-46CE-BD84-2D8AE5F3CB37}" srcOrd="1" destOrd="0" presId="urn:microsoft.com/office/officeart/2005/8/layout/chevron2"/>
    <dgm:cxn modelId="{A494E1A2-940D-4142-8B7A-40E875DF3A63}" type="presParOf" srcId="{84A73138-9C04-470A-BA80-792D715295D2}" destId="{24E362B2-34AB-4042-A40B-F196B53292D3}" srcOrd="3" destOrd="0" presId="urn:microsoft.com/office/officeart/2005/8/layout/chevron2"/>
    <dgm:cxn modelId="{58B4F716-D103-41DB-A815-9F37FC3E181C}" type="presParOf" srcId="{84A73138-9C04-470A-BA80-792D715295D2}" destId="{507D89D4-09BE-43E8-AC27-5AD7B2E9A654}" srcOrd="4" destOrd="0" presId="urn:microsoft.com/office/officeart/2005/8/layout/chevron2"/>
    <dgm:cxn modelId="{68CB688A-0A34-4D2D-A5CB-30712DA257C0}" type="presParOf" srcId="{507D89D4-09BE-43E8-AC27-5AD7B2E9A654}" destId="{726D9189-C7A9-42CF-888E-EEDC594CA779}" srcOrd="0" destOrd="0" presId="urn:microsoft.com/office/officeart/2005/8/layout/chevron2"/>
    <dgm:cxn modelId="{4A5DFA64-0BDD-473E-8EB3-A13473BA94BF}" type="presParOf" srcId="{507D89D4-09BE-43E8-AC27-5AD7B2E9A654}" destId="{2AD5991D-7FEE-4EF0-9ED6-E35ECBF4BF23}" srcOrd="1" destOrd="0" presId="urn:microsoft.com/office/officeart/2005/8/layout/chevron2"/>
    <dgm:cxn modelId="{CF9F290E-E669-4F20-A0A3-71B965710EB7}" type="presParOf" srcId="{84A73138-9C04-470A-BA80-792D715295D2}" destId="{2C17BFAA-1AE8-4B40-A6F0-7037B7E0573B}" srcOrd="5" destOrd="0" presId="urn:microsoft.com/office/officeart/2005/8/layout/chevron2"/>
    <dgm:cxn modelId="{8B5297D9-4728-4DF4-B223-34E26E883A65}" type="presParOf" srcId="{84A73138-9C04-470A-BA80-792D715295D2}" destId="{9CBA651B-3B51-4188-8EA3-85F95EB37B1F}" srcOrd="6" destOrd="0" presId="urn:microsoft.com/office/officeart/2005/8/layout/chevron2"/>
    <dgm:cxn modelId="{ADAA020D-6DC7-4D0B-BE43-12728C0CD419}" type="presParOf" srcId="{9CBA651B-3B51-4188-8EA3-85F95EB37B1F}" destId="{AFB61F6C-1AE0-4E88-8FC0-1C25331DA85C}" srcOrd="0" destOrd="0" presId="urn:microsoft.com/office/officeart/2005/8/layout/chevron2"/>
    <dgm:cxn modelId="{C737E2DC-2CFF-4DB7-9B68-527CECEDFFEE}" type="presParOf" srcId="{9CBA651B-3B51-4188-8EA3-85F95EB37B1F}" destId="{15B4D584-B2B7-4BF4-9A86-36900AC6D9C5}" srcOrd="1" destOrd="0" presId="urn:microsoft.com/office/officeart/2005/8/layout/chevron2"/>
    <dgm:cxn modelId="{BF47E090-97C1-462C-8643-5210AA8BA2D7}" type="presParOf" srcId="{84A73138-9C04-470A-BA80-792D715295D2}" destId="{E85AD733-B182-4DC6-8F45-59F35079F130}" srcOrd="7" destOrd="0" presId="urn:microsoft.com/office/officeart/2005/8/layout/chevron2"/>
    <dgm:cxn modelId="{214B0D3B-66F3-47F4-99D1-0FCBA3C0EFDE}" type="presParOf" srcId="{84A73138-9C04-470A-BA80-792D715295D2}" destId="{AA4E3F2B-DD2F-4460-A31B-0AA41BEB53B0}" srcOrd="8" destOrd="0" presId="urn:microsoft.com/office/officeart/2005/8/layout/chevron2"/>
    <dgm:cxn modelId="{B1C85C54-3EC3-462A-96B3-0D2A786D3FB9}" type="presParOf" srcId="{AA4E3F2B-DD2F-4460-A31B-0AA41BEB53B0}" destId="{DA8A93FD-11C4-4E28-8F35-97DC7D9CD413}" srcOrd="0" destOrd="0" presId="urn:microsoft.com/office/officeart/2005/8/layout/chevron2"/>
    <dgm:cxn modelId="{F637CAA9-9AF2-4BE6-B7B1-EA4D2FEF3CDD}" type="presParOf" srcId="{AA4E3F2B-DD2F-4460-A31B-0AA41BEB53B0}" destId="{448F90A6-A259-405A-8C2E-84B2984A4651}" srcOrd="1" destOrd="0" presId="urn:microsoft.com/office/officeart/2005/8/layout/chevron2"/>
  </dgm:cxnLst>
  <dgm:bg>
    <a:effectLst>
      <a:outerShdw blurRad="50800" dist="38100" dir="2700000" algn="tl" rotWithShape="0">
        <a:prstClr val="black">
          <a:alpha val="40000"/>
        </a:prstClr>
      </a:outerShdw>
    </a:effectLst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C2809-D72E-438A-9E9E-B3138E64B373}">
      <dsp:nvSpPr>
        <dsp:cNvPr id="0" name=""/>
        <dsp:cNvSpPr/>
      </dsp:nvSpPr>
      <dsp:spPr>
        <a:xfrm rot="5400000">
          <a:off x="-130757" y="101183"/>
          <a:ext cx="1091890" cy="896429"/>
        </a:xfrm>
        <a:prstGeom prst="chevron">
          <a:avLst/>
        </a:prstGeom>
        <a:solidFill>
          <a:srgbClr val="A2BD30"/>
        </a:solidFill>
        <a:ln w="25400" cap="flat" cmpd="sng" algn="ctr">
          <a:solidFill>
            <a:srgbClr val="A2BD30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600" b="1" kern="1200" dirty="0">
              <a:solidFill>
                <a:srgbClr val="FEFE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0</a:t>
          </a:r>
          <a:endParaRPr lang="fr-NC" sz="1600" b="1" kern="1200" dirty="0">
            <a:solidFill>
              <a:srgbClr val="FEFEF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-33026" y="451668"/>
        <a:ext cx="896429" cy="195461"/>
      </dsp:txXfrm>
    </dsp:sp>
    <dsp:sp modelId="{B90D996E-2CC8-4BA6-A336-F1CC78397860}">
      <dsp:nvSpPr>
        <dsp:cNvPr id="0" name=""/>
        <dsp:cNvSpPr/>
      </dsp:nvSpPr>
      <dsp:spPr>
        <a:xfrm rot="5400000">
          <a:off x="1975245" y="-1169258"/>
          <a:ext cx="710102" cy="3065892"/>
        </a:xfrm>
        <a:prstGeom prst="round2SameRect">
          <a:avLst/>
        </a:prstGeom>
        <a:solidFill>
          <a:srgbClr val="FEFEFE">
            <a:alpha val="90000"/>
          </a:srgbClr>
        </a:solidFill>
        <a:ln w="25400" cap="flat" cmpd="sng" algn="ctr">
          <a:solidFill>
            <a:srgbClr val="A2BD30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600" kern="120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Etudes préalables</a:t>
          </a:r>
          <a:endParaRPr lang="fr-NC" sz="1600" kern="1200">
            <a:solidFill>
              <a:srgbClr val="000000">
                <a:lumMod val="75000"/>
                <a:lumOff val="25000"/>
              </a:srgb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797350" y="43301"/>
        <a:ext cx="3031228" cy="640774"/>
      </dsp:txXfrm>
    </dsp:sp>
    <dsp:sp modelId="{90737A19-004F-48D7-89FC-3AC77A5806EE}">
      <dsp:nvSpPr>
        <dsp:cNvPr id="0" name=""/>
        <dsp:cNvSpPr/>
      </dsp:nvSpPr>
      <dsp:spPr>
        <a:xfrm rot="5400000">
          <a:off x="-130757" y="1065817"/>
          <a:ext cx="1091890" cy="896429"/>
        </a:xfrm>
        <a:prstGeom prst="chevron">
          <a:avLst/>
        </a:prstGeom>
        <a:solidFill>
          <a:srgbClr val="A2BD30"/>
        </a:solidFill>
        <a:ln w="25400" cap="flat" cmpd="sng" algn="ctr">
          <a:solidFill>
            <a:srgbClr val="A2BD30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600" b="1" kern="1200">
              <a:solidFill>
                <a:srgbClr val="FEFE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1</a:t>
          </a:r>
          <a:endParaRPr lang="fr-NC" sz="1600" b="1" kern="1200">
            <a:solidFill>
              <a:srgbClr val="FEFEF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-33026" y="1416302"/>
        <a:ext cx="896429" cy="195461"/>
      </dsp:txXfrm>
    </dsp:sp>
    <dsp:sp modelId="{8E148E75-9488-46CE-BD84-2D8AE5F3CB37}">
      <dsp:nvSpPr>
        <dsp:cNvPr id="0" name=""/>
        <dsp:cNvSpPr/>
      </dsp:nvSpPr>
      <dsp:spPr>
        <a:xfrm rot="5400000">
          <a:off x="1975431" y="-209994"/>
          <a:ext cx="709729" cy="3065892"/>
        </a:xfrm>
        <a:prstGeom prst="round2SameRect">
          <a:avLst/>
        </a:prstGeom>
        <a:solidFill>
          <a:srgbClr val="FEFEFE">
            <a:alpha val="90000"/>
          </a:srgbClr>
        </a:solidFill>
        <a:ln w="25400" cap="flat" cmpd="sng" algn="ctr">
          <a:solidFill>
            <a:srgbClr val="A2BD30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600" kern="120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Nouvelle-Calédonie</a:t>
          </a:r>
          <a:endParaRPr lang="fr-NC" sz="2400" kern="1200">
            <a:solidFill>
              <a:srgbClr val="000000">
                <a:lumMod val="75000"/>
                <a:lumOff val="25000"/>
              </a:srgb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797350" y="1002733"/>
        <a:ext cx="3031246" cy="640437"/>
      </dsp:txXfrm>
    </dsp:sp>
    <dsp:sp modelId="{726D9189-C7A9-42CF-888E-EEDC594CA779}">
      <dsp:nvSpPr>
        <dsp:cNvPr id="0" name=""/>
        <dsp:cNvSpPr/>
      </dsp:nvSpPr>
      <dsp:spPr>
        <a:xfrm rot="5400000">
          <a:off x="-130757" y="2030451"/>
          <a:ext cx="1091890" cy="896429"/>
        </a:xfrm>
        <a:prstGeom prst="chevron">
          <a:avLst/>
        </a:prstGeom>
        <a:solidFill>
          <a:srgbClr val="A2BD30"/>
        </a:solidFill>
        <a:ln w="25400" cap="flat" cmpd="sng" algn="ctr">
          <a:solidFill>
            <a:srgbClr val="A2BD30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600" b="1" kern="1200">
              <a:solidFill>
                <a:srgbClr val="FEFE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2</a:t>
          </a:r>
          <a:endParaRPr lang="fr-NC" sz="1600" b="1" kern="1200">
            <a:solidFill>
              <a:srgbClr val="FEFEF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-33026" y="2380936"/>
        <a:ext cx="896429" cy="195461"/>
      </dsp:txXfrm>
    </dsp:sp>
    <dsp:sp modelId="{2AD5991D-7FEE-4EF0-9ED6-E35ECBF4BF23}">
      <dsp:nvSpPr>
        <dsp:cNvPr id="0" name=""/>
        <dsp:cNvSpPr/>
      </dsp:nvSpPr>
      <dsp:spPr>
        <a:xfrm rot="5400000">
          <a:off x="1975431" y="754639"/>
          <a:ext cx="709729" cy="3065892"/>
        </a:xfrm>
        <a:prstGeom prst="round2SameRect">
          <a:avLst/>
        </a:prstGeom>
        <a:solidFill>
          <a:srgbClr val="FEFEFE">
            <a:alpha val="90000"/>
          </a:srgbClr>
        </a:solidFill>
        <a:ln w="25400" cap="flat" cmpd="sng" algn="ctr">
          <a:solidFill>
            <a:srgbClr val="A2BD30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600" kern="120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Territoires du Pacifique</a:t>
          </a:r>
          <a:endParaRPr lang="fr-NC" sz="2000" kern="1200">
            <a:solidFill>
              <a:srgbClr val="000000">
                <a:lumMod val="75000"/>
                <a:lumOff val="25000"/>
              </a:srgb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797350" y="1967366"/>
        <a:ext cx="3031246" cy="640437"/>
      </dsp:txXfrm>
    </dsp:sp>
    <dsp:sp modelId="{AFB61F6C-1AE0-4E88-8FC0-1C25331DA85C}">
      <dsp:nvSpPr>
        <dsp:cNvPr id="0" name=""/>
        <dsp:cNvSpPr/>
      </dsp:nvSpPr>
      <dsp:spPr>
        <a:xfrm rot="5400000">
          <a:off x="-130757" y="2995086"/>
          <a:ext cx="1091890" cy="896429"/>
        </a:xfrm>
        <a:prstGeom prst="chevron">
          <a:avLst/>
        </a:prstGeom>
        <a:solidFill>
          <a:srgbClr val="A2BD30">
            <a:alpha val="90000"/>
          </a:srgbClr>
        </a:solidFill>
        <a:ln w="25400" cap="flat" cmpd="sng" algn="ctr">
          <a:solidFill>
            <a:srgbClr val="A2BD30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600" b="1" kern="1200">
              <a:solidFill>
                <a:srgbClr val="FEFE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3</a:t>
          </a:r>
          <a:endParaRPr lang="fr-NC" sz="1600" b="1" kern="1200">
            <a:solidFill>
              <a:srgbClr val="FEFEF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-33026" y="3345571"/>
        <a:ext cx="896429" cy="195461"/>
      </dsp:txXfrm>
    </dsp:sp>
    <dsp:sp modelId="{15B4D584-B2B7-4BF4-9A86-36900AC6D9C5}">
      <dsp:nvSpPr>
        <dsp:cNvPr id="0" name=""/>
        <dsp:cNvSpPr/>
      </dsp:nvSpPr>
      <dsp:spPr>
        <a:xfrm rot="5400000">
          <a:off x="1975431" y="1719273"/>
          <a:ext cx="709729" cy="3065892"/>
        </a:xfrm>
        <a:prstGeom prst="round2SameRect">
          <a:avLst/>
        </a:prstGeom>
        <a:solidFill>
          <a:srgbClr val="FEFEFE">
            <a:alpha val="90000"/>
          </a:srgbClr>
        </a:solidFill>
        <a:ln w="25400" cap="flat" cmpd="sng" algn="ctr">
          <a:solidFill>
            <a:srgbClr val="A2BD30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600" kern="120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Orchestration</a:t>
          </a:r>
          <a:endParaRPr lang="fr-NC" sz="2000" kern="1200">
            <a:solidFill>
              <a:srgbClr val="000000">
                <a:lumMod val="75000"/>
                <a:lumOff val="25000"/>
              </a:srgb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797350" y="2932000"/>
        <a:ext cx="3031246" cy="640437"/>
      </dsp:txXfrm>
    </dsp:sp>
    <dsp:sp modelId="{DA8A93FD-11C4-4E28-8F35-97DC7D9CD413}">
      <dsp:nvSpPr>
        <dsp:cNvPr id="0" name=""/>
        <dsp:cNvSpPr/>
      </dsp:nvSpPr>
      <dsp:spPr>
        <a:xfrm rot="5400000">
          <a:off x="-130757" y="3959720"/>
          <a:ext cx="1091890" cy="896429"/>
        </a:xfrm>
        <a:prstGeom prst="chevron">
          <a:avLst/>
        </a:prstGeom>
        <a:solidFill>
          <a:srgbClr val="A2BD30">
            <a:alpha val="90000"/>
          </a:srgbClr>
        </a:solidFill>
        <a:ln w="25400" cap="flat" cmpd="sng" algn="ctr">
          <a:solidFill>
            <a:srgbClr val="A2BD30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fr-FR" sz="1600" b="1" kern="1200">
              <a:solidFill>
                <a:srgbClr val="FEFEFE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Phase 4</a:t>
          </a:r>
          <a:endParaRPr lang="fr-NC" sz="1600" b="1" kern="1200">
            <a:solidFill>
              <a:srgbClr val="FEFEFE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-33026" y="4310205"/>
        <a:ext cx="896429" cy="195461"/>
      </dsp:txXfrm>
    </dsp:sp>
    <dsp:sp modelId="{448F90A6-A259-405A-8C2E-84B2984A4651}">
      <dsp:nvSpPr>
        <dsp:cNvPr id="0" name=""/>
        <dsp:cNvSpPr/>
      </dsp:nvSpPr>
      <dsp:spPr>
        <a:xfrm rot="5400000">
          <a:off x="1975431" y="2683907"/>
          <a:ext cx="709729" cy="3065892"/>
        </a:xfrm>
        <a:prstGeom prst="round2SameRect">
          <a:avLst/>
        </a:prstGeom>
        <a:solidFill>
          <a:srgbClr val="FEFEFE">
            <a:alpha val="90000"/>
          </a:srgbClr>
        </a:solidFill>
        <a:ln w="25400" cap="flat" cmpd="sng" algn="ctr">
          <a:solidFill>
            <a:srgbClr val="A2BD30"/>
          </a:solidFill>
          <a:prstDash val="solid"/>
          <a:miter lim="800000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fr-FR" sz="1600" kern="1200">
              <a:solidFill>
                <a:srgbClr val="000000">
                  <a:lumMod val="75000"/>
                  <a:lumOff val="25000"/>
                </a:srgb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Restitution finale</a:t>
          </a:r>
          <a:endParaRPr lang="fr-NC" sz="1600" kern="1200">
            <a:solidFill>
              <a:srgbClr val="000000">
                <a:lumMod val="75000"/>
                <a:lumOff val="25000"/>
              </a:srgbClr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 rot="-5400000">
        <a:off x="797350" y="3896634"/>
        <a:ext cx="3031246" cy="6404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44A5FB-6A06-43D2-B694-80908A9E2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NC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A3ABEED-E67E-47A6-83BA-88CBB12BA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NC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0F15D3-F9B9-4AC4-830B-6FC41F42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A13F6FD-396D-44C2-9FB9-256920F75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E59AAA-53BB-45A2-8DBB-779B677D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393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92F73C-77B4-405D-84B5-4A4FEB69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NC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307247-F8A8-430A-84C2-653A6DE13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NC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02C9FD-2605-4B2D-8C24-C15E4E40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DEA5F8-EA51-4E73-B35A-44C77B17A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B6EE6F-9599-4FE3-82BF-A85AC223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792482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B764D13-7933-4C8B-8D56-007D7B9D22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NC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42E933-86BF-4B5A-BFC8-81666D035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NC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3E70B5-7343-4341-BD59-821F1B8E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96A349-A9D0-42AE-A205-44423B45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9778A4-80D7-401A-8927-19D36EDA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34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C04F87-989C-4A80-9199-2272B195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NC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826F07-38C0-4F31-AD0A-6241E61AD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NC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FD7922-9F13-4C55-9777-8BC1DFDB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591F60-CF91-499C-A154-986809216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111836-A224-4B4D-B7B4-22FA072C5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38756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D3FAC8-D0F1-4AB0-A980-4D82AD94B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NC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FF589B-18BE-4DC1-9093-C8B99DF79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0B164F-D97A-4B7C-B5F0-A6E5456C6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EA2505-E679-448E-A491-842E8B12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B28F7D-8B55-4DE2-87A2-87F108373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245898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719FFA-6074-45DD-B492-CD0014A8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NC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EDAE0E-08F9-4050-A040-79B373750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NC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2547E3-DC7E-4BAC-BDCF-66985383D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NC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DB6C55-9F63-4378-8333-328A989D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71DA39D-CAAB-42C1-AFBB-5AA6B6BE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32E120-0D56-4FEF-ADE1-E2ADF8E9A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045975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7062B4-11DE-408F-B789-99CF5B4D3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NC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CD4B14-F6D3-4A0F-9443-A36B9A19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5034818-E6A6-4323-8655-4D985B3F1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NC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AC9715-C437-4C35-9B88-CB20B774B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A6DCF0E-412D-442C-B367-5B9527DEA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NC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F9EE6A6-3D26-47D7-A111-321ED1AED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7A5EF3D-B4E9-4C67-B4DF-C786CF069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CADFF8E-13FA-4225-B8F6-D8169729D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54544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23B934-33D9-4EE5-A448-5BE2F0F3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NC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CEDCA3-58D9-4C4F-9268-DDDAEEBB6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D8609B-DAC0-4660-93B1-4FF02515C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0E07AA7-21C7-4968-913F-0DCFA234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019087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DCC0824-94FD-4580-8F2E-5F004FC32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E0F723-4FEA-4A77-957E-1C47A9FE0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1C4FDD-E313-4B58-97BC-F220D708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888796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82010E-5779-4D09-A09F-C8CD6968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NC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9C3B69E-6D81-457D-948D-665FF47AD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NC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5071B6E-2D27-4AA2-AA32-799A7A1E3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16D307-B7C7-47BF-8D66-99EFFBB28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510589B-ED81-4B2D-BB32-C0988FBB4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04679C-EA39-47E4-8007-A74C9FAE1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327634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1E5A9-0A51-440F-B727-5AA2A22C0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NC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1C53210-E822-4C68-A094-DD756F647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NC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1DF0082-7145-45F5-BD82-96BDCD2D9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923BF7C-99FA-4025-BC38-A993C57F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800E52-9736-4FA6-B2AB-13413617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NC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102E7C-7E83-4DAD-A7F3-D1CE79E8A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04667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81789A5-EF5E-4273-BB2B-783C172E5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NC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EB52BDE-D40F-4FF3-A2CB-279EC4A53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NC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0C3F29-6771-4D6B-851F-FD65ECF43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2B28C-69CA-4BA0-8A69-27E8298C5132}" type="datetimeFigureOut">
              <a:rPr lang="fr-NC" smtClean="0"/>
              <a:t>02/11/2022</a:t>
            </a:fld>
            <a:endParaRPr lang="fr-NC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23736E-55DD-4C9D-8CC5-C6817378B6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NC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662902-3EF7-4944-9D48-5E45C6F96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36EBA-E22E-4963-8A38-FC32B2C34EF1}" type="slidenum">
              <a:rPr lang="fr-NC" smtClean="0"/>
              <a:t>‹N°›</a:t>
            </a:fld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424434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N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7EB35-F580-4495-A764-595103B37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391" y="2355896"/>
            <a:ext cx="10349218" cy="1737272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Etude de faisabilité des services et plateformes de type "Data Cube"</a:t>
            </a:r>
            <a:endParaRPr lang="fr-NC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5F297A-B8DB-4B6D-9B72-3005ADEBB0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385" y="912144"/>
            <a:ext cx="9144000" cy="1020296"/>
          </a:xfrm>
        </p:spPr>
        <p:txBody>
          <a:bodyPr/>
          <a:lstStyle/>
          <a:p>
            <a:r>
              <a:rPr lang="fr-FR" sz="2800" u="sng" dirty="0"/>
              <a:t>Projet EO4DroughtMonitoring</a:t>
            </a:r>
          </a:p>
          <a:p>
            <a:r>
              <a:rPr lang="fr-FR" i="1" dirty="0"/>
              <a:t>Fonds Pacifique 2022</a:t>
            </a:r>
            <a:endParaRPr lang="fr-NC" i="1" dirty="0"/>
          </a:p>
        </p:txBody>
      </p:sp>
      <p:sp>
        <p:nvSpPr>
          <p:cNvPr id="4" name="Sous-titre 2">
            <a:extLst>
              <a:ext uri="{FF2B5EF4-FFF2-40B4-BE49-F238E27FC236}">
                <a16:creationId xmlns:a16="http://schemas.microsoft.com/office/drawing/2014/main" id="{5BE2E435-C197-4D7D-91B9-8561FCA5F960}"/>
              </a:ext>
            </a:extLst>
          </p:cNvPr>
          <p:cNvSpPr txBox="1">
            <a:spLocks/>
          </p:cNvSpPr>
          <p:nvPr/>
        </p:nvSpPr>
        <p:spPr>
          <a:xfrm>
            <a:off x="4662879" y="4940081"/>
            <a:ext cx="2581013" cy="360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/>
              <a:t>Jeudi 26 Octobre 2022</a:t>
            </a:r>
            <a:endParaRPr lang="fr-NC" sz="1800" i="1" dirty="0"/>
          </a:p>
        </p:txBody>
      </p:sp>
    </p:spTree>
    <p:extLst>
      <p:ext uri="{BB962C8B-B14F-4D97-AF65-F5344CB8AC3E}">
        <p14:creationId xmlns:p14="http://schemas.microsoft.com/office/powerpoint/2010/main" val="199416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51EA9-8D27-4DF7-B8EE-2202B734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295701"/>
            <a:ext cx="4519751" cy="883785"/>
          </a:xfrm>
        </p:spPr>
        <p:txBody>
          <a:bodyPr>
            <a:normAutofit/>
          </a:bodyPr>
          <a:lstStyle/>
          <a:p>
            <a:r>
              <a:rPr lang="fr-FR" b="1" dirty="0"/>
              <a:t>Remise en contexte</a:t>
            </a:r>
            <a:endParaRPr lang="fr-NC" b="1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5C281B6A-2505-4733-BDB8-63F876918A17}"/>
              </a:ext>
            </a:extLst>
          </p:cNvPr>
          <p:cNvGrpSpPr/>
          <p:nvPr/>
        </p:nvGrpSpPr>
        <p:grpSpPr>
          <a:xfrm>
            <a:off x="187108" y="1343889"/>
            <a:ext cx="6638545" cy="5392062"/>
            <a:chOff x="187108" y="1061273"/>
            <a:chExt cx="6638545" cy="53920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60DDE20-FD4B-4070-B0D2-8CB1C5E327DB}"/>
                </a:ext>
              </a:extLst>
            </p:cNvPr>
            <p:cNvSpPr/>
            <p:nvPr/>
          </p:nvSpPr>
          <p:spPr>
            <a:xfrm>
              <a:off x="392669" y="1189306"/>
              <a:ext cx="6432984" cy="52640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CA3E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NC"/>
            </a:p>
          </p:txBody>
        </p: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4CCC1EED-F2CA-4D20-9B45-538378898C50}"/>
                </a:ext>
              </a:extLst>
            </p:cNvPr>
            <p:cNvGrpSpPr/>
            <p:nvPr/>
          </p:nvGrpSpPr>
          <p:grpSpPr>
            <a:xfrm>
              <a:off x="187108" y="1061273"/>
              <a:ext cx="844981" cy="813941"/>
              <a:chOff x="8112114" y="850184"/>
              <a:chExt cx="1188000" cy="1143000"/>
            </a:xfrm>
          </p:grpSpPr>
          <p:sp>
            <p:nvSpPr>
              <p:cNvPr id="9" name="Ellipse 8">
                <a:extLst>
                  <a:ext uri="{FF2B5EF4-FFF2-40B4-BE49-F238E27FC236}">
                    <a16:creationId xmlns:a16="http://schemas.microsoft.com/office/drawing/2014/main" id="{08CE86AE-B05E-4347-8E22-451543822BB8}"/>
                  </a:ext>
                </a:extLst>
              </p:cNvPr>
              <p:cNvSpPr/>
              <p:nvPr/>
            </p:nvSpPr>
            <p:spPr>
              <a:xfrm>
                <a:off x="8112114" y="850184"/>
                <a:ext cx="1188000" cy="1143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CA3E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NC"/>
              </a:p>
            </p:txBody>
          </p:sp>
          <p:pic>
            <p:nvPicPr>
              <p:cNvPr id="10" name="Image 9">
                <a:extLst>
                  <a:ext uri="{FF2B5EF4-FFF2-40B4-BE49-F238E27FC236}">
                    <a16:creationId xmlns:a16="http://schemas.microsoft.com/office/drawing/2014/main" id="{9685BCC8-06CD-4FD5-A655-76AB140034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01" r="9999"/>
              <a:stretch/>
            </p:blipFill>
            <p:spPr>
              <a:xfrm>
                <a:off x="8196925" y="926414"/>
                <a:ext cx="1018381" cy="931853"/>
              </a:xfrm>
              <a:prstGeom prst="rect">
                <a:avLst/>
              </a:prstGeom>
            </p:spPr>
          </p:pic>
        </p:grp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05D3E439-35AC-4A58-87A9-ADBBEE54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67" y="1981500"/>
              <a:ext cx="6207387" cy="4298183"/>
            </a:xfrm>
            <a:prstGeom prst="rect">
              <a:avLst/>
            </a:prstGeom>
          </p:spPr>
        </p:pic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F199559-1BBF-4719-BA44-0D18CC7758D7}"/>
                </a:ext>
              </a:extLst>
            </p:cNvPr>
            <p:cNvSpPr txBox="1"/>
            <p:nvPr/>
          </p:nvSpPr>
          <p:spPr>
            <a:xfrm>
              <a:off x="1556932" y="1274176"/>
              <a:ext cx="45390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>
                  <a:solidFill>
                    <a:srgbClr val="0CA3E3"/>
                  </a:solidFill>
                  <a:effectLst/>
                  <a:latin typeface="Open Sans" panose="020B0606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Chaines de production de l’indicateur sécheresse sur la Nouvelle-Calédonie (V_SCO)</a:t>
              </a:r>
              <a:endParaRPr lang="fr-NC" sz="1400" b="1">
                <a:solidFill>
                  <a:srgbClr val="0CA3E3"/>
                </a:solidFill>
              </a:endParaRPr>
            </a:p>
          </p:txBody>
        </p:sp>
      </p:grpSp>
      <p:sp>
        <p:nvSpPr>
          <p:cNvPr id="11" name="ZoneTexte 10">
            <a:extLst>
              <a:ext uri="{FF2B5EF4-FFF2-40B4-BE49-F238E27FC236}">
                <a16:creationId xmlns:a16="http://schemas.microsoft.com/office/drawing/2014/main" id="{4C19F0B6-224C-410E-9B23-7CACF7205B33}"/>
              </a:ext>
            </a:extLst>
          </p:cNvPr>
          <p:cNvSpPr txBox="1"/>
          <p:nvPr/>
        </p:nvSpPr>
        <p:spPr>
          <a:xfrm>
            <a:off x="60065" y="2527005"/>
            <a:ext cx="1531117" cy="430887"/>
          </a:xfrm>
          <a:prstGeom prst="rect">
            <a:avLst/>
          </a:prstGeom>
          <a:solidFill>
            <a:srgbClr val="FEFEFE"/>
          </a:solidFill>
          <a:ln w="12700">
            <a:solidFill>
              <a:srgbClr val="0CA3E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85725" indent="-85725">
              <a:buFont typeface="Arial" panose="020B0604020202020204" pitchFamily="34" charset="0"/>
              <a:buChar char="•"/>
            </a:pPr>
            <a:r>
              <a:rPr lang="fr-FR" sz="1050" b="1">
                <a:solidFill>
                  <a:srgbClr val="0CA3E3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Mode "continu"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fr-FR" sz="1050" b="1">
                <a:solidFill>
                  <a:srgbClr val="0CA3E3"/>
                </a:solidFill>
                <a:latin typeface="Open Sans" panose="020B0606030504020204" pitchFamily="34" charset="0"/>
                <a:cs typeface="Times New Roman" panose="02020603050405020304" pitchFamily="18" charset="0"/>
              </a:rPr>
              <a:t>Mode "historique"</a:t>
            </a:r>
            <a:endParaRPr lang="fr-NC" sz="1050"/>
          </a:p>
        </p:txBody>
      </p:sp>
      <p:graphicFrame>
        <p:nvGraphicFramePr>
          <p:cNvPr id="15" name="Diagramme 14">
            <a:extLst>
              <a:ext uri="{FF2B5EF4-FFF2-40B4-BE49-F238E27FC236}">
                <a16:creationId xmlns:a16="http://schemas.microsoft.com/office/drawing/2014/main" id="{F699CE8A-DD7E-4B4E-9885-25743719F3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3631946"/>
              </p:ext>
            </p:extLst>
          </p:nvPr>
        </p:nvGraphicFramePr>
        <p:xfrm>
          <a:off x="7536160" y="1772815"/>
          <a:ext cx="3830216" cy="4957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7A5D9092-6583-4D6E-8A70-ED3C930C592F}"/>
              </a:ext>
            </a:extLst>
          </p:cNvPr>
          <p:cNvSpPr txBox="1"/>
          <p:nvPr/>
        </p:nvSpPr>
        <p:spPr>
          <a:xfrm>
            <a:off x="7184803" y="1168872"/>
            <a:ext cx="3951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0" dirty="0">
                <a:ln>
                  <a:noFill/>
                </a:ln>
                <a:solidFill>
                  <a:srgbClr val="A2BD30"/>
                </a:solidFill>
                <a:effectLst/>
                <a:uLnTx/>
                <a:uFillTx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Adaptations pour la mise en œuvre opérationnelle et la régionalisation (V_FP)</a:t>
            </a:r>
            <a:endParaRPr kumimoji="0" lang="fr-NC" sz="1400" b="1" i="0" u="none" strike="noStrike" kern="0" cap="none" spc="0" normalizeH="0" baseline="0" noProof="0" dirty="0">
              <a:ln>
                <a:noFill/>
              </a:ln>
              <a:solidFill>
                <a:srgbClr val="A2BD30"/>
              </a:solidFill>
              <a:effectLst/>
              <a:uLnTx/>
              <a:uFillTx/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3408CE8C-DDAE-4806-8F7F-A6CCF59A576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r="4224"/>
          <a:stretch/>
        </p:blipFill>
        <p:spPr>
          <a:xfrm>
            <a:off x="11186247" y="1194680"/>
            <a:ext cx="948533" cy="471604"/>
          </a:xfrm>
          <a:prstGeom prst="rect">
            <a:avLst/>
          </a:prstGeom>
          <a:ln w="12700">
            <a:solidFill>
              <a:srgbClr val="452E7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41D1FD48-EB75-475D-9AEC-40D7E8730065}"/>
              </a:ext>
            </a:extLst>
          </p:cNvPr>
          <p:cNvSpPr txBox="1"/>
          <p:nvPr/>
        </p:nvSpPr>
        <p:spPr>
          <a:xfrm>
            <a:off x="10477813" y="1729963"/>
            <a:ext cx="1714187" cy="83099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Gestion projet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u="sng" dirty="0"/>
              <a:t>Faisabilité </a:t>
            </a:r>
            <a:r>
              <a:rPr lang="fr-FR" sz="1200" b="1" u="sng" dirty="0" err="1"/>
              <a:t>DataCube</a:t>
            </a:r>
            <a:endParaRPr lang="fr-FR" sz="1200" b="1" u="sng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Correction Landsat-7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Environnement codes</a:t>
            </a:r>
            <a:endParaRPr lang="fr-NC" sz="1200" dirty="0"/>
          </a:p>
        </p:txBody>
      </p:sp>
      <p:sp>
        <p:nvSpPr>
          <p:cNvPr id="37" name="Flèche : droite 36">
            <a:extLst>
              <a:ext uri="{FF2B5EF4-FFF2-40B4-BE49-F238E27FC236}">
                <a16:creationId xmlns:a16="http://schemas.microsoft.com/office/drawing/2014/main" id="{BCD5A37D-1250-4C66-8D57-281AF24549DA}"/>
              </a:ext>
            </a:extLst>
          </p:cNvPr>
          <p:cNvSpPr/>
          <p:nvPr/>
        </p:nvSpPr>
        <p:spPr>
          <a:xfrm>
            <a:off x="10217451" y="2053409"/>
            <a:ext cx="200297" cy="18410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NC"/>
          </a:p>
        </p:txBody>
      </p:sp>
    </p:spTree>
    <p:extLst>
      <p:ext uri="{BB962C8B-B14F-4D97-AF65-F5344CB8AC3E}">
        <p14:creationId xmlns:p14="http://schemas.microsoft.com/office/powerpoint/2010/main" val="251263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  <p:bldP spid="16" grpId="0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51EA9-8D27-4DF7-B8EE-2202B734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295701"/>
            <a:ext cx="8630197" cy="883785"/>
          </a:xfrm>
        </p:spPr>
        <p:txBody>
          <a:bodyPr>
            <a:normAutofit/>
          </a:bodyPr>
          <a:lstStyle/>
          <a:p>
            <a:r>
              <a:rPr lang="fr-FR" b="1" dirty="0"/>
              <a:t>Objectif faisabilité </a:t>
            </a:r>
            <a:r>
              <a:rPr lang="fr-FR" b="1" dirty="0" err="1"/>
              <a:t>DataCube</a:t>
            </a:r>
            <a:endParaRPr lang="fr-NC" b="1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BCA7415-231E-46D5-93F5-50BE5401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490" y="1540401"/>
            <a:ext cx="10883537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u="sng" dirty="0"/>
              <a:t>Finalité</a:t>
            </a:r>
            <a:r>
              <a:rPr lang="fr-FR" dirty="0"/>
              <a:t> : s’affranchir des étapes de stockage, téléchargement et prétraitements en vue de la mise en œuvre opérationnelle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fr-FR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fr-FR" u="sng" dirty="0"/>
              <a:t>Pour cela </a:t>
            </a:r>
            <a:r>
              <a:rPr lang="fr-FR" dirty="0"/>
              <a:t>: étudier la faisabilité d’intégration dans chaine EO4DM</a:t>
            </a:r>
          </a:p>
          <a:p>
            <a:pPr lvl="1">
              <a:lnSpc>
                <a:spcPct val="150000"/>
              </a:lnSpc>
            </a:pPr>
            <a:r>
              <a:rPr lang="fr-FR" b="1" dirty="0"/>
              <a:t>Recenser</a:t>
            </a:r>
            <a:r>
              <a:rPr lang="fr-FR" dirty="0"/>
              <a:t> les plateformes spécialisées en données satellitaires</a:t>
            </a:r>
          </a:p>
          <a:p>
            <a:pPr lvl="1">
              <a:lnSpc>
                <a:spcPct val="150000"/>
              </a:lnSpc>
            </a:pPr>
            <a:r>
              <a:rPr lang="fr-FR" b="1" dirty="0"/>
              <a:t>Evaluer</a:t>
            </a:r>
            <a:r>
              <a:rPr lang="fr-FR" dirty="0"/>
              <a:t> selon plusieurs critères</a:t>
            </a:r>
          </a:p>
          <a:p>
            <a:pPr lvl="1">
              <a:lnSpc>
                <a:spcPct val="150000"/>
              </a:lnSpc>
            </a:pPr>
            <a:r>
              <a:rPr lang="fr-FR" b="1" dirty="0"/>
              <a:t>Recommander</a:t>
            </a:r>
            <a:r>
              <a:rPr lang="fr-FR" dirty="0"/>
              <a:t> selon apports et adaptations à faire dans la chaine</a:t>
            </a:r>
          </a:p>
          <a:p>
            <a:pPr>
              <a:lnSpc>
                <a:spcPct val="150000"/>
              </a:lnSpc>
            </a:pPr>
            <a:endParaRPr lang="fr-NC" dirty="0"/>
          </a:p>
        </p:txBody>
      </p:sp>
    </p:spTree>
    <p:extLst>
      <p:ext uri="{BB962C8B-B14F-4D97-AF65-F5344CB8AC3E}">
        <p14:creationId xmlns:p14="http://schemas.microsoft.com/office/powerpoint/2010/main" val="1634607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1F32EBA-ED97-466E-8CFA-838258415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2EB53C-CFB0-49CC-BA4A-3C1BDC4C0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197" y="499247"/>
            <a:ext cx="6561982" cy="5859509"/>
          </a:xfrm>
          <a:custGeom>
            <a:avLst/>
            <a:gdLst>
              <a:gd name="connsiteX0" fmla="*/ 505253 w 6561982"/>
              <a:gd name="connsiteY0" fmla="*/ 3748096 h 5859509"/>
              <a:gd name="connsiteX1" fmla="*/ 1267386 w 6561982"/>
              <a:gd name="connsiteY1" fmla="*/ 3748096 h 5859509"/>
              <a:gd name="connsiteX2" fmla="*/ 1376262 w 6561982"/>
              <a:gd name="connsiteY2" fmla="*/ 3810385 h 5859509"/>
              <a:gd name="connsiteX3" fmla="*/ 1757328 w 6561982"/>
              <a:gd name="connsiteY3" fmla="*/ 4481707 h 5859509"/>
              <a:gd name="connsiteX4" fmla="*/ 1757328 w 6561982"/>
              <a:gd name="connsiteY4" fmla="*/ 4610898 h 5859509"/>
              <a:gd name="connsiteX5" fmla="*/ 1376262 w 6561982"/>
              <a:gd name="connsiteY5" fmla="*/ 5282218 h 5859509"/>
              <a:gd name="connsiteX6" fmla="*/ 1267386 w 6561982"/>
              <a:gd name="connsiteY6" fmla="*/ 5344506 h 5859509"/>
              <a:gd name="connsiteX7" fmla="*/ 505253 w 6561982"/>
              <a:gd name="connsiteY7" fmla="*/ 5344506 h 5859509"/>
              <a:gd name="connsiteX8" fmla="*/ 396379 w 6561982"/>
              <a:gd name="connsiteY8" fmla="*/ 5282218 h 5859509"/>
              <a:gd name="connsiteX9" fmla="*/ 15311 w 6561982"/>
              <a:gd name="connsiteY9" fmla="*/ 4610898 h 5859509"/>
              <a:gd name="connsiteX10" fmla="*/ 15311 w 6561982"/>
              <a:gd name="connsiteY10" fmla="*/ 4481707 h 5859509"/>
              <a:gd name="connsiteX11" fmla="*/ 396379 w 6561982"/>
              <a:gd name="connsiteY11" fmla="*/ 3810385 h 5859509"/>
              <a:gd name="connsiteX12" fmla="*/ 505253 w 6561982"/>
              <a:gd name="connsiteY12" fmla="*/ 3748096 h 5859509"/>
              <a:gd name="connsiteX13" fmla="*/ 3345172 w 6561982"/>
              <a:gd name="connsiteY13" fmla="*/ 1393265 h 5859509"/>
              <a:gd name="connsiteX14" fmla="*/ 3478742 w 6561982"/>
              <a:gd name="connsiteY14" fmla="*/ 1393265 h 5859509"/>
              <a:gd name="connsiteX15" fmla="*/ 5112069 w 6561982"/>
              <a:gd name="connsiteY15" fmla="*/ 1393265 h 5859509"/>
              <a:gd name="connsiteX16" fmla="*/ 5425562 w 6561982"/>
              <a:gd name="connsiteY16" fmla="*/ 1567527 h 5859509"/>
              <a:gd name="connsiteX17" fmla="*/ 6522794 w 6561982"/>
              <a:gd name="connsiteY17" fmla="*/ 3445673 h 5859509"/>
              <a:gd name="connsiteX18" fmla="*/ 6522794 w 6561982"/>
              <a:gd name="connsiteY18" fmla="*/ 3807103 h 5859509"/>
              <a:gd name="connsiteX19" fmla="*/ 5425562 w 6561982"/>
              <a:gd name="connsiteY19" fmla="*/ 5685248 h 5859509"/>
              <a:gd name="connsiteX20" fmla="*/ 5112069 w 6561982"/>
              <a:gd name="connsiteY20" fmla="*/ 5859509 h 5859509"/>
              <a:gd name="connsiteX21" fmla="*/ 2917602 w 6561982"/>
              <a:gd name="connsiteY21" fmla="*/ 5859509 h 5859509"/>
              <a:gd name="connsiteX22" fmla="*/ 2604110 w 6561982"/>
              <a:gd name="connsiteY22" fmla="*/ 5685248 h 5859509"/>
              <a:gd name="connsiteX23" fmla="*/ 1506877 w 6561982"/>
              <a:gd name="connsiteY23" fmla="*/ 3807103 h 5859509"/>
              <a:gd name="connsiteX24" fmla="*/ 1506877 w 6561982"/>
              <a:gd name="connsiteY24" fmla="*/ 3445673 h 5859509"/>
              <a:gd name="connsiteX25" fmla="*/ 1700018 w 6561982"/>
              <a:gd name="connsiteY25" fmla="*/ 3115072 h 5859509"/>
              <a:gd name="connsiteX26" fmla="*/ 1782566 w 6561982"/>
              <a:gd name="connsiteY26" fmla="*/ 2973774 h 5859509"/>
              <a:gd name="connsiteX27" fmla="*/ 2820879 w 6561982"/>
              <a:gd name="connsiteY27" fmla="*/ 2973774 h 5859509"/>
              <a:gd name="connsiteX28" fmla="*/ 2981759 w 6561982"/>
              <a:gd name="connsiteY28" fmla="*/ 2884346 h 5859509"/>
              <a:gd name="connsiteX29" fmla="*/ 3544837 w 6561982"/>
              <a:gd name="connsiteY29" fmla="*/ 1920516 h 5859509"/>
              <a:gd name="connsiteX30" fmla="*/ 3544837 w 6561982"/>
              <a:gd name="connsiteY30" fmla="*/ 1735036 h 5859509"/>
              <a:gd name="connsiteX31" fmla="*/ 3361865 w 6561982"/>
              <a:gd name="connsiteY31" fmla="*/ 1421838 h 5859509"/>
              <a:gd name="connsiteX32" fmla="*/ 1756519 w 6561982"/>
              <a:gd name="connsiteY32" fmla="*/ 778062 h 5859509"/>
              <a:gd name="connsiteX33" fmla="*/ 2758795 w 6561982"/>
              <a:gd name="connsiteY33" fmla="*/ 778062 h 5859509"/>
              <a:gd name="connsiteX34" fmla="*/ 2901976 w 6561982"/>
              <a:gd name="connsiteY34" fmla="*/ 859976 h 5859509"/>
              <a:gd name="connsiteX35" fmla="*/ 3403112 w 6561982"/>
              <a:gd name="connsiteY35" fmla="*/ 1742826 h 5859509"/>
              <a:gd name="connsiteX36" fmla="*/ 3403112 w 6561982"/>
              <a:gd name="connsiteY36" fmla="*/ 1912724 h 5859509"/>
              <a:gd name="connsiteX37" fmla="*/ 2901976 w 6561982"/>
              <a:gd name="connsiteY37" fmla="*/ 2795573 h 5859509"/>
              <a:gd name="connsiteX38" fmla="*/ 2758795 w 6561982"/>
              <a:gd name="connsiteY38" fmla="*/ 2877487 h 5859509"/>
              <a:gd name="connsiteX39" fmla="*/ 1756519 w 6561982"/>
              <a:gd name="connsiteY39" fmla="*/ 2877487 h 5859509"/>
              <a:gd name="connsiteX40" fmla="*/ 1613339 w 6561982"/>
              <a:gd name="connsiteY40" fmla="*/ 2795573 h 5859509"/>
              <a:gd name="connsiteX41" fmla="*/ 1112202 w 6561982"/>
              <a:gd name="connsiteY41" fmla="*/ 1912724 h 5859509"/>
              <a:gd name="connsiteX42" fmla="*/ 1112202 w 6561982"/>
              <a:gd name="connsiteY42" fmla="*/ 1742826 h 5859509"/>
              <a:gd name="connsiteX43" fmla="*/ 1613339 w 6561982"/>
              <a:gd name="connsiteY43" fmla="*/ 859976 h 5859509"/>
              <a:gd name="connsiteX44" fmla="*/ 1756519 w 6561982"/>
              <a:gd name="connsiteY44" fmla="*/ 778062 h 5859509"/>
              <a:gd name="connsiteX45" fmla="*/ 3339833 w 6561982"/>
              <a:gd name="connsiteY45" fmla="*/ 0 h 5859509"/>
              <a:gd name="connsiteX46" fmla="*/ 3952099 w 6561982"/>
              <a:gd name="connsiteY46" fmla="*/ 0 h 5859509"/>
              <a:gd name="connsiteX47" fmla="*/ 4039566 w 6561982"/>
              <a:gd name="connsiteY47" fmla="*/ 50040 h 5859509"/>
              <a:gd name="connsiteX48" fmla="*/ 4345699 w 6561982"/>
              <a:gd name="connsiteY48" fmla="*/ 589353 h 5859509"/>
              <a:gd name="connsiteX49" fmla="*/ 4345699 w 6561982"/>
              <a:gd name="connsiteY49" fmla="*/ 693138 h 5859509"/>
              <a:gd name="connsiteX50" fmla="*/ 4039566 w 6561982"/>
              <a:gd name="connsiteY50" fmla="*/ 1232450 h 5859509"/>
              <a:gd name="connsiteX51" fmla="*/ 3952099 w 6561982"/>
              <a:gd name="connsiteY51" fmla="*/ 1282490 h 5859509"/>
              <a:gd name="connsiteX52" fmla="*/ 3339833 w 6561982"/>
              <a:gd name="connsiteY52" fmla="*/ 1282490 h 5859509"/>
              <a:gd name="connsiteX53" fmla="*/ 3252368 w 6561982"/>
              <a:gd name="connsiteY53" fmla="*/ 1232450 h 5859509"/>
              <a:gd name="connsiteX54" fmla="*/ 2946235 w 6561982"/>
              <a:gd name="connsiteY54" fmla="*/ 693138 h 5859509"/>
              <a:gd name="connsiteX55" fmla="*/ 2946235 w 6561982"/>
              <a:gd name="connsiteY55" fmla="*/ 589353 h 5859509"/>
              <a:gd name="connsiteX56" fmla="*/ 3252368 w 6561982"/>
              <a:gd name="connsiteY56" fmla="*/ 50040 h 5859509"/>
              <a:gd name="connsiteX57" fmla="*/ 3339833 w 6561982"/>
              <a:gd name="connsiteY57" fmla="*/ 0 h 585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6561982" h="5859509">
                <a:moveTo>
                  <a:pt x="505253" y="3748096"/>
                </a:moveTo>
                <a:cubicBezTo>
                  <a:pt x="1267386" y="3748096"/>
                  <a:pt x="1267386" y="3748096"/>
                  <a:pt x="1267386" y="3748096"/>
                </a:cubicBezTo>
                <a:cubicBezTo>
                  <a:pt x="1305947" y="3748096"/>
                  <a:pt x="1355848" y="3775781"/>
                  <a:pt x="1376262" y="3810385"/>
                </a:cubicBezTo>
                <a:cubicBezTo>
                  <a:pt x="1757328" y="4481707"/>
                  <a:pt x="1757328" y="4481707"/>
                  <a:pt x="1757328" y="4481707"/>
                </a:cubicBezTo>
                <a:cubicBezTo>
                  <a:pt x="1775475" y="4518618"/>
                  <a:pt x="1775475" y="4573985"/>
                  <a:pt x="1757328" y="4610898"/>
                </a:cubicBezTo>
                <a:cubicBezTo>
                  <a:pt x="1376262" y="5282218"/>
                  <a:pt x="1376262" y="5282218"/>
                  <a:pt x="1376262" y="5282218"/>
                </a:cubicBezTo>
                <a:cubicBezTo>
                  <a:pt x="1355848" y="5316825"/>
                  <a:pt x="1305947" y="5344506"/>
                  <a:pt x="1267386" y="5344506"/>
                </a:cubicBezTo>
                <a:lnTo>
                  <a:pt x="505253" y="5344506"/>
                </a:lnTo>
                <a:cubicBezTo>
                  <a:pt x="464425" y="5344506"/>
                  <a:pt x="414524" y="5316825"/>
                  <a:pt x="396379" y="5282218"/>
                </a:cubicBezTo>
                <a:cubicBezTo>
                  <a:pt x="15311" y="4610898"/>
                  <a:pt x="15311" y="4610898"/>
                  <a:pt x="15311" y="4610898"/>
                </a:cubicBezTo>
                <a:cubicBezTo>
                  <a:pt x="-5103" y="4573985"/>
                  <a:pt x="-5103" y="4518618"/>
                  <a:pt x="15311" y="4481707"/>
                </a:cubicBezTo>
                <a:cubicBezTo>
                  <a:pt x="396379" y="3810385"/>
                  <a:pt x="396379" y="3810385"/>
                  <a:pt x="396379" y="3810385"/>
                </a:cubicBezTo>
                <a:cubicBezTo>
                  <a:pt x="414524" y="3775781"/>
                  <a:pt x="464425" y="3748096"/>
                  <a:pt x="505253" y="3748096"/>
                </a:cubicBezTo>
                <a:close/>
                <a:moveTo>
                  <a:pt x="3345172" y="1393265"/>
                </a:moveTo>
                <a:lnTo>
                  <a:pt x="3478742" y="1393265"/>
                </a:lnTo>
                <a:cubicBezTo>
                  <a:pt x="5112069" y="1393265"/>
                  <a:pt x="5112069" y="1393265"/>
                  <a:pt x="5112069" y="1393265"/>
                </a:cubicBezTo>
                <a:cubicBezTo>
                  <a:pt x="5223096" y="1393265"/>
                  <a:pt x="5366783" y="1470716"/>
                  <a:pt x="5425562" y="1567527"/>
                </a:cubicBezTo>
                <a:cubicBezTo>
                  <a:pt x="6522794" y="3445673"/>
                  <a:pt x="6522794" y="3445673"/>
                  <a:pt x="6522794" y="3445673"/>
                </a:cubicBezTo>
                <a:cubicBezTo>
                  <a:pt x="6575045" y="3548938"/>
                  <a:pt x="6575045" y="3703836"/>
                  <a:pt x="6522794" y="3807103"/>
                </a:cubicBezTo>
                <a:cubicBezTo>
                  <a:pt x="5425562" y="5685248"/>
                  <a:pt x="5425562" y="5685248"/>
                  <a:pt x="5425562" y="5685248"/>
                </a:cubicBezTo>
                <a:cubicBezTo>
                  <a:pt x="5366783" y="5782062"/>
                  <a:pt x="5223096" y="5859509"/>
                  <a:pt x="5112069" y="5859509"/>
                </a:cubicBezTo>
                <a:lnTo>
                  <a:pt x="2917602" y="5859509"/>
                </a:lnTo>
                <a:cubicBezTo>
                  <a:pt x="2800043" y="5859509"/>
                  <a:pt x="2656358" y="5782062"/>
                  <a:pt x="2604110" y="5685248"/>
                </a:cubicBezTo>
                <a:cubicBezTo>
                  <a:pt x="1506877" y="3807103"/>
                  <a:pt x="1506877" y="3807103"/>
                  <a:pt x="1506877" y="3807103"/>
                </a:cubicBezTo>
                <a:cubicBezTo>
                  <a:pt x="1448094" y="3703836"/>
                  <a:pt x="1448094" y="3548938"/>
                  <a:pt x="1506877" y="3445673"/>
                </a:cubicBezTo>
                <a:cubicBezTo>
                  <a:pt x="1575454" y="3328288"/>
                  <a:pt x="1639745" y="3218241"/>
                  <a:pt x="1700018" y="3115072"/>
                </a:cubicBezTo>
                <a:lnTo>
                  <a:pt x="1782566" y="2973774"/>
                </a:lnTo>
                <a:lnTo>
                  <a:pt x="2820879" y="2973774"/>
                </a:lnTo>
                <a:cubicBezTo>
                  <a:pt x="2877856" y="2973774"/>
                  <a:pt x="2951594" y="2934029"/>
                  <a:pt x="2981759" y="2884346"/>
                </a:cubicBezTo>
                <a:cubicBezTo>
                  <a:pt x="2981759" y="2884346"/>
                  <a:pt x="2981759" y="2884346"/>
                  <a:pt x="3544837" y="1920516"/>
                </a:cubicBezTo>
                <a:cubicBezTo>
                  <a:pt x="3571651" y="1867522"/>
                  <a:pt x="3571651" y="1788031"/>
                  <a:pt x="3544837" y="1735036"/>
                </a:cubicBezTo>
                <a:cubicBezTo>
                  <a:pt x="3544837" y="1735036"/>
                  <a:pt x="3544837" y="1735036"/>
                  <a:pt x="3361865" y="1421838"/>
                </a:cubicBezTo>
                <a:close/>
                <a:moveTo>
                  <a:pt x="1756519" y="778062"/>
                </a:moveTo>
                <a:cubicBezTo>
                  <a:pt x="2758795" y="778062"/>
                  <a:pt x="2758795" y="778062"/>
                  <a:pt x="2758795" y="778062"/>
                </a:cubicBezTo>
                <a:cubicBezTo>
                  <a:pt x="2809505" y="778062"/>
                  <a:pt x="2875130" y="814468"/>
                  <a:pt x="2901976" y="859976"/>
                </a:cubicBezTo>
                <a:cubicBezTo>
                  <a:pt x="3403112" y="1742826"/>
                  <a:pt x="3403112" y="1742826"/>
                  <a:pt x="3403112" y="1742826"/>
                </a:cubicBezTo>
                <a:cubicBezTo>
                  <a:pt x="3426977" y="1791369"/>
                  <a:pt x="3426977" y="1864181"/>
                  <a:pt x="3403112" y="1912724"/>
                </a:cubicBezTo>
                <a:cubicBezTo>
                  <a:pt x="2901976" y="2795573"/>
                  <a:pt x="2901976" y="2795573"/>
                  <a:pt x="2901976" y="2795573"/>
                </a:cubicBezTo>
                <a:cubicBezTo>
                  <a:pt x="2875130" y="2841081"/>
                  <a:pt x="2809505" y="2877487"/>
                  <a:pt x="2758795" y="2877487"/>
                </a:cubicBezTo>
                <a:lnTo>
                  <a:pt x="1756519" y="2877487"/>
                </a:lnTo>
                <a:cubicBezTo>
                  <a:pt x="1702827" y="2877487"/>
                  <a:pt x="1637203" y="2841081"/>
                  <a:pt x="1613339" y="2795573"/>
                </a:cubicBezTo>
                <a:cubicBezTo>
                  <a:pt x="1112202" y="1912724"/>
                  <a:pt x="1112202" y="1912724"/>
                  <a:pt x="1112202" y="1912724"/>
                </a:cubicBezTo>
                <a:cubicBezTo>
                  <a:pt x="1085354" y="1864181"/>
                  <a:pt x="1085354" y="1791369"/>
                  <a:pt x="1112202" y="1742826"/>
                </a:cubicBezTo>
                <a:cubicBezTo>
                  <a:pt x="1613339" y="859976"/>
                  <a:pt x="1613339" y="859976"/>
                  <a:pt x="1613339" y="859976"/>
                </a:cubicBezTo>
                <a:cubicBezTo>
                  <a:pt x="1637203" y="814468"/>
                  <a:pt x="1702827" y="778062"/>
                  <a:pt x="1756519" y="778062"/>
                </a:cubicBezTo>
                <a:close/>
                <a:moveTo>
                  <a:pt x="3339833" y="0"/>
                </a:moveTo>
                <a:cubicBezTo>
                  <a:pt x="3952099" y="0"/>
                  <a:pt x="3952099" y="0"/>
                  <a:pt x="3952099" y="0"/>
                </a:cubicBezTo>
                <a:cubicBezTo>
                  <a:pt x="3983077" y="0"/>
                  <a:pt x="4023167" y="22241"/>
                  <a:pt x="4039566" y="50040"/>
                </a:cubicBezTo>
                <a:cubicBezTo>
                  <a:pt x="4345699" y="589353"/>
                  <a:pt x="4345699" y="589353"/>
                  <a:pt x="4345699" y="589353"/>
                </a:cubicBezTo>
                <a:cubicBezTo>
                  <a:pt x="4360277" y="619005"/>
                  <a:pt x="4360277" y="663484"/>
                  <a:pt x="4345699" y="693138"/>
                </a:cubicBezTo>
                <a:cubicBezTo>
                  <a:pt x="4039566" y="1232450"/>
                  <a:pt x="4039566" y="1232450"/>
                  <a:pt x="4039566" y="1232450"/>
                </a:cubicBezTo>
                <a:cubicBezTo>
                  <a:pt x="4023167" y="1260251"/>
                  <a:pt x="3983077" y="1282490"/>
                  <a:pt x="3952099" y="1282490"/>
                </a:cubicBezTo>
                <a:lnTo>
                  <a:pt x="3339833" y="1282490"/>
                </a:lnTo>
                <a:cubicBezTo>
                  <a:pt x="3307033" y="1282490"/>
                  <a:pt x="3266945" y="1260251"/>
                  <a:pt x="3252368" y="1232450"/>
                </a:cubicBezTo>
                <a:cubicBezTo>
                  <a:pt x="2946235" y="693138"/>
                  <a:pt x="2946235" y="693138"/>
                  <a:pt x="2946235" y="693138"/>
                </a:cubicBezTo>
                <a:cubicBezTo>
                  <a:pt x="2929834" y="663484"/>
                  <a:pt x="2929834" y="619005"/>
                  <a:pt x="2946235" y="589353"/>
                </a:cubicBezTo>
                <a:cubicBezTo>
                  <a:pt x="3252368" y="50040"/>
                  <a:pt x="3252368" y="50040"/>
                  <a:pt x="3252368" y="50040"/>
                </a:cubicBezTo>
                <a:cubicBezTo>
                  <a:pt x="3266945" y="22241"/>
                  <a:pt x="3307033" y="0"/>
                  <a:pt x="3339833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F9E75187-1F7E-4017-9648-C0FD54A68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055" y="862912"/>
            <a:ext cx="1060118" cy="520120"/>
          </a:xfrm>
          <a:prstGeom prst="rect">
            <a:avLst/>
          </a:prstGeom>
        </p:spPr>
      </p:pic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EBCA7415-231E-46D5-93F5-50BE5401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88" y="1795780"/>
            <a:ext cx="5525112" cy="2567315"/>
          </a:xfrm>
        </p:spPr>
        <p:txBody>
          <a:bodyPr>
            <a:normAutofit/>
          </a:bodyPr>
          <a:lstStyle/>
          <a:p>
            <a:r>
              <a:rPr lang="fr-FR" sz="2400" dirty="0"/>
              <a:t>Google </a:t>
            </a:r>
            <a:r>
              <a:rPr lang="fr-FR" sz="2400" dirty="0" err="1"/>
              <a:t>Earth</a:t>
            </a:r>
            <a:r>
              <a:rPr lang="fr-FR" sz="2400" dirty="0"/>
              <a:t> Engine</a:t>
            </a:r>
          </a:p>
          <a:p>
            <a:r>
              <a:rPr lang="fr-FR" sz="2400" dirty="0"/>
              <a:t>Euro Data Cube / Sentinel-Hub</a:t>
            </a:r>
          </a:p>
          <a:p>
            <a:r>
              <a:rPr lang="fr-FR" sz="2400" dirty="0"/>
              <a:t>Data-Terra</a:t>
            </a:r>
          </a:p>
          <a:p>
            <a:pPr>
              <a:spcAft>
                <a:spcPts val="600"/>
              </a:spcAft>
            </a:pPr>
            <a:r>
              <a:rPr lang="fr-FR" sz="2400" dirty="0"/>
              <a:t>Digital </a:t>
            </a:r>
            <a:r>
              <a:rPr lang="fr-FR" sz="2400" dirty="0" err="1"/>
              <a:t>Earth</a:t>
            </a:r>
            <a:r>
              <a:rPr lang="fr-FR" sz="2400" dirty="0"/>
              <a:t> Pacific</a:t>
            </a:r>
          </a:p>
          <a:p>
            <a:pPr marL="0" indent="0">
              <a:buNone/>
            </a:pPr>
            <a:r>
              <a:rPr lang="fr-FR" sz="2000" u="sng" dirty="0"/>
              <a:t>Autres</a:t>
            </a:r>
            <a:r>
              <a:rPr lang="fr-FR" sz="2000" dirty="0"/>
              <a:t> : </a:t>
            </a:r>
            <a:r>
              <a:rPr lang="fr-FR" sz="1800" dirty="0" err="1"/>
              <a:t>Earth</a:t>
            </a:r>
            <a:r>
              <a:rPr lang="fr-FR" sz="1800" dirty="0"/>
              <a:t> Explorer USGS, </a:t>
            </a:r>
            <a:r>
              <a:rPr lang="fr-FR" sz="1800" dirty="0" err="1"/>
              <a:t>Sci</a:t>
            </a:r>
            <a:r>
              <a:rPr lang="fr-FR" sz="1800" dirty="0"/>
              <a:t> Hub </a:t>
            </a:r>
            <a:r>
              <a:rPr lang="fr-FR" sz="1800" dirty="0" err="1"/>
              <a:t>Copernicus</a:t>
            </a:r>
            <a:r>
              <a:rPr lang="fr-FR" sz="1800" dirty="0"/>
              <a:t>, </a:t>
            </a:r>
            <a:r>
              <a:rPr lang="fr-FR" sz="1800" dirty="0" err="1"/>
              <a:t>AppEEARS</a:t>
            </a:r>
            <a:r>
              <a:rPr lang="fr-FR" sz="1800" dirty="0"/>
              <a:t> USGS, THEIA</a:t>
            </a:r>
            <a:endParaRPr lang="fr-NC" sz="2000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2D4973F-A458-41C4-85A5-12B09D1E568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09119" y="3079437"/>
            <a:ext cx="2418108" cy="230246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AB9A977-F355-41F0-AEDD-6212F4509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02" y="4620327"/>
            <a:ext cx="883785" cy="88378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63C20745-CBBF-4F21-B4FE-9CC034AC1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567" y="1717603"/>
            <a:ext cx="1191383" cy="1191383"/>
          </a:xfrm>
          <a:prstGeom prst="rect">
            <a:avLst/>
          </a:prstGeom>
        </p:spPr>
      </p:pic>
      <p:sp>
        <p:nvSpPr>
          <p:cNvPr id="4" name="AutoShape 4">
            <a:extLst>
              <a:ext uri="{FF2B5EF4-FFF2-40B4-BE49-F238E27FC236}">
                <a16:creationId xmlns:a16="http://schemas.microsoft.com/office/drawing/2014/main" id="{C3549F12-A2EE-4027-8BC0-6762C35FB5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NC"/>
          </a:p>
        </p:txBody>
      </p:sp>
      <p:sp>
        <p:nvSpPr>
          <p:cNvPr id="32" name="Titre 1">
            <a:extLst>
              <a:ext uri="{FF2B5EF4-FFF2-40B4-BE49-F238E27FC236}">
                <a16:creationId xmlns:a16="http://schemas.microsoft.com/office/drawing/2014/main" id="{A1780332-F8B7-4EF2-B4F3-C66C2B6E5EED}"/>
              </a:ext>
            </a:extLst>
          </p:cNvPr>
          <p:cNvSpPr txBox="1">
            <a:spLocks/>
          </p:cNvSpPr>
          <p:nvPr/>
        </p:nvSpPr>
        <p:spPr>
          <a:xfrm>
            <a:off x="609597" y="295701"/>
            <a:ext cx="8630197" cy="88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Services/plateformes étudiés</a:t>
            </a:r>
            <a:endParaRPr lang="fr-NC" b="1" dirty="0"/>
          </a:p>
        </p:txBody>
      </p:sp>
    </p:spTree>
    <p:extLst>
      <p:ext uri="{BB962C8B-B14F-4D97-AF65-F5344CB8AC3E}">
        <p14:creationId xmlns:p14="http://schemas.microsoft.com/office/powerpoint/2010/main" val="3163169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51EA9-8D27-4DF7-B8EE-2202B734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295701"/>
            <a:ext cx="8630197" cy="883785"/>
          </a:xfrm>
        </p:spPr>
        <p:txBody>
          <a:bodyPr>
            <a:normAutofit/>
          </a:bodyPr>
          <a:lstStyle/>
          <a:p>
            <a:r>
              <a:rPr lang="fr-FR" b="1" dirty="0"/>
              <a:t>Critères d’évaluation</a:t>
            </a:r>
            <a:endParaRPr lang="fr-NC" b="1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C3549F12-A2EE-4027-8BC0-6762C35FB5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NC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FF44BE7B-608A-4055-ACD4-7F6C39C4A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156"/>
            <a:ext cx="10515600" cy="49931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fr-FR" dirty="0"/>
              <a:t>Catalogue :</a:t>
            </a:r>
          </a:p>
          <a:p>
            <a:pPr lvl="2"/>
            <a:r>
              <a:rPr lang="fr-FR" dirty="0"/>
              <a:t>Capteurs satellites disponibles</a:t>
            </a:r>
          </a:p>
          <a:p>
            <a:pPr lvl="2"/>
            <a:r>
              <a:rPr lang="fr-FR" dirty="0"/>
              <a:t>Niveaux de prétraitements</a:t>
            </a:r>
          </a:p>
          <a:p>
            <a:pPr lvl="2"/>
            <a:r>
              <a:rPr lang="fr-FR" dirty="0"/>
              <a:t>Délai de mise à dispo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/>
              <a:t>Fonctionnalités :</a:t>
            </a:r>
          </a:p>
          <a:p>
            <a:pPr lvl="2"/>
            <a:r>
              <a:rPr lang="fr-FR" dirty="0"/>
              <a:t>Possibilité d’opérer certains traitements en ligne</a:t>
            </a:r>
          </a:p>
          <a:p>
            <a:pPr lvl="2"/>
            <a:r>
              <a:rPr lang="fr-FR" dirty="0"/>
              <a:t>Interfaces de programmation</a:t>
            </a:r>
          </a:p>
          <a:p>
            <a:pPr lvl="2"/>
            <a:r>
              <a:rPr lang="fr-FR" dirty="0"/>
              <a:t>Capacité de stockage et Import/Export</a:t>
            </a:r>
          </a:p>
          <a:p>
            <a:pPr lvl="2"/>
            <a:r>
              <a:rPr lang="fr-FR" dirty="0"/>
              <a:t>Coûts éventuels</a:t>
            </a:r>
          </a:p>
          <a:p>
            <a:pPr marL="457200" indent="-457200">
              <a:buFont typeface="+mj-lt"/>
              <a:buAutoNum type="arabicParenR"/>
            </a:pPr>
            <a:r>
              <a:rPr lang="fr-FR" dirty="0"/>
              <a:t>Autres :</a:t>
            </a:r>
          </a:p>
          <a:p>
            <a:pPr lvl="2"/>
            <a:r>
              <a:rPr lang="fr-FR" dirty="0"/>
              <a:t>Communauté</a:t>
            </a:r>
          </a:p>
          <a:p>
            <a:pPr lvl="2"/>
            <a:r>
              <a:rPr lang="fr-FR" dirty="0"/>
              <a:t>Ergonomie</a:t>
            </a:r>
          </a:p>
          <a:p>
            <a:pPr lvl="2"/>
            <a:r>
              <a:rPr lang="fr-FR" dirty="0"/>
              <a:t>Etc.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B5FB837-8282-46BA-9069-5844E7BA2418}"/>
              </a:ext>
            </a:extLst>
          </p:cNvPr>
          <p:cNvGrpSpPr/>
          <p:nvPr/>
        </p:nvGrpSpPr>
        <p:grpSpPr>
          <a:xfrm>
            <a:off x="7829551" y="1179486"/>
            <a:ext cx="3524250" cy="1319874"/>
            <a:chOff x="7829551" y="1179486"/>
            <a:chExt cx="3524250" cy="1319874"/>
          </a:xfrm>
        </p:grpSpPr>
        <p:sp>
          <p:nvSpPr>
            <p:cNvPr id="12" name="Rectangle : coins arrondis 11">
              <a:extLst>
                <a:ext uri="{FF2B5EF4-FFF2-40B4-BE49-F238E27FC236}">
                  <a16:creationId xmlns:a16="http://schemas.microsoft.com/office/drawing/2014/main" id="{923F8331-4F5C-446D-84D7-836DA2ED32FD}"/>
                </a:ext>
              </a:extLst>
            </p:cNvPr>
            <p:cNvSpPr/>
            <p:nvPr/>
          </p:nvSpPr>
          <p:spPr>
            <a:xfrm>
              <a:off x="7829551" y="1179486"/>
              <a:ext cx="3524250" cy="1319874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NC"/>
            </a:p>
          </p:txBody>
        </p:sp>
        <p:pic>
          <p:nvPicPr>
            <p:cNvPr id="10" name="Image 9">
              <a:extLst>
                <a:ext uri="{FF2B5EF4-FFF2-40B4-BE49-F238E27FC236}">
                  <a16:creationId xmlns:a16="http://schemas.microsoft.com/office/drawing/2014/main" id="{62CE3521-9463-4649-A1CF-9B54677BA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79201" y="1500910"/>
              <a:ext cx="610916" cy="610916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30A28A6B-4598-4603-AD5E-F9C997CF398E}"/>
                </a:ext>
              </a:extLst>
            </p:cNvPr>
            <p:cNvSpPr txBox="1"/>
            <p:nvPr/>
          </p:nvSpPr>
          <p:spPr>
            <a:xfrm>
              <a:off x="8739768" y="1229287"/>
              <a:ext cx="2614032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fr-FR" dirty="0"/>
                <a:t>Décommissionnement Aqua et Terra (MODIS) :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fr-FR" sz="1400" dirty="0">
                  <a:sym typeface="Wingdings" panose="05000000000000000000" pitchFamily="2" charset="2"/>
                </a:rPr>
                <a:t>Octobre 2022 (terra)</a:t>
              </a: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fr-FR" sz="1400" dirty="0">
                  <a:sym typeface="Wingdings" panose="05000000000000000000" pitchFamily="2" charset="2"/>
                </a:rPr>
                <a:t>Eté 2023 (aqua)</a:t>
              </a:r>
              <a:endParaRPr lang="fr-NC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4092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C3CFEC9-B135-48D7-8E1D-C19EC970B3AD}"/>
              </a:ext>
            </a:extLst>
          </p:cNvPr>
          <p:cNvSpPr txBox="1">
            <a:spLocks/>
          </p:cNvSpPr>
          <p:nvPr/>
        </p:nvSpPr>
        <p:spPr>
          <a:xfrm>
            <a:off x="609597" y="95676"/>
            <a:ext cx="8630197" cy="88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Synthèse</a:t>
            </a:r>
            <a:endParaRPr lang="fr-NC" b="1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D95CCA03-EC34-484B-9937-7DD5998BA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75" y="1073746"/>
            <a:ext cx="11982450" cy="564095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616BD9B-2567-480D-8579-745CE2088373}"/>
              </a:ext>
            </a:extLst>
          </p:cNvPr>
          <p:cNvSpPr/>
          <p:nvPr/>
        </p:nvSpPr>
        <p:spPr>
          <a:xfrm>
            <a:off x="1609725" y="2470149"/>
            <a:ext cx="4857750" cy="581025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NC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0AAF32-B521-42A5-B873-50192586CC17}"/>
              </a:ext>
            </a:extLst>
          </p:cNvPr>
          <p:cNvSpPr/>
          <p:nvPr/>
        </p:nvSpPr>
        <p:spPr>
          <a:xfrm>
            <a:off x="1609725" y="4092575"/>
            <a:ext cx="4857750" cy="762001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NC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D63267-5511-49EE-BC5F-44883A5499D2}"/>
              </a:ext>
            </a:extLst>
          </p:cNvPr>
          <p:cNvSpPr/>
          <p:nvPr/>
        </p:nvSpPr>
        <p:spPr>
          <a:xfrm>
            <a:off x="1609725" y="6129339"/>
            <a:ext cx="3514725" cy="546100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NC"/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C14F372-4999-46E0-8938-CBDCCF1F999A}"/>
              </a:ext>
            </a:extLst>
          </p:cNvPr>
          <p:cNvSpPr/>
          <p:nvPr/>
        </p:nvSpPr>
        <p:spPr>
          <a:xfrm>
            <a:off x="43545" y="979461"/>
            <a:ext cx="12087225" cy="3949591"/>
          </a:xfrm>
          <a:prstGeom prst="roundRect">
            <a:avLst>
              <a:gd name="adj" fmla="val 3994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NC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957A7E-3457-4A77-9B96-0F00E4F5C4E2}"/>
              </a:ext>
            </a:extLst>
          </p:cNvPr>
          <p:cNvSpPr txBox="1"/>
          <p:nvPr/>
        </p:nvSpPr>
        <p:spPr>
          <a:xfrm>
            <a:off x="6467475" y="502254"/>
            <a:ext cx="5177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Catalogue, Fonctionnalités, Interfaces, Communauté</a:t>
            </a:r>
            <a:endParaRPr lang="fr-NC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297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8" grpId="0" animBg="1"/>
      <p:bldP spid="19" grpId="0" animBg="1"/>
      <p:bldP spid="20" grpId="0" animBg="1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1">
            <a:extLst>
              <a:ext uri="{FF2B5EF4-FFF2-40B4-BE49-F238E27FC236}">
                <a16:creationId xmlns:a16="http://schemas.microsoft.com/office/drawing/2014/main" id="{8C3CFEC9-B135-48D7-8E1D-C19EC970B3AD}"/>
              </a:ext>
            </a:extLst>
          </p:cNvPr>
          <p:cNvSpPr txBox="1">
            <a:spLocks/>
          </p:cNvSpPr>
          <p:nvPr/>
        </p:nvSpPr>
        <p:spPr>
          <a:xfrm>
            <a:off x="609597" y="95676"/>
            <a:ext cx="8630197" cy="8837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Délai de mise à disposition</a:t>
            </a:r>
            <a:endParaRPr lang="fr-NC" b="1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9EE2EE-B0A2-49CC-AE1C-6EC7BE3D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091" y="1175658"/>
            <a:ext cx="11024756" cy="54604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9BEF739-078B-42CB-B215-C84389D5E589}"/>
              </a:ext>
            </a:extLst>
          </p:cNvPr>
          <p:cNvSpPr/>
          <p:nvPr/>
        </p:nvSpPr>
        <p:spPr>
          <a:xfrm>
            <a:off x="2158371" y="1976845"/>
            <a:ext cx="9258572" cy="687977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NC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0FB8FF-6862-4D28-A0E9-ED91E6B1E637}"/>
              </a:ext>
            </a:extLst>
          </p:cNvPr>
          <p:cNvSpPr/>
          <p:nvPr/>
        </p:nvSpPr>
        <p:spPr>
          <a:xfrm>
            <a:off x="2158371" y="5273039"/>
            <a:ext cx="9258572" cy="687977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NC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222F72-9E2B-4FBF-91E4-969687CD21DE}"/>
              </a:ext>
            </a:extLst>
          </p:cNvPr>
          <p:cNvSpPr/>
          <p:nvPr/>
        </p:nvSpPr>
        <p:spPr>
          <a:xfrm>
            <a:off x="2158371" y="3535173"/>
            <a:ext cx="9258572" cy="200804"/>
          </a:xfrm>
          <a:prstGeom prst="rect">
            <a:avLst/>
          </a:prstGeom>
          <a:pattFill prst="ltUpDiag">
            <a:fgClr>
              <a:schemeClr val="bg2">
                <a:lumMod val="5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NC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1842037-C128-4D35-B23E-BE67F9F94C09}"/>
              </a:ext>
            </a:extLst>
          </p:cNvPr>
          <p:cNvSpPr txBox="1"/>
          <p:nvPr/>
        </p:nvSpPr>
        <p:spPr>
          <a:xfrm rot="17912167">
            <a:off x="-165957" y="2833917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DATA CUBES</a:t>
            </a:r>
            <a:endParaRPr lang="fr-NC" sz="1400" dirty="0">
              <a:solidFill>
                <a:schemeClr val="accent1"/>
              </a:solidFill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0F345C-A760-4D96-BDC8-0F344E988759}"/>
              </a:ext>
            </a:extLst>
          </p:cNvPr>
          <p:cNvSpPr txBox="1"/>
          <p:nvPr/>
        </p:nvSpPr>
        <p:spPr>
          <a:xfrm rot="17912167">
            <a:off x="-164515" y="4842261"/>
            <a:ext cx="1093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1"/>
                </a:solidFill>
              </a:rPr>
              <a:t>CLASSIQUES</a:t>
            </a:r>
            <a:endParaRPr lang="fr-NC" sz="1400" dirty="0">
              <a:solidFill>
                <a:schemeClr val="accent1"/>
              </a:solidFill>
            </a:endParaRP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A42A8D1-62F1-416A-BF70-A19B9727E49D}"/>
              </a:ext>
            </a:extLst>
          </p:cNvPr>
          <p:cNvCxnSpPr/>
          <p:nvPr/>
        </p:nvCxnSpPr>
        <p:spPr>
          <a:xfrm>
            <a:off x="152400" y="3923282"/>
            <a:ext cx="11592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0C2E44E-DA6E-4A90-8C31-8360BD9987E5}"/>
              </a:ext>
            </a:extLst>
          </p:cNvPr>
          <p:cNvSpPr/>
          <p:nvPr/>
        </p:nvSpPr>
        <p:spPr>
          <a:xfrm>
            <a:off x="9091748" y="1079863"/>
            <a:ext cx="2325195" cy="1854855"/>
          </a:xfrm>
          <a:prstGeom prst="roundRect">
            <a:avLst>
              <a:gd name="adj" fmla="val 3994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NC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613769E-E95E-483A-AA70-16A2CFB059E8}"/>
              </a:ext>
            </a:extLst>
          </p:cNvPr>
          <p:cNvSpPr txBox="1"/>
          <p:nvPr/>
        </p:nvSpPr>
        <p:spPr>
          <a:xfrm>
            <a:off x="9976063" y="660330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GEE</a:t>
            </a:r>
            <a:endParaRPr lang="fr-NC" b="1" dirty="0">
              <a:solidFill>
                <a:schemeClr val="accent1"/>
              </a:solidFill>
            </a:endParaRP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C6B7018-3354-49AA-8257-0314C6845A74}"/>
              </a:ext>
            </a:extLst>
          </p:cNvPr>
          <p:cNvSpPr/>
          <p:nvPr/>
        </p:nvSpPr>
        <p:spPr>
          <a:xfrm>
            <a:off x="10781212" y="4193177"/>
            <a:ext cx="487680" cy="335279"/>
          </a:xfrm>
          <a:prstGeom prst="roundRect">
            <a:avLst>
              <a:gd name="adj" fmla="val 3994"/>
            </a:avLst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NC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07C16971-C271-44DA-9F61-A20BDA0DB2A3}"/>
              </a:ext>
            </a:extLst>
          </p:cNvPr>
          <p:cNvSpPr txBox="1"/>
          <p:nvPr/>
        </p:nvSpPr>
        <p:spPr>
          <a:xfrm>
            <a:off x="10818136" y="3840044"/>
            <a:ext cx="955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chemeClr val="accent1"/>
                </a:solidFill>
              </a:rPr>
              <a:t>SCI HUB</a:t>
            </a:r>
            <a:endParaRPr lang="fr-NC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668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5" grpId="0" animBg="1"/>
      <p:bldP spid="22" grpId="0" animBg="1"/>
      <p:bldP spid="23" grpId="0"/>
      <p:bldP spid="24" grpId="0" animBg="1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51EA9-8D27-4DF7-B8EE-2202B734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" y="295701"/>
            <a:ext cx="8630197" cy="883785"/>
          </a:xfrm>
        </p:spPr>
        <p:txBody>
          <a:bodyPr>
            <a:normAutofit fontScale="90000"/>
          </a:bodyPr>
          <a:lstStyle/>
          <a:p>
            <a:r>
              <a:rPr lang="fr-FR" b="1" dirty="0"/>
              <a:t>Adaptations pour intégration dans chaine</a:t>
            </a:r>
            <a:endParaRPr lang="fr-NC" b="1" dirty="0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C3549F12-A2EE-4027-8BC0-6762C35FB5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NC"/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286FDB71-3616-470B-99EC-D0EFC141DFA6}"/>
              </a:ext>
            </a:extLst>
          </p:cNvPr>
          <p:cNvGrpSpPr/>
          <p:nvPr/>
        </p:nvGrpSpPr>
        <p:grpSpPr>
          <a:xfrm>
            <a:off x="187108" y="1343889"/>
            <a:ext cx="6638545" cy="5392062"/>
            <a:chOff x="187108" y="1061273"/>
            <a:chExt cx="6638545" cy="539206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B2F0BD3-EEC7-4934-AB32-1F294E4E0C90}"/>
                </a:ext>
              </a:extLst>
            </p:cNvPr>
            <p:cNvSpPr/>
            <p:nvPr/>
          </p:nvSpPr>
          <p:spPr>
            <a:xfrm>
              <a:off x="392669" y="1189306"/>
              <a:ext cx="6432984" cy="5264029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0CA3E3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NC"/>
            </a:p>
          </p:txBody>
        </p: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CABCB3C8-8105-494A-824C-D8F7E0CED8F3}"/>
                </a:ext>
              </a:extLst>
            </p:cNvPr>
            <p:cNvGrpSpPr/>
            <p:nvPr/>
          </p:nvGrpSpPr>
          <p:grpSpPr>
            <a:xfrm>
              <a:off x="187108" y="1061273"/>
              <a:ext cx="844981" cy="813941"/>
              <a:chOff x="8112114" y="850184"/>
              <a:chExt cx="1188000" cy="1143000"/>
            </a:xfrm>
          </p:grpSpPr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3D365F91-2706-4792-AEF4-A42B761B32EC}"/>
                  </a:ext>
                </a:extLst>
              </p:cNvPr>
              <p:cNvSpPr/>
              <p:nvPr/>
            </p:nvSpPr>
            <p:spPr>
              <a:xfrm>
                <a:off x="8112114" y="850184"/>
                <a:ext cx="1188000" cy="1143000"/>
              </a:xfrm>
              <a:prstGeom prst="ellipse">
                <a:avLst/>
              </a:prstGeom>
              <a:solidFill>
                <a:srgbClr val="FFFFFF"/>
              </a:solidFill>
              <a:ln>
                <a:solidFill>
                  <a:srgbClr val="0CA3E3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NC"/>
              </a:p>
            </p:txBody>
          </p:sp>
          <p:pic>
            <p:nvPicPr>
              <p:cNvPr id="20" name="Image 19">
                <a:extLst>
                  <a:ext uri="{FF2B5EF4-FFF2-40B4-BE49-F238E27FC236}">
                    <a16:creationId xmlns:a16="http://schemas.microsoft.com/office/drawing/2014/main" id="{575C014B-370B-4D1C-A725-05D59FA820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001" r="9999"/>
              <a:stretch/>
            </p:blipFill>
            <p:spPr>
              <a:xfrm>
                <a:off x="8196925" y="926414"/>
                <a:ext cx="1018381" cy="931853"/>
              </a:xfrm>
              <a:prstGeom prst="rect">
                <a:avLst/>
              </a:prstGeom>
            </p:spPr>
          </p:pic>
        </p:grpSp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07174678-4BC3-46E3-9AC3-BB2D63095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467" y="1981500"/>
              <a:ext cx="6207387" cy="4298183"/>
            </a:xfrm>
            <a:prstGeom prst="rect">
              <a:avLst/>
            </a:prstGeom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1924FAEC-9C57-42AA-A1A8-1373B18653EA}"/>
                </a:ext>
              </a:extLst>
            </p:cNvPr>
            <p:cNvSpPr txBox="1"/>
            <p:nvPr/>
          </p:nvSpPr>
          <p:spPr>
            <a:xfrm>
              <a:off x="1556932" y="1274176"/>
              <a:ext cx="453906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fr-FR" sz="1400" b="1">
                  <a:solidFill>
                    <a:srgbClr val="0CA3E3"/>
                  </a:solidFill>
                  <a:effectLst/>
                  <a:latin typeface="Open Sans" panose="020B060603050402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Chaines de production de l’indicateur sécheresse sur la Nouvelle-Calédonie (V_SCO)</a:t>
              </a:r>
              <a:endParaRPr lang="fr-NC" sz="1400" b="1">
                <a:solidFill>
                  <a:srgbClr val="0CA3E3"/>
                </a:solidFill>
              </a:endParaRP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7097C24E-1356-4969-A759-B2A556BCEECE}"/>
              </a:ext>
            </a:extLst>
          </p:cNvPr>
          <p:cNvGrpSpPr/>
          <p:nvPr/>
        </p:nvGrpSpPr>
        <p:grpSpPr>
          <a:xfrm>
            <a:off x="3143794" y="1556792"/>
            <a:ext cx="8542739" cy="3540202"/>
            <a:chOff x="3143794" y="1556792"/>
            <a:chExt cx="8542739" cy="3540202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8ABFBF04-F506-4925-883F-EF64A443DC4C}"/>
                </a:ext>
              </a:extLst>
            </p:cNvPr>
            <p:cNvSpPr/>
            <p:nvPr/>
          </p:nvSpPr>
          <p:spPr>
            <a:xfrm>
              <a:off x="3143794" y="2164882"/>
              <a:ext cx="3569060" cy="1597221"/>
            </a:xfrm>
            <a:prstGeom prst="roundRect">
              <a:avLst>
                <a:gd name="adj" fmla="val 3994"/>
              </a:avLst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NC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EE649B44-8E36-48C3-9678-FE5C9F911F5C}"/>
                </a:ext>
              </a:extLst>
            </p:cNvPr>
            <p:cNvSpPr txBox="1"/>
            <p:nvPr/>
          </p:nvSpPr>
          <p:spPr>
            <a:xfrm>
              <a:off x="7486792" y="2588615"/>
              <a:ext cx="3880101" cy="25083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fr-FR" b="1" u="sng" dirty="0">
                  <a:solidFill>
                    <a:schemeClr val="accent1"/>
                  </a:solidFill>
                </a:rPr>
                <a:t>Proposition de procédure</a:t>
              </a:r>
            </a:p>
            <a:p>
              <a:pPr marL="800100" lvl="1" indent="-342900">
                <a:buFont typeface="+mj-lt"/>
                <a:buAutoNum type="arabicParenR"/>
              </a:pPr>
              <a:r>
                <a:rPr lang="fr-FR" sz="1600" dirty="0"/>
                <a:t>En ligne :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r>
                <a:rPr lang="fr-FR" sz="1400" dirty="0"/>
                <a:t>Calcul d’indices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</a:pPr>
              <a:r>
                <a:rPr lang="fr-FR" sz="1400" dirty="0"/>
                <a:t>Filtres qualité (nuages, autres)</a:t>
              </a:r>
            </a:p>
            <a:p>
              <a:pPr marL="1200150" lvl="2" indent="-285750">
                <a:spcAft>
                  <a:spcPts val="600"/>
                </a:spcAft>
                <a:buFont typeface="Courier New" panose="02070309020205020404" pitchFamily="49" charset="0"/>
                <a:buChar char="o"/>
              </a:pPr>
              <a:r>
                <a:rPr lang="fr-FR" sz="1400" dirty="0"/>
                <a:t>Composition temporelle décade</a:t>
              </a:r>
            </a:p>
            <a:p>
              <a:pPr marL="800100" lvl="1" indent="-342900">
                <a:spcAft>
                  <a:spcPts val="600"/>
                </a:spcAft>
                <a:buFont typeface="+mj-lt"/>
                <a:buAutoNum type="arabicParenR"/>
                <a:tabLst>
                  <a:tab pos="266700" algn="l"/>
                </a:tabLst>
              </a:pPr>
              <a:r>
                <a:rPr lang="fr-FR" sz="1600" dirty="0"/>
                <a:t>Téléchargement indices en continu</a:t>
              </a:r>
            </a:p>
            <a:p>
              <a:pPr marL="800100" lvl="1" indent="-342900">
                <a:buFont typeface="+mj-lt"/>
                <a:buAutoNum type="arabicParenR"/>
                <a:tabLst>
                  <a:tab pos="266700" algn="l"/>
                </a:tabLst>
              </a:pPr>
              <a:r>
                <a:rPr lang="fr-FR" sz="1600" dirty="0"/>
                <a:t>En local :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  <a:tabLst>
                  <a:tab pos="266700" algn="l"/>
                </a:tabLst>
              </a:pPr>
              <a:r>
                <a:rPr lang="fr-FR" sz="1400" dirty="0"/>
                <a:t>Calcul indicateurs sécheresse</a:t>
              </a:r>
            </a:p>
            <a:p>
              <a:pPr marL="1200150" lvl="2" indent="-285750">
                <a:buFont typeface="Courier New" panose="02070309020205020404" pitchFamily="49" charset="0"/>
                <a:buChar char="o"/>
                <a:tabLst>
                  <a:tab pos="266700" algn="l"/>
                </a:tabLst>
              </a:pPr>
              <a:r>
                <a:rPr lang="fr-FR" sz="1400" dirty="0"/>
                <a:t>Composition temporelle mois</a:t>
              </a:r>
              <a:endParaRPr lang="fr-NC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468068B-0A6A-44E1-AFFA-F6A6A4DEAA96}"/>
                </a:ext>
              </a:extLst>
            </p:cNvPr>
            <p:cNvSpPr txBox="1"/>
            <p:nvPr/>
          </p:nvSpPr>
          <p:spPr>
            <a:xfrm>
              <a:off x="7475838" y="1639827"/>
              <a:ext cx="3976281" cy="8803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dirty="0"/>
                <a:t>Intégration possible en </a:t>
              </a:r>
              <a:r>
                <a:rPr lang="fr-FR" b="1" dirty="0"/>
                <a:t>mode continu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fr-FR" dirty="0"/>
                <a:t>Prérequis : </a:t>
              </a:r>
              <a:r>
                <a:rPr lang="fr-FR" b="1" dirty="0"/>
                <a:t>calibration radiométrique</a:t>
              </a:r>
              <a:endParaRPr lang="fr-NC" b="1" dirty="0"/>
            </a:p>
          </p:txBody>
        </p:sp>
        <p:sp>
          <p:nvSpPr>
            <p:cNvPr id="22" name="Rectangle : coins arrondis 21">
              <a:extLst>
                <a:ext uri="{FF2B5EF4-FFF2-40B4-BE49-F238E27FC236}">
                  <a16:creationId xmlns:a16="http://schemas.microsoft.com/office/drawing/2014/main" id="{99A43C24-7E6E-4230-B648-8B0A1E9791D8}"/>
                </a:ext>
              </a:extLst>
            </p:cNvPr>
            <p:cNvSpPr/>
            <p:nvPr/>
          </p:nvSpPr>
          <p:spPr>
            <a:xfrm>
              <a:off x="7350496" y="1556792"/>
              <a:ext cx="4336037" cy="3540202"/>
            </a:xfrm>
            <a:prstGeom prst="roundRect">
              <a:avLst>
                <a:gd name="adj" fmla="val 3994"/>
              </a:avLst>
            </a:prstGeom>
            <a:noFill/>
            <a:ln w="3810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NC"/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1911AFB4-F89E-45EC-AB3B-8B32A7ECD575}"/>
              </a:ext>
            </a:extLst>
          </p:cNvPr>
          <p:cNvGrpSpPr/>
          <p:nvPr/>
        </p:nvGrpSpPr>
        <p:grpSpPr>
          <a:xfrm>
            <a:off x="3199346" y="2210214"/>
            <a:ext cx="1331076" cy="1137995"/>
            <a:chOff x="3199346" y="2210214"/>
            <a:chExt cx="1331076" cy="1137995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683AFF10-5103-4E89-A9E2-9DB418883E11}"/>
                </a:ext>
              </a:extLst>
            </p:cNvPr>
            <p:cNvGrpSpPr/>
            <p:nvPr/>
          </p:nvGrpSpPr>
          <p:grpSpPr>
            <a:xfrm>
              <a:off x="3199346" y="2210214"/>
              <a:ext cx="562758" cy="562758"/>
              <a:chOff x="3199346" y="2210214"/>
              <a:chExt cx="562758" cy="562758"/>
            </a:xfrm>
          </p:grpSpPr>
          <p:cxnSp>
            <p:nvCxnSpPr>
              <p:cNvPr id="24" name="Connecteur droit 23">
                <a:extLst>
                  <a:ext uri="{FF2B5EF4-FFF2-40B4-BE49-F238E27FC236}">
                    <a16:creationId xmlns:a16="http://schemas.microsoft.com/office/drawing/2014/main" id="{37980072-2002-4793-AD38-0CD809FEB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26" y="2210214"/>
                <a:ext cx="484277" cy="56275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Connecteur droit 25">
                <a:extLst>
                  <a:ext uri="{FF2B5EF4-FFF2-40B4-BE49-F238E27FC236}">
                    <a16:creationId xmlns:a16="http://schemas.microsoft.com/office/drawing/2014/main" id="{2709448E-3D9B-413C-AB49-200AB72AB5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38586" y="2210213"/>
                <a:ext cx="484277" cy="56275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AEA4BEDD-0613-420B-BEAA-889B2D4B36F1}"/>
                </a:ext>
              </a:extLst>
            </p:cNvPr>
            <p:cNvGrpSpPr/>
            <p:nvPr/>
          </p:nvGrpSpPr>
          <p:grpSpPr>
            <a:xfrm>
              <a:off x="3967664" y="2236340"/>
              <a:ext cx="562758" cy="562758"/>
              <a:chOff x="3199346" y="2210214"/>
              <a:chExt cx="562758" cy="562758"/>
            </a:xfrm>
          </p:grpSpPr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E60753DD-25CA-435E-84CA-49FC985635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77826" y="2210214"/>
                <a:ext cx="484277" cy="56275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95C7CDDB-1BDF-4750-8E40-F4EBD073802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238586" y="2210213"/>
                <a:ext cx="484277" cy="56275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DDC4B12-1DA2-4B28-9C16-40397A16127B}"/>
                </a:ext>
              </a:extLst>
            </p:cNvPr>
            <p:cNvSpPr/>
            <p:nvPr/>
          </p:nvSpPr>
          <p:spPr>
            <a:xfrm>
              <a:off x="3622744" y="2785451"/>
              <a:ext cx="562759" cy="5627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FF0000"/>
                  </a:solidFill>
                </a:rPr>
                <a:t>VIIRS +</a:t>
              </a:r>
            </a:p>
            <a:p>
              <a:pPr algn="ctr"/>
              <a:r>
                <a:rPr lang="fr-FR" sz="1100" b="1" dirty="0">
                  <a:solidFill>
                    <a:srgbClr val="FF0000"/>
                  </a:solidFill>
                </a:rPr>
                <a:t>S3</a:t>
              </a:r>
              <a:endParaRPr lang="fr-NC" sz="11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6660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EA60D57878244DB12F7C2C86E06641" ma:contentTypeVersion="16" ma:contentTypeDescription="Crée un document." ma:contentTypeScope="" ma:versionID="1a94c9d76c6025574223731620b86d1a">
  <xsd:schema xmlns:xsd="http://www.w3.org/2001/XMLSchema" xmlns:xs="http://www.w3.org/2001/XMLSchema" xmlns:p="http://schemas.microsoft.com/office/2006/metadata/properties" xmlns:ns2="8d0dd5df-634a-4698-9806-8710833775db" xmlns:ns3="e4047169-6ce9-4228-acb1-0382cbe492ce" targetNamespace="http://schemas.microsoft.com/office/2006/metadata/properties" ma:root="true" ma:fieldsID="a9589d6701540c3e5e2c452cc508917d" ns2:_="" ns3:_="">
    <xsd:import namespace="8d0dd5df-634a-4698-9806-8710833775db"/>
    <xsd:import namespace="e4047169-6ce9-4228-acb1-0382cbe492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0dd5df-634a-4698-9806-8710833775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alises d’images" ma:readOnly="false" ma:fieldId="{5cf76f15-5ced-4ddc-b409-7134ff3c332f}" ma:taxonomyMulti="true" ma:sspId="9ab06ea2-2b14-4c82-a9fe-956051591d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047169-6ce9-4228-acb1-0382cbe492c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3cb5d03d-8451-467e-959d-a6f84a6e69d7}" ma:internalName="TaxCatchAll" ma:showField="CatchAllData" ma:web="e4047169-6ce9-4228-acb1-0382cbe492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0dd5df-634a-4698-9806-8710833775db">
      <Terms xmlns="http://schemas.microsoft.com/office/infopath/2007/PartnerControls"/>
    </lcf76f155ced4ddcb4097134ff3c332f>
    <TaxCatchAll xmlns="e4047169-6ce9-4228-acb1-0382cbe492ce" xsi:nil="true"/>
  </documentManagement>
</p:properties>
</file>

<file path=customXml/itemProps1.xml><?xml version="1.0" encoding="utf-8"?>
<ds:datastoreItem xmlns:ds="http://schemas.openxmlformats.org/officeDocument/2006/customXml" ds:itemID="{4EAB4E40-B9DD-4F9D-8A76-0BF000A37447}"/>
</file>

<file path=customXml/itemProps2.xml><?xml version="1.0" encoding="utf-8"?>
<ds:datastoreItem xmlns:ds="http://schemas.openxmlformats.org/officeDocument/2006/customXml" ds:itemID="{84D7E7A5-222D-4724-96D3-ADB07972A35C}"/>
</file>

<file path=customXml/itemProps3.xml><?xml version="1.0" encoding="utf-8"?>
<ds:datastoreItem xmlns:ds="http://schemas.openxmlformats.org/officeDocument/2006/customXml" ds:itemID="{348E1110-22D0-4F3F-BA72-51DD09F95624}"/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312</Words>
  <Application>Microsoft Office PowerPoint</Application>
  <PresentationFormat>Grand écran</PresentationFormat>
  <Paragraphs>75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Open Sans</vt:lpstr>
      <vt:lpstr>Wingdings</vt:lpstr>
      <vt:lpstr>Thème Office</vt:lpstr>
      <vt:lpstr>Etude de faisabilité des services et plateformes de type "Data Cube"</vt:lpstr>
      <vt:lpstr>Remise en contexte</vt:lpstr>
      <vt:lpstr>Objectif faisabilité DataCube</vt:lpstr>
      <vt:lpstr>Présentation PowerPoint</vt:lpstr>
      <vt:lpstr>Critères d’évaluation</vt:lpstr>
      <vt:lpstr>Présentation PowerPoint</vt:lpstr>
      <vt:lpstr>Présentation PowerPoint</vt:lpstr>
      <vt:lpstr>Adaptations pour intégration dans chaine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Etude de faisabilité des services et plateformes de type "Data Cube"</dc:title>
  <dc:creator>Mathis Neuhauser</dc:creator>
  <cp:lastModifiedBy>Mathis Neuhauser</cp:lastModifiedBy>
  <cp:revision>15</cp:revision>
  <dcterms:created xsi:type="dcterms:W3CDTF">2022-10-26T04:34:54Z</dcterms:created>
  <dcterms:modified xsi:type="dcterms:W3CDTF">2022-11-02T04:50:30Z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0x010100A7EA60D57878244DB12F7C2C86E06641</vt:lpwstr>
  </property>
</Properties>
</file>