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6"/>
  </p:notesMasterIdLst>
  <p:handoutMasterIdLst>
    <p:handoutMasterId r:id="rId47"/>
  </p:handoutMasterIdLst>
  <p:sldIdLst>
    <p:sldId id="256" r:id="rId2"/>
    <p:sldId id="579" r:id="rId3"/>
    <p:sldId id="536" r:id="rId4"/>
    <p:sldId id="538" r:id="rId5"/>
    <p:sldId id="539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548" r:id="rId14"/>
    <p:sldId id="618" r:id="rId15"/>
    <p:sldId id="586" r:id="rId16"/>
    <p:sldId id="619" r:id="rId17"/>
    <p:sldId id="620" r:id="rId18"/>
    <p:sldId id="623" r:id="rId19"/>
    <p:sldId id="626" r:id="rId20"/>
    <p:sldId id="625" r:id="rId21"/>
    <p:sldId id="624" r:id="rId22"/>
    <p:sldId id="627" r:id="rId23"/>
    <p:sldId id="628" r:id="rId24"/>
    <p:sldId id="632" r:id="rId25"/>
    <p:sldId id="630" r:id="rId26"/>
    <p:sldId id="631" r:id="rId27"/>
    <p:sldId id="621" r:id="rId28"/>
    <p:sldId id="629" r:id="rId29"/>
    <p:sldId id="622" r:id="rId30"/>
    <p:sldId id="633" r:id="rId31"/>
    <p:sldId id="635" r:id="rId32"/>
    <p:sldId id="634" r:id="rId33"/>
    <p:sldId id="636" r:id="rId34"/>
    <p:sldId id="637" r:id="rId35"/>
    <p:sldId id="638" r:id="rId36"/>
    <p:sldId id="639" r:id="rId37"/>
    <p:sldId id="553" r:id="rId38"/>
    <p:sldId id="585" r:id="rId39"/>
    <p:sldId id="604" r:id="rId40"/>
    <p:sldId id="605" r:id="rId41"/>
    <p:sldId id="580" r:id="rId42"/>
    <p:sldId id="581" r:id="rId43"/>
    <p:sldId id="582" r:id="rId44"/>
    <p:sldId id="53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BC7"/>
    <a:srgbClr val="DFF5E6"/>
    <a:srgbClr val="F2EAB0"/>
    <a:srgbClr val="FFFFCC"/>
    <a:srgbClr val="D2A000"/>
    <a:srgbClr val="E6AF00"/>
    <a:srgbClr val="FBFFFE"/>
    <a:srgbClr val="0B7BAD"/>
    <a:srgbClr val="99CCFF"/>
    <a:srgbClr val="0E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78390" autoAdjust="0"/>
  </p:normalViewPr>
  <p:slideViewPr>
    <p:cSldViewPr>
      <p:cViewPr varScale="1">
        <p:scale>
          <a:sx n="65" d="100"/>
          <a:sy n="65" d="100"/>
        </p:scale>
        <p:origin x="-1512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、讲解什么是构造函数，他的作用；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的介绍；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baseline="0" dirty="0" smtClean="0"/>
              <a:t>的作用；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3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属性最初是用来标识对象类型的，但是提到检测对象类型，还是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instanceof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操作符要更可靠一些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，引出下一页内容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5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、解释什么是原型对象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、演示例子，帮助理解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70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、按照图片解释原型对象，这样</a:t>
            </a:r>
            <a:r>
              <a:rPr lang="zh-CN" altLang="en-US" baseline="0" dirty="0" smtClean="0"/>
              <a:t>更容易理解；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、修改示例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，并演示，让学员更深入理解原型对象；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1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、以动物关系的层层递进讲解之间的关系，然后引出原型链；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、讲解原型链关系；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、以例子讲解原型链；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61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根据图讲解例子之间构造函数和原型之间的关系；进而阐述原型链，让学员深刻理解；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78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、说明所有默认的类型都是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的实例；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在原型链中的位置，引出完整原型链图；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、根据图讲解原型链；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、最后讲解示例，加深学员对原型链的理解；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183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、由例子引出两个问题，由两个问题引出下一页的内容；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88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、说明借造函数的优势；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、根据例子演示说明；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、通过讲解例子，提出问题，如何复用父类的方法？引出下面的内容。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25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、讲解组合继承的实现思路；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、通过例子演示组合继承的实现方式；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479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8660-0C2F-417A-B559-E5DBAAFAFC9E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BCEB0-1DE4-4F43-8ACF-1DB8AE437505}" type="slidenum">
              <a:rPr lang="zh-CN" altLang="en-US" smtClean="0">
                <a:latin typeface="Calibri" pitchFamily="34" charset="0"/>
              </a:rPr>
              <a:pPr>
                <a:defRPr/>
              </a:pPr>
              <a:t>44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简单回顾一下即可，主要是为了引出下面的对象，让学员理解对象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中的对象对比讲解；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、让学员理解什么是对象；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、面向对象学员了解即可；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25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、学员要理解并掌握字面量创建对象的方法；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6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简单回顾各个对象的属性、方法即可，让学员把学过的知道记起来就可以了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59C49-370F-4568-86FD-5A9483C798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8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56D-04FC-480A-9491-E1ADF17D9DA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C8DF-58AA-4637-B9D9-590F94CC17E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9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F0AE-6667-4B2A-B545-23559138489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A789-6B8C-458C-BF34-65F52C2473C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5F8D-B1B6-47D0-BD04-65F7D5E0ECA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CBE0-3BD9-48DF-802C-741D6AC125F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2228-EECA-4249-AF8B-83605375E59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753-2572-4882-9514-4A0577F6A3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9190-5D86-491B-AF65-3D32A06EA57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B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B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B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132856"/>
            <a:ext cx="8236396" cy="129614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 smtClean="0"/>
              <a:t>四</a:t>
            </a:r>
            <a:r>
              <a:rPr dirty="0" smtClean="0"/>
              <a:t>章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JavaScript</a:t>
            </a:r>
            <a:r>
              <a:rPr lang="zh-CN" altLang="en-US" dirty="0"/>
              <a:t>对象及初识面向对象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dirty="0"/>
              <a:t>自定义对象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使用字面</a:t>
            </a:r>
            <a:r>
              <a:rPr lang="zh-CN" altLang="en-US" dirty="0"/>
              <a:t>量赋值方式创建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44106" y="1784673"/>
            <a:ext cx="1000125" cy="414338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1087" y="2386384"/>
            <a:ext cx="8248666" cy="3490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name:"</a:t>
            </a:r>
            <a:r>
              <a:rPr lang="zh-CN" altLang="en-US" b="1" dirty="0"/>
              <a:t>长春花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genera:"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area:"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/>
              <a:t>uses:"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en-US" altLang="en-US" b="1" dirty="0" err="1"/>
              <a:t>showName:function</a:t>
            </a:r>
            <a:r>
              <a:rPr lang="en-US" altLang="en-US" b="1" dirty="0" smtClean="0"/>
              <a:t>(){ alert(this.name); 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024576" y="5187962"/>
              <a:ext cx="40508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字面量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创建对象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446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常见的内置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zh-CN" altLang="en-US" dirty="0"/>
              <a:t>（字符串）对象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Date</a:t>
            </a:r>
            <a:r>
              <a:rPr lang="zh-CN" altLang="en-US" dirty="0"/>
              <a:t>（日期）对象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Array</a:t>
            </a:r>
            <a:r>
              <a:rPr lang="zh-CN" altLang="en-US" dirty="0"/>
              <a:t>（数组）对象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Boolean</a:t>
            </a:r>
            <a:r>
              <a:rPr lang="zh-CN" altLang="en-US" dirty="0"/>
              <a:t>（逻辑）对象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Math</a:t>
            </a:r>
            <a:r>
              <a:rPr lang="zh-CN" altLang="en-US" dirty="0"/>
              <a:t>（算数）对象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RegExp</a:t>
            </a:r>
            <a:r>
              <a:rPr lang="zh-CN" altLang="en-US" dirty="0"/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内置对象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indexOf</a:t>
            </a:r>
            <a:r>
              <a:rPr lang="en-US" altLang="zh-CN" dirty="0"/>
              <a:t>( )</a:t>
            </a:r>
            <a:r>
              <a:rPr lang="zh-CN" altLang="en-US" dirty="0"/>
              <a:t>方法、</a:t>
            </a:r>
            <a:r>
              <a:rPr lang="en-US" altLang="zh-CN" dirty="0"/>
              <a:t>replace(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4254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Date</a:t>
            </a:r>
            <a:r>
              <a:rPr lang="zh-CN" altLang="en-US" dirty="0"/>
              <a:t>（日期）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get×××</a:t>
            </a:r>
            <a:r>
              <a:rPr lang="zh-CN" altLang="en-US" dirty="0"/>
              <a:t>：获取年、月、日、时、分、秒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en-US" altLang="zh-CN" dirty="0"/>
              <a:t>×××</a:t>
            </a:r>
            <a:r>
              <a:rPr lang="zh-CN" altLang="en-US" dirty="0"/>
              <a:t>：设置年、月、日、时、分、秒等等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Array</a:t>
            </a:r>
            <a:r>
              <a:rPr lang="zh-CN" altLang="en-US" dirty="0"/>
              <a:t>（数组）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sort( )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/>
              <a:t>join(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55576" y="3298717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Boolean</a:t>
            </a:r>
            <a:r>
              <a:rPr lang="zh-CN" altLang="en-US" dirty="0"/>
              <a:t>（逻辑）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true</a:t>
            </a:r>
            <a:r>
              <a:rPr lang="zh-CN" altLang="en-US" dirty="0"/>
              <a:t>或者</a:t>
            </a:r>
            <a:r>
              <a:rPr lang="en-US" altLang="zh-CN" dirty="0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54" y="3285269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RegExp</a:t>
            </a:r>
            <a:r>
              <a:rPr lang="zh-CN" altLang="en-US" dirty="0"/>
              <a:t>是正则表达式的</a:t>
            </a:r>
            <a:r>
              <a:rPr lang="zh-CN" altLang="en-US" dirty="0" smtClean="0"/>
              <a:t>缩写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5576" y="1196752"/>
            <a:ext cx="7645398" cy="20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Math</a:t>
            </a:r>
            <a:r>
              <a:rPr lang="zh-CN" altLang="en-US" dirty="0"/>
              <a:t>（算数）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round( )</a:t>
            </a:r>
            <a:r>
              <a:rPr lang="zh-CN" altLang="en-US" dirty="0"/>
              <a:t>、</a:t>
            </a:r>
            <a:r>
              <a:rPr lang="en-US" altLang="zh-CN" dirty="0"/>
              <a:t>max( )</a:t>
            </a:r>
            <a:r>
              <a:rPr lang="zh-CN" altLang="en-US" dirty="0"/>
              <a:t>、</a:t>
            </a:r>
            <a:r>
              <a:rPr lang="en-US" altLang="zh-CN" dirty="0"/>
              <a:t>min( 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3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/>
      <p:bldP spid="6" grpId="0"/>
      <p:bldP spid="6" grpId="1"/>
      <p:bldP spid="7" grpId="0"/>
      <p:bldP spid="7" grpId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491880" y="286077"/>
            <a:ext cx="547273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964240" cy="27186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基本</a:t>
            </a:r>
            <a:r>
              <a:rPr lang="en-US" altLang="zh-CN" dirty="0"/>
              <a:t>Object</a:t>
            </a:r>
            <a:r>
              <a:rPr lang="zh-CN" altLang="en-US" dirty="0"/>
              <a:t>对象的方式创建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为对象</a:t>
            </a:r>
            <a:r>
              <a:rPr lang="en-US" altLang="zh-CN" dirty="0"/>
              <a:t>person</a:t>
            </a:r>
            <a:r>
              <a:rPr lang="zh-CN" altLang="en-US" dirty="0"/>
              <a:t>添加属性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 smtClean="0"/>
              <a:t>address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添加</a:t>
            </a:r>
            <a:r>
              <a:rPr lang="zh-CN" altLang="en-US" dirty="0"/>
              <a:t>方法</a:t>
            </a:r>
            <a:r>
              <a:rPr lang="en-US" altLang="zh-CN" dirty="0"/>
              <a:t>intro(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zh-CN" altLang="en-US" dirty="0"/>
              <a:t>页面上显示对象属性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/>
              <a:t>address</a:t>
            </a:r>
            <a:r>
              <a:rPr lang="zh-CN" altLang="en-US" dirty="0"/>
              <a:t>的值</a:t>
            </a:r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9040"/>
            <a:ext cx="4248472" cy="26107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513933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</a:t>
            </a:r>
            <a:r>
              <a:rPr lang="en-US" altLang="zh-CN" dirty="0" smtClean="0"/>
              <a:t>person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person=new Object();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.”</a:t>
            </a:r>
            <a:r>
              <a:rPr lang="zh-CN" altLang="en-US" dirty="0"/>
              <a:t>添加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person.name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朗晓明</a:t>
            </a:r>
            <a:r>
              <a:rPr lang="en-US" altLang="zh-CN" sz="2000" dirty="0">
                <a:solidFill>
                  <a:srgbClr val="FF0000"/>
                </a:solidFill>
              </a:rPr>
              <a:t>";</a:t>
            </a: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CN" sz="2000" dirty="0">
                <a:solidFill>
                  <a:srgbClr val="FF0000"/>
                </a:solidFill>
              </a:rPr>
              <a:t>="38";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+</a:t>
            </a:r>
            <a:r>
              <a:rPr lang="zh-CN" altLang="en-US" dirty="0"/>
              <a:t>把各属性的值拼接起来，使用</a:t>
            </a:r>
            <a:r>
              <a:rPr lang="en-US" altLang="zh-CN" dirty="0" err="1"/>
              <a:t>innerHTML</a:t>
            </a:r>
            <a:r>
              <a:rPr lang="zh-CN" altLang="en-US" dirty="0"/>
              <a:t>为页面元素</a:t>
            </a:r>
            <a:r>
              <a:rPr lang="zh-CN" altLang="en-US" dirty="0" smtClean="0"/>
              <a:t>赋值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zh-CN" altLang="en-US" sz="2000" dirty="0">
                <a:solidFill>
                  <a:srgbClr val="FF0000"/>
                </a:solidFill>
              </a:rPr>
              <a:t>姓名：</a:t>
            </a:r>
            <a:r>
              <a:rPr lang="en-US" altLang="zh-CN" sz="2000" dirty="0">
                <a:solidFill>
                  <a:srgbClr val="FF0000"/>
                </a:solidFill>
              </a:rPr>
              <a:t>"+this.name+"&lt;</a:t>
            </a:r>
            <a:r>
              <a:rPr lang="en-US" altLang="zh-CN" sz="2000" dirty="0" err="1">
                <a:solidFill>
                  <a:srgbClr val="FF0000"/>
                </a:solidFill>
              </a:rPr>
              <a:t>br</a:t>
            </a:r>
            <a:r>
              <a:rPr lang="en-US" altLang="zh-CN" sz="2000" dirty="0">
                <a:solidFill>
                  <a:srgbClr val="FF0000"/>
                </a:solidFill>
              </a:rPr>
              <a:t>/&gt;</a:t>
            </a:r>
            <a:r>
              <a:rPr lang="zh-CN" altLang="en-US" sz="2000" dirty="0">
                <a:solidFill>
                  <a:srgbClr val="FF0000"/>
                </a:solidFill>
              </a:rPr>
              <a:t>年龄：</a:t>
            </a:r>
            <a:r>
              <a:rPr lang="en-US" altLang="zh-CN" sz="2000" dirty="0">
                <a:solidFill>
                  <a:srgbClr val="FF0000"/>
                </a:solidFill>
              </a:rPr>
              <a:t>"+</a:t>
            </a:r>
            <a:r>
              <a:rPr lang="en-US" altLang="zh-CN" sz="2000" dirty="0" err="1">
                <a:solidFill>
                  <a:srgbClr val="FF0000"/>
                </a:solidFill>
              </a:rPr>
              <a:t>this.age</a:t>
            </a:r>
            <a:r>
              <a:rPr lang="en-US" altLang="zh-CN" sz="2000" dirty="0">
                <a:solidFill>
                  <a:srgbClr val="FF0000"/>
                </a:solidFill>
              </a:rPr>
              <a:t>+"……;</a:t>
            </a: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000" dirty="0">
                <a:solidFill>
                  <a:srgbClr val="FF0000"/>
                </a:solidFill>
              </a:rPr>
              <a:t>("intro").</a:t>
            </a:r>
            <a:r>
              <a:rPr lang="en-US" altLang="zh-CN" sz="2000" dirty="0" err="1">
                <a:solidFill>
                  <a:srgbClr val="FF0000"/>
                </a:solidFill>
              </a:rPr>
              <a:t>innerHTML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08324" y="638475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20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构造函数和原型对象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307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如何解决使用</a:t>
            </a:r>
            <a:r>
              <a:rPr lang="zh-CN" altLang="en-US" dirty="0"/>
              <a:t>同一个</a:t>
            </a:r>
            <a:r>
              <a:rPr lang="zh-CN" altLang="en-US" dirty="0" smtClean="0"/>
              <a:t>接口不需要创建很多</a:t>
            </a:r>
            <a:r>
              <a:rPr lang="zh-CN" altLang="en-US" dirty="0"/>
              <a:t>对象</a:t>
            </a:r>
            <a:r>
              <a:rPr lang="zh-CN" altLang="en-US" dirty="0" smtClean="0"/>
              <a:t>，减少产生大量</a:t>
            </a:r>
            <a:r>
              <a:rPr lang="zh-CN" altLang="en-US" dirty="0"/>
              <a:t>的重复</a:t>
            </a:r>
            <a:r>
              <a:rPr lang="zh-CN" altLang="en-US" dirty="0" smtClean="0"/>
              <a:t>代码？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构造函数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原型对象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7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49300" y="1037272"/>
            <a:ext cx="7645400" cy="1543050"/>
            <a:chOff x="0" y="0"/>
            <a:chExt cx="7645400" cy="1543050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0" y="0"/>
              <a:ext cx="7645400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 smtClean="0"/>
                <a:t>构造函数</a:t>
              </a:r>
              <a:endParaRPr lang="zh-CN" altLang="en-US" sz="40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3033" y="2580322"/>
            <a:ext cx="2545977" cy="3240405"/>
            <a:chOff x="3733" y="1543050"/>
            <a:chExt cx="2545977" cy="3240405"/>
          </a:xfrm>
          <a:solidFill>
            <a:srgbClr val="C00000"/>
          </a:solidFill>
        </p:grpSpPr>
        <p:sp>
          <p:nvSpPr>
            <p:cNvPr id="17" name="矩形 16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3733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/>
                <a:t>创建特定类型的对象</a:t>
              </a:r>
              <a:endParaRPr lang="zh-CN" altLang="en-US" sz="36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99011" y="2580322"/>
            <a:ext cx="2545977" cy="3240405"/>
            <a:chOff x="2549711" y="1543050"/>
            <a:chExt cx="2545977" cy="3240405"/>
          </a:xfrm>
          <a:solidFill>
            <a:srgbClr val="7030A0"/>
          </a:solidFill>
        </p:grpSpPr>
        <p:sp>
          <p:nvSpPr>
            <p:cNvPr id="15" name="矩形 14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2549711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this</a:t>
              </a:r>
              <a:r>
                <a:rPr lang="zh-CN" altLang="en-US" sz="3600" kern="1200" dirty="0" smtClean="0"/>
                <a:t>变量</a:t>
              </a:r>
              <a:endParaRPr lang="zh-CN" altLang="en-US" sz="36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4988" y="2580322"/>
            <a:ext cx="2545977" cy="3240405"/>
            <a:chOff x="5095688" y="1543050"/>
            <a:chExt cx="2545977" cy="3240405"/>
          </a:xfrm>
          <a:solidFill>
            <a:srgbClr val="E6AF00"/>
          </a:solidFill>
        </p:grpSpPr>
        <p:sp>
          <p:nvSpPr>
            <p:cNvPr id="13" name="矩形 12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5095688" y="1543050"/>
              <a:ext cx="2545977" cy="32404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3600" kern="1200" dirty="0" smtClean="0"/>
                <a:t>new</a:t>
              </a:r>
              <a:r>
                <a:rPr lang="zh-CN" altLang="en-US" sz="3600" kern="1200" dirty="0" smtClean="0"/>
                <a:t>操作符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2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 smtClean="0"/>
              <a:t>创建构造函数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71438" y="764704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19287" y="1412776"/>
            <a:ext cx="7632847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name,genera,area,uses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…….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alert(this.name);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夹竹桃科 长春花属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非洲、亚热带、热带以及中国大陆的华东、西南、中南等地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观赏或用药等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flower1.showName();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：构造函数</a:t>
              </a: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3779912" y="3560936"/>
            <a:ext cx="5213675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构造函数始终都应该以一个大写字母开头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flipH="1" flipV="1">
            <a:off x="2488062" y="1844824"/>
            <a:ext cx="3898688" cy="17161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</a:t>
            </a:r>
            <a:r>
              <a:rPr lang="zh-CN" altLang="en-US" dirty="0" smtClean="0"/>
              <a:t>函数创建对象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46337" y="1556792"/>
            <a:ext cx="8568952" cy="25677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牡丹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芍药科 芍药属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中国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观赏、食用或药用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flower2.showName();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flower3=new Flower("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flower3.showName();</a:t>
            </a:r>
          </a:p>
        </p:txBody>
      </p:sp>
      <p:pic>
        <p:nvPicPr>
          <p:cNvPr id="1026" name="Picture 2" descr="F:\2016年工作\ACCP8.0产品开发\jQuery\案例源码\chapter04\Chapter04\图4.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5" y="4293096"/>
            <a:ext cx="383270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4\Chapter04\图4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12" y="4293096"/>
            <a:ext cx="370263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223490" y="980728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8026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简述创建对象的两种方法，以及两者的区别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简述使用构造函数创建实例的步骤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简述原型链在继承中的作用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在原型链中什么指向构造函数？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使用构造函数创建新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调用构函数的</a:t>
            </a:r>
            <a:r>
              <a:rPr lang="en-US" altLang="zh-CN" smtClean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zh-CN" altLang="en-US" dirty="0"/>
              <a:t>一个新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构造函数的作用域赋给新对象（</a:t>
            </a:r>
            <a:r>
              <a:rPr lang="en-US" altLang="zh-CN" dirty="0"/>
              <a:t>this</a:t>
            </a:r>
            <a:r>
              <a:rPr lang="zh-CN" altLang="en-US" dirty="0"/>
              <a:t>就指向了这个新对象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执行</a:t>
            </a:r>
            <a:r>
              <a:rPr lang="zh-CN" altLang="en-US" dirty="0"/>
              <a:t>构造函数中的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新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0199" y="2348880"/>
            <a:ext cx="6984776" cy="151216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alert(flower1.constructor==Flower);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alert(flower2.constructor==Flower);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alert(flower3.constructor==Flower);</a:t>
            </a:r>
          </a:p>
        </p:txBody>
      </p:sp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71438" y="1844824"/>
            <a:ext cx="1000125" cy="414337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774418"/>
          </a:xfrm>
        </p:spPr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en-US" dirty="0"/>
              <a:t>属性指向</a:t>
            </a:r>
            <a:r>
              <a:rPr lang="en-US" altLang="zh-CN" dirty="0"/>
              <a:t>Flower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90364"/>
            <a:ext cx="4536504" cy="22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 err="1"/>
              <a:t>instanceof</a:t>
            </a:r>
            <a:r>
              <a:rPr lang="zh-CN" altLang="zh-CN" dirty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instanceof</a:t>
            </a:r>
            <a:r>
              <a:rPr lang="zh-CN" altLang="zh-CN" dirty="0" smtClean="0"/>
              <a:t>操作符检测</a:t>
            </a:r>
            <a:r>
              <a:rPr lang="zh-CN" altLang="zh-CN" dirty="0"/>
              <a:t>对象</a:t>
            </a:r>
            <a:r>
              <a:rPr lang="zh-CN" altLang="zh-CN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70199" y="1916832"/>
            <a:ext cx="6984776" cy="280831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alert(flower2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alert(flower3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Flower);</a:t>
            </a: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175327" y="5187962"/>
              <a:ext cx="3749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：构造函数优化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5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 smtClean="0"/>
              <a:t>原型对象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926546"/>
          </a:xfrm>
        </p:spPr>
        <p:txBody>
          <a:bodyPr/>
          <a:lstStyle/>
          <a:p>
            <a:r>
              <a:rPr lang="zh-CN" altLang="zh-CN" dirty="0"/>
              <a:t>每个函数都有一个</a:t>
            </a:r>
            <a:r>
              <a:rPr lang="en-US" altLang="zh-CN" dirty="0"/>
              <a:t>prototype</a:t>
            </a:r>
            <a:r>
              <a:rPr lang="zh-CN" altLang="zh-CN" dirty="0"/>
              <a:t>属性，这个属性是一个指针，指向一个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prototype</a:t>
            </a:r>
            <a:r>
              <a:rPr lang="zh-CN" altLang="zh-CN" dirty="0"/>
              <a:t>就是通过调用构造函数而创建的那个对象实例的原型对象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flower1.showName();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flower2.showName();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alert(flower1.showName==flower2.showName);</a:t>
            </a: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76829" y="5187962"/>
              <a:ext cx="3146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原型对象</a:t>
              </a:r>
            </a:p>
          </p:txBody>
        </p:sp>
      </p:grpSp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223490" y="868733"/>
            <a:ext cx="1000125" cy="414337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2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56784" cy="4462054"/>
          </a:xfrm>
          <a:prstGeom prst="rect">
            <a:avLst/>
          </a:prstGeom>
        </p:spPr>
      </p:pic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3204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Flower(){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Flower.prototype.name="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曼陀罗花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Flower.prototype.genera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茄科 曼陀罗属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Flower.prototype.area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印度、中国北部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Flower.prototype.uses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观赏或药用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Flower.prototype.showName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 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alert(this.name);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flower1=new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flower2=new Flower();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flower1.name="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长春花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alert(flower1.name);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alert(flower2.name);</a:t>
            </a:r>
          </a:p>
        </p:txBody>
      </p:sp>
    </p:spTree>
    <p:extLst>
      <p:ext uri="{BB962C8B-B14F-4D97-AF65-F5344CB8AC3E}">
        <p14:creationId xmlns:p14="http://schemas.microsoft.com/office/powerpoint/2010/main" val="8866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116393" y="286077"/>
            <a:ext cx="5848220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39427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构造函数和原型对象的方式完成练习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构造函数创建</a:t>
            </a:r>
            <a:r>
              <a:rPr lang="en-US" altLang="zh-CN" dirty="0"/>
              <a:t>Person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原型对象的方法添加属性和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页面中显示原型对象的属性值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3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对象继承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761" y="4686130"/>
            <a:ext cx="7645398" cy="2271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一个原型对象是另一个原型对象的实例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相关的原型对象层层</a:t>
            </a:r>
            <a:r>
              <a:rPr lang="zh-CN" altLang="en-US" dirty="0"/>
              <a:t>递进，就构成了实例与原型的链条</a:t>
            </a:r>
            <a:r>
              <a:rPr lang="zh-CN" altLang="en-US" dirty="0" smtClean="0"/>
              <a:t>，就是原型</a:t>
            </a:r>
            <a:r>
              <a:rPr lang="zh-CN" altLang="en-US" dirty="0"/>
              <a:t>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10" name="直角上箭头 9"/>
          <p:cNvSpPr/>
          <p:nvPr/>
        </p:nvSpPr>
        <p:spPr>
          <a:xfrm rot="5400000">
            <a:off x="2488862" y="1557449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3CBC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1547664" y="692696"/>
            <a:ext cx="2047743" cy="919214"/>
            <a:chOff x="1922650" y="23520"/>
            <a:chExt cx="1313224" cy="919214"/>
          </a:xfrm>
          <a:solidFill>
            <a:srgbClr val="0070C0"/>
          </a:solidFill>
        </p:grpSpPr>
        <p:sp>
          <p:nvSpPr>
            <p:cNvPr id="23" name="圆角矩形 22"/>
            <p:cNvSpPr/>
            <p:nvPr/>
          </p:nvSpPr>
          <p:spPr>
            <a:xfrm>
              <a:off x="1922650" y="23520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5"/>
            <p:cNvSpPr/>
            <p:nvPr/>
          </p:nvSpPr>
          <p:spPr>
            <a:xfrm>
              <a:off x="1967530" y="68400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动物</a:t>
              </a:r>
              <a:endParaRPr lang="zh-CN" altLang="en-US" sz="2800" kern="1200" dirty="0"/>
            </a:p>
          </p:txBody>
        </p:sp>
      </p:grpSp>
      <p:sp>
        <p:nvSpPr>
          <p:cNvPr id="12" name="直角上箭头 11"/>
          <p:cNvSpPr/>
          <p:nvPr/>
        </p:nvSpPr>
        <p:spPr>
          <a:xfrm rot="5400000">
            <a:off x="3577665" y="2590031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DFF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组合 12"/>
          <p:cNvGrpSpPr/>
          <p:nvPr/>
        </p:nvGrpSpPr>
        <p:grpSpPr>
          <a:xfrm>
            <a:off x="3370986" y="1725277"/>
            <a:ext cx="1993102" cy="919214"/>
            <a:chOff x="3011453" y="1056101"/>
            <a:chExt cx="1313224" cy="919214"/>
          </a:xfrm>
          <a:solidFill>
            <a:srgbClr val="C00000"/>
          </a:solidFill>
        </p:grpSpPr>
        <p:sp>
          <p:nvSpPr>
            <p:cNvPr id="21" name="圆角矩形 20"/>
            <p:cNvSpPr/>
            <p:nvPr/>
          </p:nvSpPr>
          <p:spPr>
            <a:xfrm>
              <a:off x="3011453" y="1056101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8"/>
            <p:cNvSpPr/>
            <p:nvPr/>
          </p:nvSpPr>
          <p:spPr>
            <a:xfrm>
              <a:off x="3056333" y="1100981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哺乳动物</a:t>
              </a:r>
              <a:endParaRPr lang="zh-CN" altLang="en-US" sz="2800" kern="1200" dirty="0"/>
            </a:p>
          </p:txBody>
        </p:sp>
      </p:grpSp>
      <p:sp>
        <p:nvSpPr>
          <p:cNvPr id="14" name="直角上箭头 13"/>
          <p:cNvSpPr/>
          <p:nvPr/>
        </p:nvSpPr>
        <p:spPr>
          <a:xfrm rot="5400000">
            <a:off x="4666468" y="3622613"/>
            <a:ext cx="780097" cy="8881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2EA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组合 14"/>
          <p:cNvGrpSpPr/>
          <p:nvPr/>
        </p:nvGrpSpPr>
        <p:grpSpPr>
          <a:xfrm>
            <a:off x="4459790" y="2757859"/>
            <a:ext cx="2056426" cy="919214"/>
            <a:chOff x="4100257" y="2088683"/>
            <a:chExt cx="1313224" cy="919214"/>
          </a:xfrm>
          <a:solidFill>
            <a:srgbClr val="00B050"/>
          </a:solidFill>
        </p:grpSpPr>
        <p:sp>
          <p:nvSpPr>
            <p:cNvPr id="19" name="圆角矩形 18"/>
            <p:cNvSpPr/>
            <p:nvPr/>
          </p:nvSpPr>
          <p:spPr>
            <a:xfrm>
              <a:off x="4100257" y="2088683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11"/>
            <p:cNvSpPr/>
            <p:nvPr/>
          </p:nvSpPr>
          <p:spPr>
            <a:xfrm>
              <a:off x="4145137" y="2133563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猫</a:t>
              </a:r>
              <a:endParaRPr lang="zh-CN" altLang="en-US" sz="28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48592" y="3790440"/>
            <a:ext cx="2263767" cy="919214"/>
            <a:chOff x="5189060" y="3121264"/>
            <a:chExt cx="1313224" cy="919214"/>
          </a:xfrm>
          <a:solidFill>
            <a:srgbClr val="D2A000"/>
          </a:solidFill>
        </p:grpSpPr>
        <p:sp>
          <p:nvSpPr>
            <p:cNvPr id="17" name="圆角矩形 16"/>
            <p:cNvSpPr/>
            <p:nvPr/>
          </p:nvSpPr>
          <p:spPr>
            <a:xfrm>
              <a:off x="5189060" y="3121264"/>
              <a:ext cx="1313224" cy="91921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13"/>
            <p:cNvSpPr/>
            <p:nvPr/>
          </p:nvSpPr>
          <p:spPr>
            <a:xfrm>
              <a:off x="5233940" y="3166144"/>
              <a:ext cx="1223464" cy="8294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黑猫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22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15970" y="836712"/>
            <a:ext cx="7560840" cy="518457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Humans(){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=2;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Humans.prototype.getFoot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this.foot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=1;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Humans();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继承了</a:t>
            </a:r>
            <a:r>
              <a:rPr lang="en-US" altLang="zh-CN" b="1" dirty="0">
                <a:solidFill>
                  <a:srgbClr val="FF0000"/>
                </a:solidFill>
              </a:rPr>
              <a:t>Humans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Man.prototype.getHead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=function(){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return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alert(man1.getFoot());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Object);          </a:t>
            </a:r>
            <a:r>
              <a:rPr lang="en-US" altLang="zh-CN" b="1" dirty="0">
                <a:solidFill>
                  <a:srgbClr val="FF0000"/>
                </a:solidFill>
              </a:rPr>
              <a:t>//true     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Humans);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</a:p>
          <a:p>
            <a:pPr marL="87313" lvl="1" defTabSz="723900"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instanceof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Man);          </a:t>
            </a:r>
            <a:r>
              <a:rPr lang="en-US" altLang="zh-CN" b="1" dirty="0">
                <a:solidFill>
                  <a:srgbClr val="FF0000"/>
                </a:solidFill>
              </a:rPr>
              <a:t>//true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86000" y="6143625"/>
            <a:ext cx="409900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627580" y="5187962"/>
              <a:ext cx="284482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：原型链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387074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使用层次关系访问节点的属性有哪些？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举例说明如何把一个新建节点插在网页中某节点的后面？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元素，当鼠标移至其上时，使用两种方法使字体大小由原来的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20px</a:t>
            </a:r>
            <a:r>
              <a:rPr lang="zh-CN" altLang="en-US" dirty="0" smtClean="0"/>
              <a:t>，背景颜色由原来的白色变为浅灰色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5261138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原型链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zh-CN" altLang="zh-CN" dirty="0"/>
              <a:t>构造函数和原型之间的关系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5619"/>
            <a:ext cx="750276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dirty="0"/>
              <a:t>调用</a:t>
            </a:r>
            <a:r>
              <a:rPr lang="en-US" altLang="zh-CN" dirty="0"/>
              <a:t>man1.getFoot( </a:t>
            </a:r>
            <a:r>
              <a:rPr lang="en-US" altLang="zh-CN" dirty="0" smtClean="0"/>
              <a:t>)</a:t>
            </a:r>
            <a:r>
              <a:rPr lang="zh-CN" altLang="zh-CN" dirty="0" smtClean="0"/>
              <a:t> 经历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三</a:t>
            </a:r>
            <a:r>
              <a:rPr lang="zh-CN" altLang="zh-CN" dirty="0"/>
              <a:t>个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/>
              <a:t>搜索</a:t>
            </a:r>
            <a:r>
              <a:rPr lang="zh-CN" altLang="en-US" dirty="0" smtClean="0"/>
              <a:t>实例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Man.prototype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Humans.prototype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1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 smtClean="0"/>
              <a:t>完整的原型链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86386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4896544" cy="5133119"/>
          </a:xfrm>
          <a:prstGeom prst="rect">
            <a:avLst/>
          </a:prstGeom>
        </p:spPr>
      </p:pic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3923928" y="6312743"/>
            <a:ext cx="4248472" cy="428625"/>
            <a:chOff x="3143240" y="5143512"/>
            <a:chExt cx="523449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722257" y="5187962"/>
              <a:ext cx="4655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：给原型添加方法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zh-CN" dirty="0"/>
              <a:t>对象继承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27584" y="1268760"/>
            <a:ext cx="7560840" cy="4680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function Humans(){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this.clothing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=["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trousers","dress","jacket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"];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继承了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Humans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Man.prototype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 Humans();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man1.clothing.push("coat");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alert(man1.clothing);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man2=new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alert(man2.clothing);</a:t>
            </a:r>
          </a:p>
        </p:txBody>
      </p: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269640" y="6312743"/>
            <a:ext cx="4116697" cy="428625"/>
            <a:chOff x="3143240" y="5143512"/>
            <a:chExt cx="5072134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原型链的问题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man1.clothing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man2.clothing</a:t>
            </a:r>
            <a:r>
              <a:rPr lang="zh-CN" altLang="en-US" dirty="0" smtClean="0"/>
              <a:t>输入的</a:t>
            </a:r>
            <a:r>
              <a:rPr lang="zh-CN" altLang="en-US" dirty="0"/>
              <a:t>信息</a:t>
            </a:r>
            <a:r>
              <a:rPr lang="zh-CN" altLang="en-US" dirty="0" smtClean="0"/>
              <a:t>一样，为什么？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创建子类型的实例时，不能向父类型的构造函数中传递参数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2110553" y="4077072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借用构造函数</a:t>
            </a:r>
          </a:p>
        </p:txBody>
      </p:sp>
    </p:spTree>
    <p:extLst>
      <p:ext uri="{BB962C8B-B14F-4D97-AF65-F5344CB8AC3E}">
        <p14:creationId xmlns:p14="http://schemas.microsoft.com/office/powerpoint/2010/main" val="27392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 uiExpand="1" build="p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借用构造函数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763" y="1916965"/>
            <a:ext cx="7645398" cy="387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应用</a:t>
            </a:r>
            <a:r>
              <a:rPr lang="zh-CN" altLang="en-US" dirty="0"/>
              <a:t>某一对象的一个方法，用另一个对象替换当前对象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调用</a:t>
            </a:r>
            <a:r>
              <a:rPr lang="zh-CN" altLang="en-US" dirty="0"/>
              <a:t>一个对象的一个方法，以另一个对象替换当前对象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73682" y="1158418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907704" y="6097845"/>
            <a:ext cx="4116697" cy="428625"/>
            <a:chOff x="3143240" y="5143512"/>
            <a:chExt cx="50721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4183382" y="5187962"/>
              <a:ext cx="3733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：借用构造函数</a:t>
              </a: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1640" y="1073874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887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apply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thisOjb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argArray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]])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31639" y="3216390"/>
            <a:ext cx="5270401" cy="648072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indent="-369887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call([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thisObj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[,arg1[,arg2[,  [,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</a:rPr>
              <a:t>argN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</a:rPr>
              <a:t>]]]]])</a:t>
            </a:r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173682" y="3252689"/>
            <a:ext cx="1000125" cy="40005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7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dirty="0"/>
              <a:t>借用构造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070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借用构造</a:t>
            </a:r>
            <a:r>
              <a:rPr lang="zh-CN" altLang="en-US" dirty="0" smtClean="0"/>
              <a:t>函数的一个大的优势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在子类型构造函数中向父类型构造函数传递参数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83765" y="1268760"/>
            <a:ext cx="7560840" cy="4320480"/>
          </a:xfrm>
          <a:prstGeom prst="roundRect">
            <a:avLst>
              <a:gd name="adj" fmla="val 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function Humans(name){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this.name=name;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function Man(){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Humans.call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(this,"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mary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继承了</a:t>
            </a:r>
            <a:r>
              <a:rPr lang="en-US" altLang="zh-CN" b="1" dirty="0">
                <a:solidFill>
                  <a:srgbClr val="FF0000"/>
                </a:solidFill>
              </a:rPr>
              <a:t>Humans,</a:t>
            </a:r>
            <a:r>
              <a:rPr lang="zh-CN" altLang="en-US" b="1" dirty="0">
                <a:solidFill>
                  <a:srgbClr val="FF0000"/>
                </a:solidFill>
              </a:rPr>
              <a:t>同时还传递了参数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=38;      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实例属性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man1=new Man();</a:t>
            </a: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alert(man1.name);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 err="1">
                <a:solidFill>
                  <a:srgbClr val="FF0000"/>
                </a:solidFill>
              </a:rPr>
              <a:t>mary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7313"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873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alert(man1.age);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38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15845" y="692696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907704" y="6097845"/>
            <a:ext cx="5544616" cy="428625"/>
            <a:chOff x="3143240" y="5143512"/>
            <a:chExt cx="5475493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481256" y="5187962"/>
              <a:ext cx="513747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：借用构造函数传递参数</a:t>
              </a: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4359517" y="3933056"/>
            <a:ext cx="4248472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如何复用父类的方法？</a:t>
            </a:r>
            <a:endParaRPr lang="zh-CN" altLang="en-US" sz="2800" b="1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7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32946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组合</a:t>
            </a:r>
            <a:r>
              <a:rPr lang="zh-CN" altLang="en-US" dirty="0" smtClean="0"/>
              <a:t>继承：有时</a:t>
            </a:r>
            <a:r>
              <a:rPr lang="zh-CN" altLang="en-US" dirty="0"/>
              <a:t>也叫做伪经典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原型链和借用构造函数的技术组合到一块</a:t>
            </a:r>
            <a:r>
              <a:rPr lang="zh-CN" altLang="en-US" dirty="0" smtClean="0"/>
              <a:t>，发挥</a:t>
            </a:r>
            <a:r>
              <a:rPr lang="zh-CN" altLang="en-US" dirty="0"/>
              <a:t>二者之长的一种继承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原型链实现对原型属性和方法的继承，而通过借用构造函数来实现对实例属性的</a:t>
            </a:r>
            <a:r>
              <a:rPr lang="zh-CN" altLang="en-US" dirty="0" smtClean="0"/>
              <a:t>继承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907705" y="6097845"/>
            <a:ext cx="3816424" cy="428625"/>
            <a:chOff x="3143240" y="5143512"/>
            <a:chExt cx="50721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712977" y="5187962"/>
              <a:ext cx="267403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：组合继承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981577" y="70634"/>
            <a:ext cx="6983036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创建</a:t>
            </a:r>
            <a:r>
              <a:rPr lang="en-US" altLang="zh-CN" dirty="0"/>
              <a:t>Person</a:t>
            </a:r>
            <a:r>
              <a:rPr lang="zh-CN" altLang="zh-CN" dirty="0"/>
              <a:t>对象并画原型链图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50080" y="1263650"/>
            <a:ext cx="8493919" cy="45908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，添加属性民族（</a:t>
            </a:r>
            <a:r>
              <a:rPr lang="en-US" altLang="zh-CN" dirty="0"/>
              <a:t>nation</a:t>
            </a:r>
            <a:r>
              <a:rPr lang="zh-CN" altLang="en-US" dirty="0"/>
              <a:t>）和肤色（</a:t>
            </a:r>
            <a:r>
              <a:rPr lang="en-US" altLang="zh-CN" dirty="0" err="1"/>
              <a:t>skinColor</a:t>
            </a:r>
            <a:r>
              <a:rPr lang="zh-CN" altLang="en-US" dirty="0"/>
              <a:t>），添加两个方法，分别返回民族和</a:t>
            </a:r>
            <a:r>
              <a:rPr lang="zh-CN" altLang="en-US" dirty="0" smtClean="0"/>
              <a:t>肤色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	创建构造函数</a:t>
            </a:r>
            <a:r>
              <a:rPr lang="en-US" altLang="zh-CN" dirty="0"/>
              <a:t>Woman</a:t>
            </a:r>
            <a:r>
              <a:rPr lang="zh-CN" altLang="en-US" dirty="0"/>
              <a:t>，添加属性性别（</a:t>
            </a:r>
            <a:r>
              <a:rPr lang="en-US" altLang="zh-CN" dirty="0"/>
              <a:t>sex</a:t>
            </a:r>
            <a:r>
              <a:rPr lang="zh-CN" altLang="en-US" dirty="0"/>
              <a:t>），</a:t>
            </a:r>
            <a:r>
              <a:rPr lang="en-US" altLang="zh-CN" dirty="0"/>
              <a:t>Woman</a:t>
            </a:r>
            <a:r>
              <a:rPr lang="zh-CN" altLang="en-US" dirty="0"/>
              <a:t>继承</a:t>
            </a:r>
            <a:r>
              <a:rPr lang="en-US" altLang="zh-CN" dirty="0" smtClean="0"/>
              <a:t>Person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为</a:t>
            </a:r>
            <a:r>
              <a:rPr lang="zh-CN" altLang="en-US" dirty="0"/>
              <a:t>构造函数</a:t>
            </a:r>
            <a:r>
              <a:rPr lang="en-US" altLang="zh-CN" dirty="0"/>
              <a:t>Woman</a:t>
            </a:r>
            <a:r>
              <a:rPr lang="zh-CN" altLang="en-US" dirty="0"/>
              <a:t>添加方法，返回</a:t>
            </a:r>
            <a:r>
              <a:rPr lang="zh-CN" altLang="en-US" dirty="0" smtClean="0"/>
              <a:t>性别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Woman</a:t>
            </a:r>
            <a:r>
              <a:rPr lang="zh-CN" altLang="en-US" dirty="0"/>
              <a:t>的实例对象</a:t>
            </a:r>
            <a:r>
              <a:rPr lang="en-US" altLang="zh-CN" dirty="0" smtClean="0"/>
              <a:t>woman1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页面中输出对象</a:t>
            </a:r>
            <a:r>
              <a:rPr lang="en-US" altLang="zh-CN" dirty="0"/>
              <a:t>woman1</a:t>
            </a:r>
            <a:r>
              <a:rPr lang="zh-CN" altLang="en-US" dirty="0"/>
              <a:t>三个方法的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画</a:t>
            </a:r>
            <a:r>
              <a:rPr lang="zh-CN" altLang="en-US" dirty="0"/>
              <a:t>出本练习的原型链图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33927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5129888" cy="289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537010" y="70634"/>
            <a:ext cx="742760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创建继承</a:t>
            </a:r>
            <a:r>
              <a:rPr lang="en-US" altLang="zh-CN" dirty="0"/>
              <a:t>Person</a:t>
            </a:r>
            <a:r>
              <a:rPr lang="zh-CN" altLang="zh-CN" dirty="0"/>
              <a:t>的</a:t>
            </a:r>
            <a:r>
              <a:rPr lang="en-US" altLang="zh-CN" dirty="0"/>
              <a:t>Student</a:t>
            </a:r>
            <a:r>
              <a:rPr lang="zh-CN" altLang="zh-CN" dirty="0"/>
              <a:t>子类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387074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创建构造函数</a:t>
            </a:r>
            <a:r>
              <a:rPr lang="en-US" altLang="zh-CN" dirty="0"/>
              <a:t>Person</a:t>
            </a:r>
            <a:r>
              <a:rPr lang="zh-CN" altLang="en-US" dirty="0"/>
              <a:t>，添加属性姓名（</a:t>
            </a:r>
            <a:r>
              <a:rPr lang="en-US" altLang="zh-CN" dirty="0"/>
              <a:t>name</a:t>
            </a:r>
            <a:r>
              <a:rPr lang="zh-CN" altLang="en-US" dirty="0"/>
              <a:t>）、语文成绩（</a:t>
            </a:r>
            <a:r>
              <a:rPr lang="en-US" altLang="zh-CN" dirty="0" err="1"/>
              <a:t>chinese</a:t>
            </a:r>
            <a:r>
              <a:rPr lang="zh-CN" altLang="en-US" dirty="0"/>
              <a:t>）、数学成绩（</a:t>
            </a:r>
            <a:r>
              <a:rPr lang="en-US" altLang="zh-CN" dirty="0"/>
              <a:t>math</a:t>
            </a:r>
            <a:r>
              <a:rPr lang="zh-CN" altLang="en-US" dirty="0"/>
              <a:t>）；添加三个方法，分别返回姓名、语文和数学</a:t>
            </a:r>
            <a:r>
              <a:rPr lang="zh-CN" altLang="en-US" dirty="0" smtClean="0"/>
              <a:t>成绩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构函数</a:t>
            </a:r>
            <a:r>
              <a:rPr lang="en-US" altLang="zh-CN" dirty="0"/>
              <a:t>Student</a:t>
            </a:r>
            <a:r>
              <a:rPr lang="zh-CN" altLang="en-US" dirty="0"/>
              <a:t>，继承</a:t>
            </a:r>
            <a:r>
              <a:rPr lang="en-US" altLang="zh-CN" dirty="0"/>
              <a:t>Person</a:t>
            </a:r>
            <a:r>
              <a:rPr lang="zh-CN" altLang="en-US" dirty="0"/>
              <a:t>的属性和方法，并添加属于自己的属性年龄（</a:t>
            </a:r>
            <a:r>
              <a:rPr lang="en-US" altLang="zh-CN" dirty="0"/>
              <a:t>age</a:t>
            </a:r>
            <a:r>
              <a:rPr lang="zh-CN" altLang="en-US" dirty="0"/>
              <a:t>），添加属于自己的方法，返回</a:t>
            </a:r>
            <a:r>
              <a:rPr lang="zh-CN" altLang="en-US" dirty="0" smtClean="0"/>
              <a:t>年龄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Student</a:t>
            </a:r>
            <a:r>
              <a:rPr lang="zh-CN" altLang="en-US" dirty="0"/>
              <a:t>的对象，并在页面上输出实例的姓名、语文、数学成绩和年龄</a:t>
            </a:r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0375" y="60721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61248"/>
            <a:ext cx="5475000" cy="36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对象并画原型链图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继承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Student</a:t>
            </a:r>
            <a:r>
              <a:rPr lang="zh-CN" altLang="en-US" dirty="0"/>
              <a:t>子类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3" name="Picture 2" descr="F:\2016年工作\ACCP8.0产品开发\jQuery\案例源码\chapter04\Chapter04\图4.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26" y="908720"/>
            <a:ext cx="316510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:\2016年工作\ACCP8.0产品开发\jQuery\案例源码\chapter04\Chapter04\图4.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91470"/>
            <a:ext cx="3849027" cy="21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:\2016年工作\ACCP8.0产品开发\jQuery\案例源码\chapter04\Chapter04\图4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1469"/>
            <a:ext cx="3240360" cy="21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1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2771800" y="1556792"/>
            <a:ext cx="172057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构造函数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原型对象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继承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3484109" y="1239370"/>
            <a:ext cx="111897" cy="102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3540057" y="4509120"/>
            <a:ext cx="14096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对象继承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596006" y="956627"/>
            <a:ext cx="1549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对象的概念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内置对象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自定义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107504" y="3206130"/>
            <a:ext cx="2448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对象及初识面向对象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2483768" y="1851214"/>
            <a:ext cx="357187" cy="337798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860032" y="1922993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39419" y="1741457"/>
            <a:ext cx="32769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操作符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new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使用字面量赋值的方式在定义对象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944293" y="3597524"/>
            <a:ext cx="143215" cy="632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093605" y="3399512"/>
            <a:ext cx="23376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什么是原型对象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416618" y="4725143"/>
            <a:ext cx="123439" cy="107896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3995535" y="2420888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什么是构造函数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构造函数的应用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3887755" y="2699920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4343064" y="4432152"/>
            <a:ext cx="143215" cy="80024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4492376" y="4234140"/>
            <a:ext cx="3031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构造函数和原型之间的关系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完整的原型链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8" name="AutoShape 3"/>
          <p:cNvSpPr>
            <a:spLocks/>
          </p:cNvSpPr>
          <p:nvPr/>
        </p:nvSpPr>
        <p:spPr bwMode="auto">
          <a:xfrm>
            <a:off x="4495464" y="5517232"/>
            <a:ext cx="143215" cy="60221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4636196" y="5373216"/>
            <a:ext cx="3031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借用构造函数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组合继承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5652120" y="285750"/>
            <a:ext cx="3312493" cy="523875"/>
          </a:xfrm>
        </p:spPr>
        <p:txBody>
          <a:bodyPr/>
          <a:lstStyle/>
          <a:p>
            <a:pPr>
              <a:defRPr/>
            </a:pPr>
            <a:r>
              <a:rPr smtClean="0"/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5560838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1988840"/>
            <a:ext cx="5560838" cy="859135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722403"/>
            <a:ext cx="5564894" cy="621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08000" bIns="144000" anchor="ctr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快速高效制作网页交互特效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0" y="4005064"/>
            <a:ext cx="5564894" cy="669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08000" bIns="144000" anchor="ctr">
            <a:spAutoFit/>
          </a:bodyPr>
          <a:lstStyle/>
          <a:p>
            <a:pPr marL="285750" indent="-285750" algn="ctr">
              <a:lnSpc>
                <a:spcPct val="15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快速高效制作网页交互特效”课程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50"/>
            <a:ext cx="1944341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简单描述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 lvl="2"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的语法结构包括哪几部分？</a:t>
            </a:r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中用于加载文档的方法是什么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中显示和隐藏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元素的方法分别是什么？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8" descr="s2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5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449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3568" y="1214438"/>
            <a:ext cx="7344816" cy="415877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了解</a:t>
            </a:r>
            <a:r>
              <a:rPr lang="zh-CN" altLang="en-US" dirty="0"/>
              <a:t>什么是对象和面向对象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创建对象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什么是构造函数和对象原型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什么是原型链并且使用对象继承，会画</a:t>
            </a:r>
            <a:r>
              <a:rPr lang="zh-CN" altLang="en-US" dirty="0" smtClean="0"/>
              <a:t>原型链图</a:t>
            </a:r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4" y="185261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51998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02" y="3319445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5" y="285728"/>
            <a:ext cx="5256708" cy="523220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JavaScript</a:t>
            </a:r>
            <a:r>
              <a:rPr lang="zh-CN" altLang="en-US" dirty="0" smtClean="0"/>
              <a:t>中的</a:t>
            </a:r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en-US" altLang="zh-CN" dirty="0"/>
              <a:t>(</a:t>
            </a:r>
            <a:r>
              <a:rPr lang="zh-CN" altLang="en-US" dirty="0"/>
              <a:t>数值类型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en-US" altLang="zh-CN" dirty="0"/>
              <a:t>(</a:t>
            </a:r>
            <a:r>
              <a:rPr lang="zh-CN" altLang="en-US" dirty="0"/>
              <a:t>字符串类型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boolean</a:t>
            </a:r>
            <a:r>
              <a:rPr lang="en-US" altLang="zh-CN" dirty="0"/>
              <a:t>(</a:t>
            </a:r>
            <a:r>
              <a:rPr lang="zh-CN" altLang="en-US" dirty="0"/>
              <a:t>布尔类型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null</a:t>
            </a:r>
            <a:r>
              <a:rPr lang="en-US" altLang="zh-CN" dirty="0"/>
              <a:t>(</a:t>
            </a:r>
            <a:r>
              <a:rPr lang="zh-CN" altLang="en-US" dirty="0"/>
              <a:t>空类型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en-US" altLang="zh-CN" dirty="0"/>
              <a:t>(</a:t>
            </a:r>
            <a:r>
              <a:rPr lang="zh-CN" altLang="en-US" dirty="0"/>
              <a:t>未定义类型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7665" y="285728"/>
            <a:ext cx="3086947" cy="523220"/>
          </a:xfrm>
        </p:spPr>
        <p:txBody>
          <a:bodyPr/>
          <a:lstStyle/>
          <a:p>
            <a:r>
              <a:rPr lang="zh-CN" altLang="en-US" dirty="0" smtClean="0"/>
              <a:t>对象是</a:t>
            </a:r>
            <a:r>
              <a:rPr lang="zh-CN" altLang="en-US" dirty="0"/>
              <a:t>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404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zh-CN" altLang="en-US" dirty="0"/>
              <a:t>是包含相关属性和方法的集合体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861940" y="1196752"/>
            <a:ext cx="5323744" cy="5138184"/>
            <a:chOff x="1910128" y="859908"/>
            <a:chExt cx="5323744" cy="5138184"/>
          </a:xfrm>
        </p:grpSpPr>
        <p:grpSp>
          <p:nvGrpSpPr>
            <p:cNvPr id="7" name="组合 6"/>
            <p:cNvGrpSpPr/>
            <p:nvPr/>
          </p:nvGrpSpPr>
          <p:grpSpPr>
            <a:xfrm>
              <a:off x="3805781" y="2853115"/>
              <a:ext cx="1532439" cy="1532439"/>
              <a:chOff x="3056480" y="1995864"/>
              <a:chExt cx="1532439" cy="15324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056480" y="1995864"/>
                <a:ext cx="1532439" cy="153243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/>
              <p:nvPr/>
            </p:nvSpPr>
            <p:spPr>
              <a:xfrm>
                <a:off x="3280900" y="2220284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4000" kern="1200" dirty="0" smtClean="0"/>
                  <a:t>对象</a:t>
                </a:r>
                <a:endParaRPr lang="zh-CN" altLang="en-US" sz="4000" kern="12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53961" y="2392348"/>
              <a:ext cx="36079" cy="460767"/>
              <a:chOff x="3804660" y="1535097"/>
              <a:chExt cx="36079" cy="460767"/>
            </a:xfrm>
          </p:grpSpPr>
          <p:sp>
            <p:nvSpPr>
              <p:cNvPr id="36" name="直接连接符 5"/>
              <p:cNvSpPr/>
              <p:nvPr/>
            </p:nvSpPr>
            <p:spPr>
              <a:xfrm rot="16200000">
                <a:off x="3592316" y="1747441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直接连接符 6"/>
              <p:cNvSpPr/>
              <p:nvPr/>
            </p:nvSpPr>
            <p:spPr>
              <a:xfrm rot="16200000">
                <a:off x="3811180" y="1753961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805781" y="859908"/>
              <a:ext cx="1532439" cy="1532439"/>
              <a:chOff x="3056480" y="2657"/>
              <a:chExt cx="1532439" cy="153243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056480" y="2657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椭圆 8"/>
              <p:cNvSpPr/>
              <p:nvPr/>
            </p:nvSpPr>
            <p:spPr>
              <a:xfrm>
                <a:off x="3280900" y="227077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字符串</a:t>
                </a:r>
                <a:endParaRPr lang="zh-CN" altLang="en-US" sz="3200" kern="1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9443" y="3293328"/>
              <a:ext cx="460767" cy="36079"/>
              <a:chOff x="4540142" y="2436077"/>
              <a:chExt cx="460767" cy="36079"/>
            </a:xfrm>
          </p:grpSpPr>
          <p:sp>
            <p:nvSpPr>
              <p:cNvPr id="32" name="直接连接符 9"/>
              <p:cNvSpPr/>
              <p:nvPr/>
            </p:nvSpPr>
            <p:spPr>
              <a:xfrm rot="20520000">
                <a:off x="4540142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直接连接符 10"/>
              <p:cNvSpPr/>
              <p:nvPr/>
            </p:nvSpPr>
            <p:spPr>
              <a:xfrm rot="20520000">
                <a:off x="4759007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701433" y="2237180"/>
              <a:ext cx="1532439" cy="1532439"/>
              <a:chOff x="4952132" y="1379929"/>
              <a:chExt cx="1532439" cy="15324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952132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椭圆 12"/>
              <p:cNvSpPr/>
              <p:nvPr/>
            </p:nvSpPr>
            <p:spPr>
              <a:xfrm>
                <a:off x="5176552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数字</a:t>
                </a:r>
                <a:endParaRPr lang="zh-CN" altLang="en-US" sz="3200" kern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39750" y="4195220"/>
              <a:ext cx="36079" cy="460767"/>
              <a:chOff x="4390449" y="3337969"/>
              <a:chExt cx="36079" cy="460767"/>
            </a:xfrm>
          </p:grpSpPr>
          <p:sp>
            <p:nvSpPr>
              <p:cNvPr id="28" name="直接连接符 13"/>
              <p:cNvSpPr/>
              <p:nvPr/>
            </p:nvSpPr>
            <p:spPr>
              <a:xfrm rot="3240000">
                <a:off x="4178105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直接连接符 14"/>
              <p:cNvSpPr/>
              <p:nvPr/>
            </p:nvSpPr>
            <p:spPr>
              <a:xfrm rot="3240000">
                <a:off x="4396969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977358" y="4465653"/>
              <a:ext cx="1532439" cy="1532439"/>
              <a:chOff x="4228057" y="3608402"/>
              <a:chExt cx="1532439" cy="153243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28057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椭圆 16"/>
              <p:cNvSpPr/>
              <p:nvPr/>
            </p:nvSpPr>
            <p:spPr>
              <a:xfrm>
                <a:off x="4452477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数组</a:t>
                </a:r>
                <a:endParaRPr lang="zh-CN" altLang="en-US" sz="32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68172" y="4195220"/>
              <a:ext cx="36079" cy="460767"/>
              <a:chOff x="3218871" y="3337969"/>
              <a:chExt cx="36079" cy="460767"/>
            </a:xfrm>
          </p:grpSpPr>
          <p:sp>
            <p:nvSpPr>
              <p:cNvPr id="24" name="直接连接符 17"/>
              <p:cNvSpPr/>
              <p:nvPr/>
            </p:nvSpPr>
            <p:spPr>
              <a:xfrm rot="7560000">
                <a:off x="3006527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直接连接符 18"/>
              <p:cNvSpPr/>
              <p:nvPr/>
            </p:nvSpPr>
            <p:spPr>
              <a:xfrm rot="18360000">
                <a:off x="3225392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34203" y="4465653"/>
              <a:ext cx="1532439" cy="1532439"/>
              <a:chOff x="1884902" y="3608402"/>
              <a:chExt cx="1532439" cy="1532439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884902" y="3608402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椭圆 20"/>
              <p:cNvSpPr/>
              <p:nvPr/>
            </p:nvSpPr>
            <p:spPr>
              <a:xfrm>
                <a:off x="2109322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/>
                  <a:t>日期</a:t>
                </a:r>
                <a:endParaRPr lang="zh-CN" altLang="en-US" sz="32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93791" y="3293328"/>
              <a:ext cx="460767" cy="36079"/>
              <a:chOff x="2644490" y="2436077"/>
              <a:chExt cx="460767" cy="36079"/>
            </a:xfrm>
          </p:grpSpPr>
          <p:sp>
            <p:nvSpPr>
              <p:cNvPr id="20" name="直接连接符 21"/>
              <p:cNvSpPr/>
              <p:nvPr/>
            </p:nvSpPr>
            <p:spPr>
              <a:xfrm rot="11880000">
                <a:off x="2644490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直接连接符 22"/>
              <p:cNvSpPr/>
              <p:nvPr/>
            </p:nvSpPr>
            <p:spPr>
              <a:xfrm rot="22680000">
                <a:off x="2863354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910128" y="2237180"/>
              <a:ext cx="1532439" cy="1532439"/>
              <a:chOff x="1160827" y="1379929"/>
              <a:chExt cx="1532439" cy="153243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60827" y="1379929"/>
                <a:ext cx="1532439" cy="1532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椭圆 24"/>
              <p:cNvSpPr/>
              <p:nvPr/>
            </p:nvSpPr>
            <p:spPr>
              <a:xfrm>
                <a:off x="1385247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200" kern="1200" dirty="0" smtClean="0"/>
                  <a:t>…...</a:t>
                </a:r>
                <a:endParaRPr lang="zh-CN" altLang="en-US" sz="3200" kern="1200" dirty="0"/>
              </a:p>
            </p:txBody>
          </p:sp>
        </p:grpSp>
      </p:grpSp>
      <p:sp>
        <p:nvSpPr>
          <p:cNvPr id="41" name="内容占位符 5"/>
          <p:cNvSpPr txBox="1">
            <a:spLocks/>
          </p:cNvSpPr>
          <p:nvPr/>
        </p:nvSpPr>
        <p:spPr bwMode="auto">
          <a:xfrm>
            <a:off x="784254" y="3648340"/>
            <a:ext cx="7645398" cy="24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面向对象仅仅是一个概念或者编程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通过一种叫做原型的方式来实现面向对象编程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12359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自定义</a:t>
            </a:r>
            <a:r>
              <a:rPr lang="zh-CN" altLang="en-US" dirty="0"/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85728"/>
            <a:ext cx="3240484" cy="523220"/>
          </a:xfrm>
        </p:spPr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432" y="813549"/>
            <a:ext cx="7645398" cy="702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基于</a:t>
            </a:r>
            <a:r>
              <a:rPr lang="en-US" altLang="zh-CN" dirty="0"/>
              <a:t>Object</a:t>
            </a:r>
            <a:r>
              <a:rPr lang="zh-CN" altLang="zh-CN" dirty="0"/>
              <a:t>对象的方式创建</a:t>
            </a:r>
            <a:r>
              <a:rPr lang="zh-CN" altLang="zh-CN" dirty="0" smtClean="0"/>
              <a:t>对象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23664" y="1537528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5852642" y="1632066"/>
            <a:ext cx="3147140" cy="730307"/>
          </a:xfrm>
          <a:prstGeom prst="rect">
            <a:avLst/>
          </a:prstGeom>
          <a:solidFill>
            <a:srgbClr val="0070C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通过  </a:t>
            </a:r>
            <a:r>
              <a:rPr lang="en-US" altLang="zh-CN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b="1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属性和方法</a:t>
            </a: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2817" y="217921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9798" y="2780928"/>
            <a:ext cx="8248666" cy="31683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flower=</a:t>
            </a:r>
            <a:r>
              <a:rPr lang="en-US" altLang="en-US" b="1" dirty="0">
                <a:solidFill>
                  <a:srgbClr val="FF0000"/>
                </a:solidFill>
              </a:rPr>
              <a:t>new</a:t>
            </a:r>
            <a:r>
              <a:rPr lang="en-US" altLang="en-US" b="1" dirty="0"/>
              <a:t> Object();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flower</a:t>
            </a:r>
            <a:r>
              <a:rPr lang="en-US" altLang="en-US" b="1" dirty="0">
                <a:solidFill>
                  <a:srgbClr val="FF0000"/>
                </a:solidFill>
              </a:rPr>
              <a:t>.name</a:t>
            </a:r>
            <a:r>
              <a:rPr lang="en-US" altLang="en-US" b="1" dirty="0"/>
              <a:t>="</a:t>
            </a:r>
            <a:r>
              <a:rPr lang="zh-CN" altLang="en-US" b="1" dirty="0"/>
              <a:t>长春花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.genera</a:t>
            </a:r>
            <a:r>
              <a:rPr lang="en-US" altLang="en-US" b="1" dirty="0"/>
              <a:t>="</a:t>
            </a:r>
            <a:r>
              <a:rPr lang="zh-CN" altLang="en-US" b="1" dirty="0"/>
              <a:t>夹竹桃科 长春花属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.area</a:t>
            </a:r>
            <a:r>
              <a:rPr lang="en-US" altLang="en-US" b="1" dirty="0"/>
              <a:t>="</a:t>
            </a:r>
            <a:r>
              <a:rPr lang="zh-CN" altLang="en-US" b="1" dirty="0"/>
              <a:t>非洲、亚热带、热带以及中国大陆的华东、西南、中南等地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.uses</a:t>
            </a:r>
            <a:r>
              <a:rPr lang="en-US" altLang="en-US" b="1" dirty="0"/>
              <a:t>="</a:t>
            </a:r>
            <a:r>
              <a:rPr lang="zh-CN" altLang="en-US" b="1" dirty="0"/>
              <a:t>观赏或用药等</a:t>
            </a:r>
            <a:r>
              <a:rPr lang="en-US" altLang="zh-CN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</a:t>
            </a:r>
            <a:r>
              <a:rPr lang="en-US" altLang="en-US" b="1" dirty="0" err="1"/>
              <a:t>flower</a:t>
            </a:r>
            <a:r>
              <a:rPr lang="en-US" altLang="en-US" b="1" dirty="0" err="1">
                <a:solidFill>
                  <a:srgbClr val="FF0000"/>
                </a:solidFill>
              </a:rPr>
              <a:t>.showName</a:t>
            </a:r>
            <a:r>
              <a:rPr lang="en-US" altLang="en-US" b="1" dirty="0"/>
              <a:t>=function</a:t>
            </a:r>
            <a:r>
              <a:rPr lang="en-US" altLang="en-US" b="1" dirty="0" smtClean="0"/>
              <a:t>(){    </a:t>
            </a:r>
            <a:r>
              <a:rPr lang="en-US" altLang="en-US" b="1" dirty="0"/>
              <a:t>alert(this.name</a:t>
            </a:r>
            <a:r>
              <a:rPr lang="en-US" altLang="en-US" b="1" dirty="0" smtClean="0"/>
              <a:t>);    </a:t>
            </a:r>
            <a:r>
              <a:rPr lang="en-US" altLang="en-US" b="1" dirty="0"/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</a:t>
            </a:r>
            <a:r>
              <a:rPr lang="en-US" altLang="en-US" b="1" dirty="0" err="1"/>
              <a:t>flower.showName</a:t>
            </a:r>
            <a:r>
              <a:rPr lang="en-US" altLang="en-US" b="1" dirty="0"/>
              <a:t>();</a:t>
            </a:r>
            <a:endParaRPr lang="en-US" altLang="en-US" b="1" dirty="0" smtClean="0"/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2286001" y="6143625"/>
            <a:ext cx="3566641" cy="428625"/>
            <a:chOff x="3143240" y="5143512"/>
            <a:chExt cx="507213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242013" y="5187962"/>
              <a:ext cx="36159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：创建对象</a:t>
              </a:r>
            </a:p>
          </p:txBody>
        </p:sp>
      </p:grp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52942" y="1625548"/>
            <a:ext cx="3879098" cy="4962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lt"/>
                <a:ea typeface="+mn-ea"/>
              </a:rPr>
              <a:t>var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对象名称</a:t>
            </a:r>
            <a:r>
              <a:rPr lang="en-US" altLang="zh-CN" b="1" dirty="0">
                <a:latin typeface="+mn-lt"/>
                <a:ea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new</a:t>
            </a:r>
            <a:r>
              <a:rPr lang="en-US" altLang="zh-CN" b="1" dirty="0">
                <a:latin typeface="+mn-lt"/>
                <a:ea typeface="+mn-ea"/>
              </a:rPr>
              <a:t> Object( );</a:t>
            </a:r>
            <a:endParaRPr lang="zh-CN" alt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8953</TotalTime>
  <Words>2870</Words>
  <Application>Microsoft Office PowerPoint</Application>
  <PresentationFormat>全屏显示(4:3)</PresentationFormat>
  <Paragraphs>517</Paragraphs>
  <Slides>44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模板</vt:lpstr>
      <vt:lpstr>第四章   JavaScript对象及初识面向对象</vt:lpstr>
      <vt:lpstr>预习检查</vt:lpstr>
      <vt:lpstr>回顾与作业点评</vt:lpstr>
      <vt:lpstr>本章任务</vt:lpstr>
      <vt:lpstr>本章目标</vt:lpstr>
      <vt:lpstr>回顾JavaScript数据类型</vt:lpstr>
      <vt:lpstr>对象是什么</vt:lpstr>
      <vt:lpstr>创建对象</vt:lpstr>
      <vt:lpstr>自定义对象2-1</vt:lpstr>
      <vt:lpstr>自定义对象2-2</vt:lpstr>
      <vt:lpstr>内置对象2-1</vt:lpstr>
      <vt:lpstr>内置对象2-2</vt:lpstr>
      <vt:lpstr>学员操作—创建person对象</vt:lpstr>
      <vt:lpstr>学员操作—创建person对象2-2</vt:lpstr>
      <vt:lpstr>共性问题集中讲解</vt:lpstr>
      <vt:lpstr>构造函数和原型对象</vt:lpstr>
      <vt:lpstr>构造函数</vt:lpstr>
      <vt:lpstr>创建构造函数</vt:lpstr>
      <vt:lpstr>使用构造函数创建对象</vt:lpstr>
      <vt:lpstr>使用构造函数创建新实例</vt:lpstr>
      <vt:lpstr>constructor属性</vt:lpstr>
      <vt:lpstr>instanceof操作符</vt:lpstr>
      <vt:lpstr>原型对象2-1</vt:lpstr>
      <vt:lpstr>原型对象2-2</vt:lpstr>
      <vt:lpstr>学员操作—创建Person构造函数</vt:lpstr>
      <vt:lpstr>共性问题集中讲解</vt:lpstr>
      <vt:lpstr>继承</vt:lpstr>
      <vt:lpstr>原型链4-1</vt:lpstr>
      <vt:lpstr>原型链4-2</vt:lpstr>
      <vt:lpstr>原型链4-3</vt:lpstr>
      <vt:lpstr>原型链4-4</vt:lpstr>
      <vt:lpstr>完整的原型链</vt:lpstr>
      <vt:lpstr>对象继承</vt:lpstr>
      <vt:lpstr>借用构造函数2-1</vt:lpstr>
      <vt:lpstr>借用构造函数2-2</vt:lpstr>
      <vt:lpstr>组合继承</vt:lpstr>
      <vt:lpstr>学员操作—创建Person对象并画原型链图</vt:lpstr>
      <vt:lpstr>共性问题集中讲解</vt:lpstr>
      <vt:lpstr>学员操作—创建继承Person的Student子类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zongjuan.wang</cp:lastModifiedBy>
  <cp:revision>1053</cp:revision>
  <dcterms:created xsi:type="dcterms:W3CDTF">2006-03-08T06:55:38Z</dcterms:created>
  <dcterms:modified xsi:type="dcterms:W3CDTF">2016-11-22T03:39:14Z</dcterms:modified>
</cp:coreProperties>
</file>