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848872" cy="936104"/>
          </a:xfrm>
        </p:spPr>
        <p:txBody>
          <a:bodyPr>
            <a:normAutofit/>
          </a:bodyPr>
          <a:lstStyle/>
          <a:p>
            <a:r>
              <a:rPr lang="zh-CN" altLang="en-US" sz="4800" b="0" dirty="0" smtClean="0"/>
              <a:t>    家庭</a:t>
            </a:r>
            <a:r>
              <a:rPr lang="zh-CN" altLang="en-US" sz="4800" b="0" dirty="0"/>
              <a:t>路由反向供电系统</a:t>
            </a: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-396552" y="836712"/>
            <a:ext cx="4608512" cy="1376363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792288" y="4221088"/>
            <a:ext cx="5486400" cy="129614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               主讲人：彭鹏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86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6048672" cy="2188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>
                <a:latin typeface="楷体" pitchFamily="49" charset="-122"/>
                <a:ea typeface="楷体" pitchFamily="49" charset="-122"/>
              </a:rPr>
              <a:t>谢谢</a:t>
            </a:r>
            <a:endParaRPr lang="zh-CN" altLang="en-US" sz="9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现状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88660" cy="27649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宽带运营商的机房设备</a:t>
            </a:r>
            <a:r>
              <a:rPr lang="en-US" altLang="zh-CN" dirty="0"/>
              <a:t>(</a:t>
            </a:r>
            <a:r>
              <a:rPr lang="zh-CN" altLang="en-US" dirty="0"/>
              <a:t>交换机等</a:t>
            </a:r>
            <a:r>
              <a:rPr lang="en-US" altLang="zh-CN" dirty="0"/>
              <a:t>) </a:t>
            </a:r>
            <a:r>
              <a:rPr lang="zh-CN" altLang="en-US" dirty="0"/>
              <a:t>供电均来自与小区供电系统。受小区</a:t>
            </a:r>
            <a:r>
              <a:rPr lang="zh-CN" altLang="en-US" dirty="0" smtClean="0"/>
              <a:t>物业管理</a:t>
            </a:r>
            <a:r>
              <a:rPr lang="zh-CN" altLang="en-US" dirty="0"/>
              <a:t>、电费等因素影响，运营商在机房投入高昂。本项目可以大幅度</a:t>
            </a:r>
            <a:r>
              <a:rPr lang="zh-CN" altLang="en-US" dirty="0" smtClean="0"/>
              <a:t>减小</a:t>
            </a:r>
            <a:r>
              <a:rPr lang="zh-CN" altLang="en-US" dirty="0"/>
              <a:t>运营商的机房成本。</a:t>
            </a:r>
            <a:endParaRPr lang="zh-CN" altLang="en-US" dirty="0"/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解决方案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传统供电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628800"/>
            <a:ext cx="612068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传统供电，从机房取电，受制于小区物业管理，并且按照商业用电计费，运营成本高昂。</a:t>
            </a:r>
            <a:endParaRPr lang="zh-CN" altLang="en-US" dirty="0"/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216732"/>
              </p:ext>
            </p:extLst>
          </p:nvPr>
        </p:nvGraphicFramePr>
        <p:xfrm>
          <a:off x="1331640" y="4005064"/>
          <a:ext cx="6599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5" imgW="6598705" imgH="2111690" progId="Visio.Drawing.11">
                  <p:embed/>
                </p:oleObj>
              </mc:Choice>
              <mc:Fallback>
                <p:oleObj name="Visio" r:id="rId5" imgW="6598705" imgH="21116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4005064"/>
                        <a:ext cx="6599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7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解决方案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改造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600201"/>
            <a:ext cx="6048672" cy="24768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改造方案，从用户路由取点，不受小区物业限制，并且按照居民用电计费，运营成本低廉。但是相较于传统的供电方式，改造后系统变复杂，需要一定的改造成本。</a:t>
            </a:r>
            <a:endParaRPr lang="zh-CN" altLang="en-US" dirty="0"/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69432"/>
              </p:ext>
            </p:extLst>
          </p:nvPr>
        </p:nvGraphicFramePr>
        <p:xfrm>
          <a:off x="942108" y="4365104"/>
          <a:ext cx="680561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5" imgW="6805749" imgH="1260320" progId="Visio.Drawing.11">
                  <p:embed/>
                </p:oleObj>
              </mc:Choice>
              <mc:Fallback>
                <p:oleObj name="Visio" r:id="rId5" imgW="6805749" imgH="1260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108" y="4365104"/>
                        <a:ext cx="6805612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5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解决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方案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新品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600201"/>
            <a:ext cx="6048672" cy="1684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新品方案，解决了改造方案的系统变复杂的缺点，但是对于已经联网的小区实施有一些困难。</a:t>
            </a:r>
            <a:endParaRPr lang="zh-CN" altLang="en-US" dirty="0"/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4532"/>
              </p:ext>
            </p:extLst>
          </p:nvPr>
        </p:nvGraphicFramePr>
        <p:xfrm>
          <a:off x="1691680" y="3429000"/>
          <a:ext cx="4906963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5" imgW="4906715" imgH="2302803" progId="Visio.Drawing.11">
                  <p:embed/>
                </p:oleObj>
              </mc:Choice>
              <mc:Fallback>
                <p:oleObj name="Visio" r:id="rId5" imgW="4906715" imgH="23028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3429000"/>
                        <a:ext cx="4906963" cy="230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8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解决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方案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选择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6048672" cy="2188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结合三种方案的优缺点，对于已联网的小区实施改造，新建小区实施新品方案较合适。</a:t>
            </a:r>
            <a:endParaRPr lang="zh-CN" altLang="en-US" dirty="0"/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市场分析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成本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268760"/>
            <a:ext cx="7690284" cy="489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dirty="0"/>
              <a:t>cost </a:t>
            </a:r>
            <a:r>
              <a:rPr lang="en-US" altLang="zh-CN" dirty="0"/>
              <a:t>= </a:t>
            </a:r>
            <a:r>
              <a:rPr lang="en-US" altLang="zh-CN" i="1" dirty="0" err="1"/>
              <a:t>cC</a:t>
            </a:r>
            <a:r>
              <a:rPr lang="en-US" altLang="zh-CN" i="1" dirty="0"/>
              <a:t> </a:t>
            </a:r>
            <a:r>
              <a:rPr lang="en-US" altLang="zh-CN" dirty="0"/>
              <a:t>+ </a:t>
            </a:r>
            <a:r>
              <a:rPr lang="en-US" altLang="zh-CN" i="1" dirty="0" err="1"/>
              <a:t>nPort</a:t>
            </a:r>
            <a:r>
              <a:rPr lang="en-US" altLang="zh-CN" i="1" dirty="0"/>
              <a:t> </a:t>
            </a:r>
            <a:r>
              <a:rPr lang="en-US" altLang="zh-CN" i="1" dirty="0" smtClean="0"/>
              <a:t>* </a:t>
            </a:r>
            <a:r>
              <a:rPr lang="en-US" altLang="zh-CN" i="1" dirty="0" err="1"/>
              <a:t>cRP</a:t>
            </a:r>
            <a:r>
              <a:rPr lang="en-US" altLang="zh-CN" i="1" dirty="0"/>
              <a:t> </a:t>
            </a:r>
            <a:r>
              <a:rPr lang="en-US" altLang="zh-CN" dirty="0"/>
              <a:t>+ </a:t>
            </a:r>
            <a:r>
              <a:rPr lang="en-US" altLang="zh-CN" i="1" dirty="0" err="1" smtClean="0"/>
              <a:t>cCP</a:t>
            </a:r>
            <a:endParaRPr lang="en-US" altLang="zh-CN" i="1" dirty="0" smtClean="0"/>
          </a:p>
          <a:p>
            <a:pPr marL="0" indent="0">
              <a:buNone/>
            </a:pPr>
            <a:r>
              <a:rPr lang="zh-CN" altLang="en-US" i="1" dirty="0" smtClean="0"/>
              <a:t>其中：</a:t>
            </a:r>
            <a:endParaRPr lang="en-US" altLang="zh-CN" i="1" dirty="0" smtClean="0"/>
          </a:p>
          <a:p>
            <a:r>
              <a:rPr lang="en-US" altLang="zh-CN" dirty="0" err="1" smtClean="0"/>
              <a:t>cC</a:t>
            </a:r>
            <a:r>
              <a:rPr lang="en-US" altLang="zh-CN" dirty="0" smtClean="0"/>
              <a:t> </a:t>
            </a:r>
            <a:r>
              <a:rPr lang="zh-CN" altLang="en-US" dirty="0"/>
              <a:t>供电转换盒成本</a:t>
            </a:r>
            <a:r>
              <a:rPr lang="en-US" altLang="zh-CN" dirty="0"/>
              <a:t>60</a:t>
            </a:r>
          </a:p>
          <a:p>
            <a:r>
              <a:rPr lang="en-US" altLang="zh-CN" dirty="0" err="1"/>
              <a:t>nPort</a:t>
            </a:r>
            <a:r>
              <a:rPr lang="en-US" altLang="zh-CN" dirty="0"/>
              <a:t> </a:t>
            </a:r>
            <a:r>
              <a:rPr lang="zh-CN" altLang="en-US" dirty="0"/>
              <a:t>交换机端口数</a:t>
            </a:r>
            <a:r>
              <a:rPr lang="en-US" altLang="zh-CN" dirty="0"/>
              <a:t>16</a:t>
            </a:r>
          </a:p>
          <a:p>
            <a:r>
              <a:rPr lang="en-US" altLang="zh-CN" dirty="0" err="1"/>
              <a:t>cRP</a:t>
            </a:r>
            <a:r>
              <a:rPr lang="en-US" altLang="zh-CN" dirty="0"/>
              <a:t> </a:t>
            </a:r>
            <a:r>
              <a:rPr lang="zh-CN" altLang="en-US" dirty="0"/>
              <a:t>路由器供电安全保护本</a:t>
            </a:r>
            <a:r>
              <a:rPr lang="en-US" altLang="zh-CN" dirty="0"/>
              <a:t>10</a:t>
            </a:r>
          </a:p>
          <a:p>
            <a:r>
              <a:rPr lang="en-US" altLang="zh-CN" dirty="0" err="1"/>
              <a:t>cCP</a:t>
            </a:r>
            <a:r>
              <a:rPr lang="en-US" altLang="zh-CN" dirty="0"/>
              <a:t> </a:t>
            </a:r>
            <a:r>
              <a:rPr lang="zh-CN" altLang="en-US" dirty="0"/>
              <a:t>供电转换盒子安全保护成本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cost </a:t>
            </a:r>
            <a:r>
              <a:rPr lang="zh-CN" altLang="en-US" dirty="0"/>
              <a:t>单台交换机改造成本</a:t>
            </a:r>
            <a:r>
              <a:rPr lang="en-US" altLang="zh-CN" dirty="0" smtClean="0"/>
              <a:t>150</a:t>
            </a:r>
          </a:p>
          <a:p>
            <a:pPr marL="0" indent="0">
              <a:buNone/>
            </a:pPr>
            <a:r>
              <a:rPr lang="zh-CN" altLang="en-US" dirty="0" smtClean="0"/>
              <a:t>改造成本为</a:t>
            </a:r>
            <a:r>
              <a:rPr lang="en-US" altLang="zh-CN" dirty="0"/>
              <a:t>150 </a:t>
            </a:r>
            <a:r>
              <a:rPr lang="zh-CN" altLang="en-US" dirty="0"/>
              <a:t>元人民币，批量生产后成本有望下降</a:t>
            </a:r>
            <a:r>
              <a:rPr lang="en-US" altLang="zh-CN" dirty="0"/>
              <a:t>1/3</a:t>
            </a:r>
            <a:r>
              <a:rPr lang="zh-CN" altLang="en-US" dirty="0"/>
              <a:t>，即</a:t>
            </a:r>
            <a:r>
              <a:rPr lang="en-US" altLang="zh-CN" dirty="0"/>
              <a:t>100 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台以内。</a:t>
            </a:r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市场分析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效益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7762292" cy="49685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i="1" dirty="0"/>
              <a:t>benefit </a:t>
            </a:r>
            <a:r>
              <a:rPr lang="en-US" altLang="zh-CN" dirty="0"/>
              <a:t>= </a:t>
            </a:r>
            <a:r>
              <a:rPr lang="en-US" altLang="zh-CN" i="1" dirty="0" err="1"/>
              <a:t>pS</a:t>
            </a:r>
            <a:r>
              <a:rPr lang="en-US" altLang="zh-CN" i="1" dirty="0"/>
              <a:t> </a:t>
            </a:r>
            <a:r>
              <a:rPr lang="en-US" altLang="zh-CN" i="1" dirty="0" smtClean="0"/>
              <a:t>* </a:t>
            </a:r>
            <a:r>
              <a:rPr lang="en-US" altLang="zh-CN" dirty="0"/>
              <a:t>24 </a:t>
            </a:r>
            <a:r>
              <a:rPr lang="en-US" altLang="zh-CN" dirty="0" smtClean="0"/>
              <a:t>*</a:t>
            </a:r>
            <a:r>
              <a:rPr lang="en-US" altLang="zh-CN" i="1" dirty="0" smtClean="0"/>
              <a:t> </a:t>
            </a:r>
            <a:r>
              <a:rPr lang="en-US" altLang="zh-CN" dirty="0"/>
              <a:t>365 </a:t>
            </a:r>
            <a:r>
              <a:rPr lang="en-US" altLang="zh-CN" dirty="0" smtClean="0"/>
              <a:t>*</a:t>
            </a:r>
            <a:r>
              <a:rPr lang="en-US" altLang="zh-CN" i="1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pB</a:t>
            </a:r>
            <a:r>
              <a:rPr lang="en-US" altLang="zh-CN" i="1" dirty="0"/>
              <a:t> </a:t>
            </a:r>
            <a:r>
              <a:rPr lang="en-US" altLang="zh-CN" i="1" dirty="0" smtClean="0"/>
              <a:t>-</a:t>
            </a:r>
            <a:r>
              <a:rPr lang="zh-CN" altLang="en-US" i="1" dirty="0" smtClean="0"/>
              <a:t> </a:t>
            </a:r>
            <a:r>
              <a:rPr lang="en-US" altLang="zh-CN" i="1" dirty="0" err="1"/>
              <a:t>pR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其中：</a:t>
            </a:r>
            <a:endParaRPr lang="en-US" altLang="zh-CN" dirty="0" smtClean="0"/>
          </a:p>
          <a:p>
            <a:r>
              <a:rPr lang="en-US" altLang="zh-CN" dirty="0" err="1"/>
              <a:t>costOrig</a:t>
            </a:r>
            <a:r>
              <a:rPr lang="en-US" altLang="zh-CN" dirty="0"/>
              <a:t> </a:t>
            </a:r>
            <a:r>
              <a:rPr lang="zh-CN" altLang="en-US" dirty="0"/>
              <a:t>独立供电成本</a:t>
            </a:r>
            <a:r>
              <a:rPr lang="en-US" altLang="zh-CN" dirty="0"/>
              <a:t>(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  <a:r>
              <a:rPr lang="en-US" altLang="zh-CN" dirty="0"/>
              <a:t>) 124.83</a:t>
            </a:r>
          </a:p>
          <a:p>
            <a:r>
              <a:rPr lang="en-US" altLang="zh-CN" dirty="0" err="1"/>
              <a:t>costNow</a:t>
            </a:r>
            <a:r>
              <a:rPr lang="en-US" altLang="zh-CN" dirty="0"/>
              <a:t> </a:t>
            </a:r>
            <a:r>
              <a:rPr lang="zh-CN" altLang="en-US" dirty="0"/>
              <a:t>反向供电成本</a:t>
            </a:r>
            <a:r>
              <a:rPr lang="en-US" altLang="zh-CN" dirty="0"/>
              <a:t>(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  <a:r>
              <a:rPr lang="en-US" altLang="zh-CN" dirty="0"/>
              <a:t>) 75.29</a:t>
            </a:r>
          </a:p>
          <a:p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zh-CN" altLang="en-US" dirty="0"/>
              <a:t>交换机功率</a:t>
            </a:r>
            <a:r>
              <a:rPr lang="en-US" altLang="zh-CN" dirty="0"/>
              <a:t>(W) 15</a:t>
            </a:r>
          </a:p>
          <a:p>
            <a:r>
              <a:rPr lang="en-US" altLang="zh-CN" dirty="0" err="1"/>
              <a:t>pB</a:t>
            </a:r>
            <a:r>
              <a:rPr lang="en-US" altLang="zh-CN" dirty="0"/>
              <a:t> </a:t>
            </a:r>
            <a:r>
              <a:rPr lang="zh-CN" altLang="en-US" dirty="0"/>
              <a:t>商业电价</a:t>
            </a:r>
            <a:r>
              <a:rPr lang="en-US" altLang="zh-CN" dirty="0"/>
              <a:t>(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度</a:t>
            </a:r>
            <a:r>
              <a:rPr lang="en-US" altLang="zh-CN" dirty="0"/>
              <a:t>) 0.95</a:t>
            </a:r>
          </a:p>
          <a:p>
            <a:r>
              <a:rPr lang="en-US" altLang="zh-CN" dirty="0" err="1"/>
              <a:t>pR</a:t>
            </a:r>
            <a:r>
              <a:rPr lang="en-US" altLang="zh-CN" dirty="0"/>
              <a:t> </a:t>
            </a:r>
            <a:r>
              <a:rPr lang="zh-CN" altLang="en-US" dirty="0"/>
              <a:t>居民电价</a:t>
            </a:r>
            <a:r>
              <a:rPr lang="en-US" altLang="zh-CN" dirty="0"/>
              <a:t>(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度</a:t>
            </a:r>
            <a:r>
              <a:rPr lang="en-US" altLang="zh-CN" dirty="0"/>
              <a:t>) 0.573</a:t>
            </a:r>
          </a:p>
          <a:p>
            <a:r>
              <a:rPr lang="en-US" altLang="zh-CN" dirty="0"/>
              <a:t>benefit </a:t>
            </a:r>
            <a:r>
              <a:rPr lang="zh-CN" altLang="en-US" dirty="0"/>
              <a:t>单台效益</a:t>
            </a:r>
            <a:r>
              <a:rPr lang="en-US" altLang="zh-CN" dirty="0"/>
              <a:t>(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  <a:r>
              <a:rPr lang="en-US" altLang="zh-CN" dirty="0"/>
              <a:t>) </a:t>
            </a:r>
            <a:r>
              <a:rPr lang="en-US" altLang="zh-CN" dirty="0" smtClean="0"/>
              <a:t>49.54</a:t>
            </a:r>
          </a:p>
          <a:p>
            <a:pPr marL="0" indent="0">
              <a:buNone/>
            </a:pPr>
            <a:r>
              <a:rPr lang="zh-CN" altLang="en-US" dirty="0"/>
              <a:t>单台交换机采用路由器反向供电后每年的效益为</a:t>
            </a:r>
            <a:r>
              <a:rPr lang="en-US" altLang="zh-CN" dirty="0" smtClean="0"/>
              <a:t>49.54</a:t>
            </a:r>
            <a:r>
              <a:rPr lang="zh-CN" altLang="en-US" dirty="0" smtClean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年，结合之前的改造成本</a:t>
            </a:r>
            <a:r>
              <a:rPr lang="en-US" altLang="zh-CN" dirty="0"/>
              <a:t>100 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台，故可以得出大概两年就可以</a:t>
            </a:r>
            <a:r>
              <a:rPr lang="zh-CN" altLang="en-US" dirty="0" smtClean="0"/>
              <a:t>收回改造</a:t>
            </a:r>
            <a:r>
              <a:rPr lang="zh-CN" altLang="en-US" dirty="0"/>
              <a:t>成本的结论。</a:t>
            </a:r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06308" cy="778098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市场分析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容量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7200800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据宽带论坛</a:t>
            </a:r>
            <a:r>
              <a:rPr lang="en-US" altLang="zh-CN" dirty="0"/>
              <a:t>(</a:t>
            </a:r>
            <a:r>
              <a:rPr lang="en-US" altLang="zh-CN" dirty="0" err="1"/>
              <a:t>BroadbandForum</a:t>
            </a:r>
            <a:r>
              <a:rPr lang="en-US" altLang="zh-CN" dirty="0"/>
              <a:t>) </a:t>
            </a:r>
            <a:r>
              <a:rPr lang="zh-CN" altLang="en-US" dirty="0"/>
              <a:t>最新发布的报告称，</a:t>
            </a:r>
            <a:r>
              <a:rPr lang="en-US" altLang="zh-CN" dirty="0"/>
              <a:t>2013 </a:t>
            </a:r>
            <a:r>
              <a:rPr lang="zh-CN" altLang="en-US" dirty="0" smtClean="0"/>
              <a:t>年全球</a:t>
            </a:r>
            <a:r>
              <a:rPr lang="zh-CN" altLang="en-US" dirty="0"/>
              <a:t>宽带用户增长</a:t>
            </a:r>
            <a:r>
              <a:rPr lang="en-US" altLang="zh-CN" dirty="0"/>
              <a:t>6549.36 </a:t>
            </a:r>
            <a:r>
              <a:rPr lang="zh-CN" altLang="en-US" dirty="0"/>
              <a:t>万，宽带用户总数达到了</a:t>
            </a:r>
            <a:r>
              <a:rPr lang="en-US" altLang="zh-CN" dirty="0"/>
              <a:t>5.97 </a:t>
            </a:r>
            <a:r>
              <a:rPr lang="zh-CN" altLang="en-US" dirty="0" smtClean="0"/>
              <a:t>亿。</a:t>
            </a:r>
            <a:r>
              <a:rPr lang="zh-CN" altLang="en-US" dirty="0"/>
              <a:t>另外，在各个国家和地区中，中国宽带用户数达到</a:t>
            </a:r>
            <a:r>
              <a:rPr lang="en-US" altLang="zh-CN" dirty="0"/>
              <a:t>1.58 </a:t>
            </a:r>
            <a:r>
              <a:rPr lang="zh-CN" altLang="en-US" dirty="0"/>
              <a:t>亿，位列全球</a:t>
            </a:r>
            <a:r>
              <a:rPr lang="zh-CN" altLang="en-US" dirty="0" smtClean="0"/>
              <a:t>第一。</a:t>
            </a:r>
            <a:r>
              <a:rPr lang="zh-CN" altLang="en-US" dirty="0"/>
              <a:t>根据经验数据，交换机和家用路由器的比例为</a:t>
            </a:r>
            <a:r>
              <a:rPr lang="en-US" altLang="zh-CN" dirty="0"/>
              <a:t>1:10</a:t>
            </a:r>
            <a:r>
              <a:rPr lang="zh-CN" altLang="en-US" dirty="0"/>
              <a:t>，故交换机的数量约为用户数的</a:t>
            </a:r>
            <a:r>
              <a:rPr lang="en-US" altLang="zh-CN" dirty="0"/>
              <a:t>1/10</a:t>
            </a:r>
            <a:r>
              <a:rPr lang="zh-CN" altLang="en-US" dirty="0"/>
              <a:t>。由以上报告可以得出：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全球市场容量约为：</a:t>
            </a:r>
            <a:r>
              <a:rPr lang="en-US" altLang="zh-CN" dirty="0"/>
              <a:t>30 </a:t>
            </a:r>
            <a:r>
              <a:rPr lang="zh-CN" altLang="en-US" dirty="0"/>
              <a:t>亿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中国的市场容量为：</a:t>
            </a:r>
            <a:r>
              <a:rPr lang="en-US" altLang="zh-CN" dirty="0"/>
              <a:t>7.5 </a:t>
            </a:r>
            <a:r>
              <a:rPr lang="zh-CN" altLang="en-US" dirty="0"/>
              <a:t>亿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  <a:endParaRPr lang="zh-CN" altLang="en-US" dirty="0"/>
          </a:p>
        </p:txBody>
      </p:sp>
      <p:pic>
        <p:nvPicPr>
          <p:cNvPr id="4" name="图片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7" b="29467"/>
          <a:stretch>
            <a:fillRect/>
          </a:stretch>
        </p:blipFill>
        <p:spPr>
          <a:xfrm>
            <a:off x="7747720" y="6440992"/>
            <a:ext cx="1396280" cy="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479</Words>
  <Application>Microsoft Office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Microsoft Visio 绘图</vt:lpstr>
      <vt:lpstr>    家庭路由反向供电系统</vt:lpstr>
      <vt:lpstr>现状</vt:lpstr>
      <vt:lpstr>解决方案--传统供电</vt:lpstr>
      <vt:lpstr>解决方案--改造</vt:lpstr>
      <vt:lpstr>解决方案--新品</vt:lpstr>
      <vt:lpstr>解决方案--选择</vt:lpstr>
      <vt:lpstr>市场分析--成本</vt:lpstr>
      <vt:lpstr>市场分析--效益</vt:lpstr>
      <vt:lpstr>市场分析--容量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</dc:creator>
  <cp:lastModifiedBy>pp</cp:lastModifiedBy>
  <cp:revision>7</cp:revision>
  <dcterms:created xsi:type="dcterms:W3CDTF">2014-09-16T07:48:43Z</dcterms:created>
  <dcterms:modified xsi:type="dcterms:W3CDTF">2014-09-16T08:38:10Z</dcterms:modified>
</cp:coreProperties>
</file>