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8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04/11/2021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79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04/11/2021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726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04/11/2021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6704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04/11/2021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9949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04/11/2021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9487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 dengan Kutip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04/11/2021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3608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ar atau Sal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04/11/2021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635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04/11/2021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0157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04/11/2021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130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04/11/2021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675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04/11/2021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708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04/11/2021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386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04/11/2021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083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04/11/2021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239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04/11/2021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12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04/11/2021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269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04/11/2021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026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A75403-52E2-4413-A209-4AD9029DCB95}" type="datetimeFigureOut">
              <a:rPr lang="id-ID" smtClean="0"/>
              <a:t>04/11/2021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1890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70E4388-5541-46D2-96B9-E324F44CF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0" y="1343025"/>
            <a:ext cx="7573965" cy="2314575"/>
          </a:xfrm>
        </p:spPr>
        <p:txBody>
          <a:bodyPr/>
          <a:lstStyle/>
          <a:p>
            <a:r>
              <a:rPr lang="id-ID" b="1" dirty="0">
                <a:latin typeface="Montserrat" panose="00000500000000000000" pitchFamily="2" charset="0"/>
              </a:rPr>
              <a:t>PERTEMUAN 1 </a:t>
            </a:r>
            <a:r>
              <a:rPr lang="id-ID" b="1" dirty="0" err="1">
                <a:latin typeface="Montserrat" panose="00000500000000000000" pitchFamily="2" charset="0"/>
              </a:rPr>
              <a:t>LnT</a:t>
            </a:r>
            <a:br>
              <a:rPr lang="id-ID" b="1" dirty="0">
                <a:latin typeface="Montserrat" panose="00000500000000000000" pitchFamily="2" charset="0"/>
              </a:rPr>
            </a:br>
            <a:r>
              <a:rPr lang="id-ID" b="1" dirty="0">
                <a:latin typeface="Montserrat" panose="00000500000000000000" pitchFamily="2" charset="0"/>
              </a:rPr>
              <a:t>MOBILE APPLICATION DEVELOPMENT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5C31B2C8-4E3A-4A93-BBFF-13D93815A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562" y="3862917"/>
            <a:ext cx="6097588" cy="709083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id-ID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Christopher Vinantius</a:t>
            </a:r>
          </a:p>
        </p:txBody>
      </p:sp>
    </p:spTree>
    <p:extLst>
      <p:ext uri="{BB962C8B-B14F-4D97-AF65-F5344CB8AC3E}">
        <p14:creationId xmlns:p14="http://schemas.microsoft.com/office/powerpoint/2010/main" val="133365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Class</a:t>
            </a:r>
            <a:endParaRPr lang="id-ID" sz="48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1650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Class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adalah sebuah cetakan (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blueprint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) yang berisi berbagai macam perintah atau operasi untuk membangun jenis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object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tertentu.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Class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berisi sekumpulan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object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yang memiliki sifat umum.</a:t>
            </a:r>
          </a:p>
        </p:txBody>
      </p:sp>
    </p:spTree>
    <p:extLst>
      <p:ext uri="{BB962C8B-B14F-4D97-AF65-F5344CB8AC3E}">
        <p14:creationId xmlns:p14="http://schemas.microsoft.com/office/powerpoint/2010/main" val="52351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ambar 6">
            <a:extLst>
              <a:ext uri="{FF2B5EF4-FFF2-40B4-BE49-F238E27FC236}">
                <a16:creationId xmlns:a16="http://schemas.microsoft.com/office/drawing/2014/main" id="{044FB018-4F89-4FBF-8B03-80C1027E8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5867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23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Wrapper</a:t>
            </a: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Class</a:t>
            </a:r>
            <a:endParaRPr lang="id-ID" sz="48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12551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Wrapper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Class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adalah sebuah kelas di mana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object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dalam kelas tersebut terdiri dari berbagai jenis tipe data primitif.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Wrapper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Class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mengubah tipe data primitif menjadi bentuk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object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. </a:t>
            </a:r>
          </a:p>
        </p:txBody>
      </p:sp>
      <p:pic>
        <p:nvPicPr>
          <p:cNvPr id="11" name="Gambar 10">
            <a:extLst>
              <a:ext uri="{FF2B5EF4-FFF2-40B4-BE49-F238E27FC236}">
                <a16:creationId xmlns:a16="http://schemas.microsoft.com/office/drawing/2014/main" id="{BFF8249C-E525-479A-87C4-6A9031898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7" y="2869309"/>
            <a:ext cx="7134225" cy="364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6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ambar 7">
            <a:extLst>
              <a:ext uri="{FF2B5EF4-FFF2-40B4-BE49-F238E27FC236}">
                <a16:creationId xmlns:a16="http://schemas.microsoft.com/office/drawing/2014/main" id="{6C350CED-D5CD-4029-BCF5-B80AF747C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3" t="18611" r="33672" b="20833"/>
          <a:stretch/>
        </p:blipFill>
        <p:spPr>
          <a:xfrm>
            <a:off x="0" y="0"/>
            <a:ext cx="12192000" cy="685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62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Input</a:t>
            </a: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 / </a:t>
            </a: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Output</a:t>
            </a:r>
            <a:endParaRPr lang="id-ID" sz="48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422654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Input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adalah masukan dari pengguna program yang dapat menginstruksikan program melakukan sesuatu sesuai dengan masukan dari penggunanya. Masukan itu dapat berupa angka atau karakter.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Output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adalah keluaran (hasil pengolahan) dari program yang telah selesai dijalankan. Keluaran itu dapat berupa angka atau karakter.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Input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dan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output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dapat kita lihat dalam konsol yang muncul ketika kita mencoba menjalankan program. Dalam sebuah program,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input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boleh saja tidak ada, namun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output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harus ada. </a:t>
            </a:r>
          </a:p>
        </p:txBody>
      </p:sp>
    </p:spTree>
    <p:extLst>
      <p:ext uri="{BB962C8B-B14F-4D97-AF65-F5344CB8AC3E}">
        <p14:creationId xmlns:p14="http://schemas.microsoft.com/office/powerpoint/2010/main" val="2506326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Operator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23532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Terdapat beberapa jenis operator dalam bahasa Java, yaitu: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Arithmetic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operator, yaitu operasi matematika sederhana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Relational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operator</a:t>
            </a:r>
            <a:r>
              <a:rPr lang="es-ES" sz="2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s-E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yaitu</a:t>
            </a:r>
            <a:r>
              <a:rPr lang="es-E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operasi</a:t>
            </a:r>
            <a:r>
              <a:rPr lang="es-E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perbandingan</a:t>
            </a:r>
            <a:r>
              <a:rPr lang="es-ES" sz="2400" dirty="0">
                <a:solidFill>
                  <a:schemeClr val="bg1"/>
                </a:solidFill>
                <a:latin typeface="Montserrat" panose="00000500000000000000" pitchFamily="2" charset="0"/>
              </a:rPr>
              <a:t> antara </a:t>
            </a:r>
            <a:r>
              <a:rPr lang="es-E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dua</a:t>
            </a:r>
            <a:r>
              <a:rPr lang="es-E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nilai</a:t>
            </a: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Logical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operator, yaitu operasi perbandingan antara dua nilai yang menghasilkan nilai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true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atau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false</a:t>
            </a: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82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Operator (2)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4036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Terdapat beberapa jenis operator dalam bahasa Java, yaitu: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Unary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operator, yaitu operasi untuk penjumlahan atau pengurangan pada sebuah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operand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secara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prefix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atau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postfix</a:t>
            </a: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Bitwise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operator, yaitu operasi manipulasi nilai bit antara dua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operand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yang dikonversi menjadi bentuk biner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Shift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operator, </a:t>
            </a:r>
            <a:r>
              <a:rPr lang="sv-SE" sz="2400" dirty="0">
                <a:solidFill>
                  <a:schemeClr val="bg1"/>
                </a:solidFill>
                <a:latin typeface="Montserrat" panose="00000500000000000000" pitchFamily="2" charset="0"/>
              </a:rPr>
              <a:t>yaitu operasi penggeseran nilai bit pada sebuah operand yang dikonversi menjadi bentuk biner</a:t>
            </a: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Assignment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operator, yaitu operasi antara dua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operand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yang langsung menghasilkan sebuah nilai</a:t>
            </a:r>
          </a:p>
        </p:txBody>
      </p:sp>
    </p:spTree>
    <p:extLst>
      <p:ext uri="{BB962C8B-B14F-4D97-AF65-F5344CB8AC3E}">
        <p14:creationId xmlns:p14="http://schemas.microsoft.com/office/powerpoint/2010/main" val="2564144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Selection</a:t>
            </a:r>
            <a:endParaRPr lang="id-ID" sz="48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37439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Selection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adalah pemilihan operasi yang akan dijalankan dalam sebuah program sesuai dengan kondisi nilai tertentu. Dalam bahasa Java, terdapat beberapa macam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syntax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selection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yaitu: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IF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IF – ELSE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IF – ELSE IF – ELSE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Ternary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Operator, bentuk alternatif dari IF - ELSE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SWITCH – CASE, bentuk alternatif dari IF – ELSE IF - ELSE</a:t>
            </a:r>
          </a:p>
        </p:txBody>
      </p:sp>
    </p:spTree>
    <p:extLst>
      <p:ext uri="{BB962C8B-B14F-4D97-AF65-F5344CB8AC3E}">
        <p14:creationId xmlns:p14="http://schemas.microsoft.com/office/powerpoint/2010/main" val="4099369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Repetition</a:t>
            </a:r>
            <a:endParaRPr lang="id-ID" sz="48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35387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Repetition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adalah perulangan operasi yang akan dijalankan sesuai dengan kondisi tertentu. Penggunaan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repetition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erat kaitannya dengan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unary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operator seperti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increment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dan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decrement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. Dalam bahasa Java, terdapat beberapa macam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syntax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repetition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yaitu: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FOR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WHILE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DO – WHILE</a:t>
            </a:r>
          </a:p>
        </p:txBody>
      </p:sp>
    </p:spTree>
    <p:extLst>
      <p:ext uri="{BB962C8B-B14F-4D97-AF65-F5344CB8AC3E}">
        <p14:creationId xmlns:p14="http://schemas.microsoft.com/office/powerpoint/2010/main" val="329733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7651"/>
            <a:ext cx="8534400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Materi Pertemuan 1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8239125" cy="40318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id-ID" sz="3200" dirty="0">
                <a:solidFill>
                  <a:schemeClr val="bg1"/>
                </a:solidFill>
                <a:latin typeface="Montserrat" panose="00000500000000000000" pitchFamily="2" charset="0"/>
              </a:rPr>
              <a:t>Pengenalan Android Development</a:t>
            </a:r>
          </a:p>
          <a:p>
            <a:pPr marL="742950" indent="-742950">
              <a:buAutoNum type="arabicPeriod"/>
            </a:pPr>
            <a:r>
              <a:rPr lang="id-ID" sz="3200" dirty="0">
                <a:solidFill>
                  <a:schemeClr val="bg1"/>
                </a:solidFill>
                <a:latin typeface="Montserrat" panose="00000500000000000000" pitchFamily="2" charset="0"/>
              </a:rPr>
              <a:t>Pengenalan Bahasa Java</a:t>
            </a:r>
          </a:p>
          <a:p>
            <a:pPr marL="742950" indent="-742950">
              <a:buAutoNum type="arabicPeriod"/>
            </a:pPr>
            <a:r>
              <a:rPr lang="id-ID" sz="3200" dirty="0">
                <a:solidFill>
                  <a:schemeClr val="bg1"/>
                </a:solidFill>
                <a:latin typeface="Montserrat" panose="00000500000000000000" pitchFamily="2" charset="0"/>
              </a:rPr>
              <a:t>Tipe Data dan Variabel</a:t>
            </a:r>
          </a:p>
          <a:p>
            <a:pPr marL="742950" indent="-742950">
              <a:buAutoNum type="arabicPeriod"/>
            </a:pPr>
            <a:r>
              <a:rPr lang="id-ID" sz="3200" dirty="0">
                <a:solidFill>
                  <a:schemeClr val="bg1"/>
                </a:solidFill>
                <a:latin typeface="Montserrat" panose="00000500000000000000" pitchFamily="2" charset="0"/>
              </a:rPr>
              <a:t>Project, </a:t>
            </a:r>
            <a:r>
              <a:rPr lang="id-ID" sz="3200" dirty="0" err="1">
                <a:solidFill>
                  <a:schemeClr val="bg1"/>
                </a:solidFill>
                <a:latin typeface="Montserrat" panose="00000500000000000000" pitchFamily="2" charset="0"/>
              </a:rPr>
              <a:t>Class</a:t>
            </a:r>
            <a:r>
              <a:rPr lang="id-ID" sz="3200" dirty="0">
                <a:solidFill>
                  <a:schemeClr val="bg1"/>
                </a:solidFill>
                <a:latin typeface="Montserrat" panose="00000500000000000000" pitchFamily="2" charset="0"/>
              </a:rPr>
              <a:t>, dan </a:t>
            </a:r>
            <a:r>
              <a:rPr lang="id-ID" sz="3200" dirty="0" err="1">
                <a:solidFill>
                  <a:schemeClr val="bg1"/>
                </a:solidFill>
                <a:latin typeface="Montserrat" panose="00000500000000000000" pitchFamily="2" charset="0"/>
              </a:rPr>
              <a:t>Wrapper</a:t>
            </a:r>
            <a:r>
              <a:rPr lang="id-ID" sz="3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3200" dirty="0" err="1">
                <a:solidFill>
                  <a:schemeClr val="bg1"/>
                </a:solidFill>
                <a:latin typeface="Montserrat" panose="00000500000000000000" pitchFamily="2" charset="0"/>
              </a:rPr>
              <a:t>Class</a:t>
            </a:r>
            <a:endParaRPr lang="id-ID" sz="32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indent="-742950">
              <a:buAutoNum type="arabicPeriod"/>
            </a:pPr>
            <a:r>
              <a:rPr lang="id-ID" sz="3200" dirty="0" err="1">
                <a:solidFill>
                  <a:schemeClr val="bg1"/>
                </a:solidFill>
                <a:latin typeface="Montserrat" panose="00000500000000000000" pitchFamily="2" charset="0"/>
              </a:rPr>
              <a:t>Input</a:t>
            </a:r>
            <a:r>
              <a:rPr lang="id-ID" sz="3200" dirty="0">
                <a:solidFill>
                  <a:schemeClr val="bg1"/>
                </a:solidFill>
                <a:latin typeface="Montserrat" panose="00000500000000000000" pitchFamily="2" charset="0"/>
              </a:rPr>
              <a:t> / </a:t>
            </a:r>
            <a:r>
              <a:rPr lang="id-ID" sz="3200" dirty="0" err="1">
                <a:solidFill>
                  <a:schemeClr val="bg1"/>
                </a:solidFill>
                <a:latin typeface="Montserrat" panose="00000500000000000000" pitchFamily="2" charset="0"/>
              </a:rPr>
              <a:t>Output</a:t>
            </a:r>
            <a:endParaRPr lang="id-ID" sz="32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indent="-742950">
              <a:buAutoNum type="arabicPeriod"/>
            </a:pPr>
            <a:r>
              <a:rPr lang="id-ID" sz="3200" dirty="0">
                <a:solidFill>
                  <a:schemeClr val="bg1"/>
                </a:solidFill>
                <a:latin typeface="Montserrat" panose="00000500000000000000" pitchFamily="2" charset="0"/>
              </a:rPr>
              <a:t>Operator</a:t>
            </a:r>
          </a:p>
          <a:p>
            <a:pPr marL="742950" indent="-742950">
              <a:buAutoNum type="arabicPeriod"/>
            </a:pPr>
            <a:r>
              <a:rPr lang="id-ID" sz="3200" dirty="0" err="1">
                <a:solidFill>
                  <a:schemeClr val="bg1"/>
                </a:solidFill>
                <a:latin typeface="Montserrat" panose="00000500000000000000" pitchFamily="2" charset="0"/>
              </a:rPr>
              <a:t>Selection</a:t>
            </a:r>
            <a:endParaRPr lang="id-ID" sz="32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indent="-742950">
              <a:buAutoNum type="arabicPeriod"/>
            </a:pPr>
            <a:r>
              <a:rPr lang="id-ID" sz="3200" dirty="0" err="1">
                <a:solidFill>
                  <a:schemeClr val="bg1"/>
                </a:solidFill>
                <a:latin typeface="Montserrat" panose="00000500000000000000" pitchFamily="2" charset="0"/>
              </a:rPr>
              <a:t>Repetition</a:t>
            </a:r>
            <a:endParaRPr lang="id-ID" sz="3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69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Pengenalan Android Development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4036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Android Development adalah proses pengembangan perangkat lunak (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software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) atau aplikasi berbasis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mobile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yang dapat digunakan oleh platform dengan sistem operasi (OS) Android.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Untuk membangun sebuah aplikasi Android kita dapat menggunakan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software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Android Studio.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Sementara bahasa pemrograman yang paling umum digunakan dalam pengembangan Android adalah Java dan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Kotlin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517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ambar 4">
            <a:extLst>
              <a:ext uri="{FF2B5EF4-FFF2-40B4-BE49-F238E27FC236}">
                <a16:creationId xmlns:a16="http://schemas.microsoft.com/office/drawing/2014/main" id="{9EF7102D-17A2-4163-81B8-1C8278EE2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951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9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Pengenalan Bahasa Java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422654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Bahasa Java adalah bahasa pemrograman tingkat tinggi (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high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-level) yang bersifat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multi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-platform, artinya program yang dibangun menggunakan bahasa Java dapat dijalankan di berbagai jenis platform seperti komputer ataupun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mobile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. Bahasa Java juga mendukung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object-oriented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programming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(OOP) di mana konsep ini akan sangat penting dalam pengembangan aplikasi Android ke depannya.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Untuk menjalankan program bahasa Java tentunya diperlukan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software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compiler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bahasa Java, contohnya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Eclipse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IDE. </a:t>
            </a:r>
          </a:p>
        </p:txBody>
      </p:sp>
    </p:spTree>
    <p:extLst>
      <p:ext uri="{BB962C8B-B14F-4D97-AF65-F5344CB8AC3E}">
        <p14:creationId xmlns:p14="http://schemas.microsoft.com/office/powerpoint/2010/main" val="428518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Tipe Data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422654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Tipe data dalam bahasa Java dapat diklasifikasikan ke dalam dua jenis yaitu: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Tipe data primitif, terdapat sembilan jenis: int, long,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short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char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double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float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boolean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byte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. Tipe data primitif hanya menyimpan nilai dalam bentuk angka maupun karakter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Tipe data abstrak, adalah jenis tipe data yang merupakan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object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. Terdapat beberapa jenis dari tipe data abstrak seperti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List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Stack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Queue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, Map, dan Set. Tipe data abstrak tidak hanya menampilkan nilai-nilai dalam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object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tetapi juga operasi yang dapat dilakukan dalam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object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tersebut</a:t>
            </a:r>
          </a:p>
        </p:txBody>
      </p:sp>
    </p:spTree>
    <p:extLst>
      <p:ext uri="{BB962C8B-B14F-4D97-AF65-F5344CB8AC3E}">
        <p14:creationId xmlns:p14="http://schemas.microsoft.com/office/powerpoint/2010/main" val="303041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Variabel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422654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Variabel adalah sebuah tempat untuk menyimpan nilai tertentu. Sebuah variabel dapat dideklarasikan dengan menyatakan jenis tipe data di depan nama variabel tersebut. Berdasarkan ruang lingkupnya variabel dibedakan menjadi: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- Variabel global, adalah variabel yang dideklarasikan di luar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method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atau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constructor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tertentu sehingga dapat diakses oleh keseluruhan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method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dan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constructor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dalam suatu kelas.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- Variabel lokal, adalah variabel yang dideklarasikan di dalam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method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atau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constructor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tertentu sehingga hanya dapat diakses oleh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method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atau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constructor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itu sendiri. </a:t>
            </a:r>
          </a:p>
        </p:txBody>
      </p:sp>
    </p:spTree>
    <p:extLst>
      <p:ext uri="{BB962C8B-B14F-4D97-AF65-F5344CB8AC3E}">
        <p14:creationId xmlns:p14="http://schemas.microsoft.com/office/powerpoint/2010/main" val="306658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Project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20454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Project adalah keseluruhan isi lingkungan dari sebuah aplikasi atau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software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yang dibangun. Dalam bahasa Java, Java Project pada umumnya terdiri dari banyak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package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di mana masing-masing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package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memiliki berbagai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class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dengan operasinya sendiri-sendiri.</a:t>
            </a:r>
          </a:p>
        </p:txBody>
      </p:sp>
    </p:spTree>
    <p:extLst>
      <p:ext uri="{BB962C8B-B14F-4D97-AF65-F5344CB8AC3E}">
        <p14:creationId xmlns:p14="http://schemas.microsoft.com/office/powerpoint/2010/main" val="3301908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ambar 6">
            <a:extLst>
              <a:ext uri="{FF2B5EF4-FFF2-40B4-BE49-F238E27FC236}">
                <a16:creationId xmlns:a16="http://schemas.microsoft.com/office/drawing/2014/main" id="{F7620836-4636-4984-BDE3-8C9292E5D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08861"/>
      </p:ext>
    </p:extLst>
  </p:cSld>
  <p:clrMapOvr>
    <a:masterClrMapping/>
  </p:clrMapOvr>
</p:sld>
</file>

<file path=ppt/theme/theme1.xml><?xml version="1.0" encoding="utf-8"?>
<a:theme xmlns:a="http://schemas.openxmlformats.org/drawingml/2006/main" name="Irisan">
  <a:themeElements>
    <a:clrScheme name="Irisan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Iris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risan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</TotalTime>
  <Words>748</Words>
  <Application>Microsoft Office PowerPoint</Application>
  <PresentationFormat>Layar Lebar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18</vt:i4>
      </vt:variant>
    </vt:vector>
  </HeadingPairs>
  <TitlesOfParts>
    <vt:vector size="22" baseType="lpstr">
      <vt:lpstr>Century Gothic</vt:lpstr>
      <vt:lpstr>Montserrat</vt:lpstr>
      <vt:lpstr>Wingdings 3</vt:lpstr>
      <vt:lpstr>Irisan</vt:lpstr>
      <vt:lpstr>PERTEMUAN 1 LnT MOBILE APPLICATION DEVELOPMENT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 LnT MOBILE APPLICATION DEVELOPMENT</dc:title>
  <dc:creator>CHRISTOPHER VINANTIUS</dc:creator>
  <cp:lastModifiedBy>CHRISTOPHER VINANTIUS</cp:lastModifiedBy>
  <cp:revision>1</cp:revision>
  <dcterms:created xsi:type="dcterms:W3CDTF">2021-11-04T11:53:30Z</dcterms:created>
  <dcterms:modified xsi:type="dcterms:W3CDTF">2021-11-04T12:53:12Z</dcterms:modified>
</cp:coreProperties>
</file>