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339" r:id="rId4"/>
    <p:sldId id="344" r:id="rId5"/>
    <p:sldId id="341" r:id="rId6"/>
    <p:sldId id="340" r:id="rId7"/>
    <p:sldId id="342" r:id="rId8"/>
    <p:sldId id="343" r:id="rId9"/>
    <p:sldId id="345" r:id="rId10"/>
    <p:sldId id="338" r:id="rId11"/>
    <p:sldId id="346" r:id="rId12"/>
    <p:sldId id="348" r:id="rId13"/>
    <p:sldId id="347" r:id="rId14"/>
    <p:sldId id="355" r:id="rId15"/>
    <p:sldId id="358" r:id="rId16"/>
    <p:sldId id="354" r:id="rId17"/>
    <p:sldId id="356" r:id="rId18"/>
    <p:sldId id="349" r:id="rId19"/>
    <p:sldId id="351" r:id="rId20"/>
    <p:sldId id="35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Judul">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d-ID"/>
              <a:t>Klik untuk mengedit gaya judul Master</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a:t>Klik untuk mengedit gaya subjudul Master</a:t>
            </a:r>
            <a:endParaRPr lang="en-US" dirty="0"/>
          </a:p>
        </p:txBody>
      </p:sp>
      <p:sp>
        <p:nvSpPr>
          <p:cNvPr id="4" name="Date Placeholder 3"/>
          <p:cNvSpPr>
            <a:spLocks noGrp="1"/>
          </p:cNvSpPr>
          <p:nvPr>
            <p:ph type="dt" sz="half" idx="10"/>
          </p:nvPr>
        </p:nvSpPr>
        <p:spPr/>
        <p:txBody>
          <a:bodyPr/>
          <a:lstStyle/>
          <a:p>
            <a:fld id="{3AA75403-52E2-4413-A209-4AD9029DCB95}" type="datetimeFigureOut">
              <a:rPr lang="id-ID" smtClean="0"/>
              <a:t>22/02/2022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9049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ambar Panorama dengan Keterang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Date Placeholder 2"/>
          <p:cNvSpPr>
            <a:spLocks noGrp="1"/>
          </p:cNvSpPr>
          <p:nvPr>
            <p:ph type="dt" sz="half" idx="10"/>
          </p:nvPr>
        </p:nvSpPr>
        <p:spPr/>
        <p:txBody>
          <a:bodyPr/>
          <a:lstStyle/>
          <a:p>
            <a:fld id="{3AA75403-52E2-4413-A209-4AD9029DCB95}" type="datetimeFigureOut">
              <a:rPr lang="id-ID" smtClean="0"/>
              <a:t>22/02/2022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3446219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Judul d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d-ID"/>
              <a:t>Klik untuk mengedit gaya judul Master</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22/02/2022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840721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utipa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d-ID"/>
              <a:t>Klik untuk mengedit gaya judul Master</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22/02/2022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40844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u Nama">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d-ID"/>
              <a:t>Klik untuk mengedit gaya judul Master</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22/02/2022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4289234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u Nama dengan Kutipa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d-ID"/>
              <a:t>Klik untuk mengedit gaya judul Master</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d-ID"/>
              <a:t>Klik untuk edit gaya teks Master</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22/02/2022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57673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enar atau Salah">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d-ID"/>
              <a:t>Klik untuk mengedit gaya judul Master</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d-ID"/>
              <a:t>Klik untuk edit gaya teks Master</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22/02/2022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722076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d-ID"/>
              <a:t>Klik untuk mengedit gaya judul Master</a:t>
            </a:r>
            <a:endParaRPr lang="en-US" dirty="0"/>
          </a:p>
        </p:txBody>
      </p:sp>
      <p:sp>
        <p:nvSpPr>
          <p:cNvPr id="3" name="Vertical Text Placeholder 2"/>
          <p:cNvSpPr>
            <a:spLocks noGrp="1"/>
          </p:cNvSpPr>
          <p:nvPr>
            <p:ph type="body" orient="vert" idx="1"/>
          </p:nvPr>
        </p:nvSpPr>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3AA75403-52E2-4413-A209-4AD9029DCB95}" type="datetimeFigureOut">
              <a:rPr lang="id-ID" smtClean="0"/>
              <a:t>22/02/2022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615074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d-ID"/>
              <a:t>Klik untuk mengedit gaya judul Master</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3AA75403-52E2-4413-A209-4AD9029DCB95}" type="datetimeFigureOut">
              <a:rPr lang="id-ID" smtClean="0"/>
              <a:t>22/02/2022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423670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idx="1"/>
          </p:nvPr>
        </p:nvSpPr>
        <p:spPr/>
        <p:txBody>
          <a:bodyPr anchor="ct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3AA75403-52E2-4413-A209-4AD9029DCB95}" type="datetimeFigureOut">
              <a:rPr lang="id-ID" smtClean="0"/>
              <a:t>22/02/2022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1843681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d-ID"/>
              <a:t>Klik untuk mengedit gaya judul Master</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22/02/2022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64565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3AA75403-52E2-4413-A209-4AD9029DCB95}" type="datetimeFigureOut">
              <a:rPr lang="id-ID" smtClean="0"/>
              <a:t>22/02/2022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3038163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d-ID"/>
              <a:t>Klik untuk mengedit gaya judul Master</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3AA75403-52E2-4413-A209-4AD9029DCB95}" type="datetimeFigureOut">
              <a:rPr lang="id-ID" smtClean="0"/>
              <a:t>22/02/2022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58645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3AA75403-52E2-4413-A209-4AD9029DCB95}" type="datetimeFigureOut">
              <a:rPr lang="id-ID" smtClean="0"/>
              <a:t>22/02/2022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974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75403-52E2-4413-A209-4AD9029DCB95}" type="datetimeFigureOut">
              <a:rPr lang="id-ID" smtClean="0"/>
              <a:t>22/02/2022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328433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d-ID"/>
              <a:t>Klik untuk mengedit gaya judul Master</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3AA75403-52E2-4413-A209-4AD9029DCB95}" type="datetimeFigureOut">
              <a:rPr lang="id-ID" smtClean="0"/>
              <a:t>22/02/2022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39719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d-ID"/>
              <a:t>Klik untuk mengedit gaya judul Master</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3AA75403-52E2-4413-A209-4AD9029DCB95}" type="datetimeFigureOut">
              <a:rPr lang="id-ID" smtClean="0"/>
              <a:t>22/02/2022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762241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d-ID"/>
              <a:t>Klik untuk mengedit gaya judul Master</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AA75403-52E2-4413-A209-4AD9029DCB95}" type="datetimeFigureOut">
              <a:rPr lang="id-ID" smtClean="0"/>
              <a:t>22/02/2022</a:t>
            </a:fld>
            <a:endParaRPr lang="id-ID"/>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d-ID"/>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B085C65-44DE-4D7E-9BD2-A42CC2EA6920}" type="slidenum">
              <a:rPr lang="id-ID" smtClean="0"/>
              <a:t>‹#›</a:t>
            </a:fld>
            <a:endParaRPr lang="id-ID"/>
          </a:p>
        </p:txBody>
      </p:sp>
    </p:spTree>
    <p:extLst>
      <p:ext uri="{BB962C8B-B14F-4D97-AF65-F5344CB8AC3E}">
        <p14:creationId xmlns:p14="http://schemas.microsoft.com/office/powerpoint/2010/main" val="776251928"/>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avatpoint.com/exception-handling-in-java" TargetMode="External"/><Relationship Id="rId2" Type="http://schemas.openxmlformats.org/officeDocument/2006/relationships/hyperlink" Target="https://www.geeksforgeeks.org/exceptions-in-java/" TargetMode="External"/><Relationship Id="rId1" Type="http://schemas.openxmlformats.org/officeDocument/2006/relationships/slideLayout" Target="../slideLayouts/slideLayout2.xml"/><Relationship Id="rId6" Type="http://schemas.openxmlformats.org/officeDocument/2006/relationships/hyperlink" Target="https://data-flair.training/blogs/exception-handling-in-java/" TargetMode="External"/><Relationship Id="rId5" Type="http://schemas.openxmlformats.org/officeDocument/2006/relationships/hyperlink" Target="https://www.w3schools.com/java/java_try_catch.asp" TargetMode="External"/><Relationship Id="rId4" Type="http://schemas.openxmlformats.org/officeDocument/2006/relationships/hyperlink" Target="https://www.javatpoint.com/finally-block-in-exception-handl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tudytonight.com/android/introduction-to-views" TargetMode="External"/><Relationship Id="rId2" Type="http://schemas.openxmlformats.org/officeDocument/2006/relationships/hyperlink" Target="https://developer.android.com/guide/topics/ui/declaring-layout" TargetMode="External"/><Relationship Id="rId1" Type="http://schemas.openxmlformats.org/officeDocument/2006/relationships/slideLayout" Target="../slideLayouts/slideLayout2.xml"/><Relationship Id="rId4" Type="http://schemas.openxmlformats.org/officeDocument/2006/relationships/hyperlink" Target="https://www.webhozz.com/blog/belajar-linear-layout-dan-relative-layout-androi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70E4388-5541-46D2-96B9-E324F44CFB4A}"/>
              </a:ext>
            </a:extLst>
          </p:cNvPr>
          <p:cNvSpPr>
            <a:spLocks noGrp="1"/>
          </p:cNvSpPr>
          <p:nvPr>
            <p:ph type="ctrTitle"/>
          </p:nvPr>
        </p:nvSpPr>
        <p:spPr>
          <a:xfrm>
            <a:off x="684210" y="1343025"/>
            <a:ext cx="7573965" cy="2314575"/>
          </a:xfrm>
        </p:spPr>
        <p:txBody>
          <a:bodyPr/>
          <a:lstStyle/>
          <a:p>
            <a:r>
              <a:rPr lang="id-ID" b="1">
                <a:latin typeface="Montserrat" panose="00000500000000000000" pitchFamily="2" charset="0"/>
              </a:rPr>
              <a:t>PERTEMUAN 8 </a:t>
            </a:r>
            <a:r>
              <a:rPr lang="id-ID" b="1" err="1">
                <a:latin typeface="Montserrat" panose="00000500000000000000" pitchFamily="2" charset="0"/>
              </a:rPr>
              <a:t>LnT</a:t>
            </a:r>
            <a:br>
              <a:rPr lang="id-ID" b="1">
                <a:latin typeface="Montserrat" panose="00000500000000000000" pitchFamily="2" charset="0"/>
              </a:rPr>
            </a:br>
            <a:r>
              <a:rPr lang="id-ID" b="1">
                <a:latin typeface="Montserrat" panose="00000500000000000000" pitchFamily="2" charset="0"/>
              </a:rPr>
              <a:t>MOBILE APPLICATION DEVELOPMENT</a:t>
            </a:r>
          </a:p>
        </p:txBody>
      </p:sp>
      <p:sp>
        <p:nvSpPr>
          <p:cNvPr id="3" name="Subjudul 2">
            <a:extLst>
              <a:ext uri="{FF2B5EF4-FFF2-40B4-BE49-F238E27FC236}">
                <a16:creationId xmlns:a16="http://schemas.microsoft.com/office/drawing/2014/main" id="{5C31B2C8-4E3A-4A93-BBFF-13D93815A8A7}"/>
              </a:ext>
            </a:extLst>
          </p:cNvPr>
          <p:cNvSpPr>
            <a:spLocks noGrp="1"/>
          </p:cNvSpPr>
          <p:nvPr>
            <p:ph type="subTitle" idx="1"/>
          </p:nvPr>
        </p:nvSpPr>
        <p:spPr>
          <a:xfrm>
            <a:off x="817562" y="3862917"/>
            <a:ext cx="6097588" cy="709083"/>
          </a:xfrm>
          <a:solidFill>
            <a:schemeClr val="tx1"/>
          </a:solidFill>
        </p:spPr>
        <p:txBody>
          <a:bodyPr>
            <a:normAutofit/>
          </a:bodyPr>
          <a:lstStyle/>
          <a:p>
            <a:r>
              <a:rPr lang="id-ID" sz="4000" b="1">
                <a:solidFill>
                  <a:schemeClr val="bg1"/>
                </a:solidFill>
                <a:latin typeface="Montserrat" panose="00000500000000000000" pitchFamily="2" charset="0"/>
              </a:rPr>
              <a:t>Christopher Vinantius</a:t>
            </a:r>
          </a:p>
        </p:txBody>
      </p:sp>
    </p:spTree>
    <p:extLst>
      <p:ext uri="{BB962C8B-B14F-4D97-AF65-F5344CB8AC3E}">
        <p14:creationId xmlns:p14="http://schemas.microsoft.com/office/powerpoint/2010/main" val="1333650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3348802"/>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Berbagai informasi tentang exception handling dapat </a:t>
            </a:r>
            <a:r>
              <a:rPr lang="id-ID" sz="2400" err="1">
                <a:solidFill>
                  <a:schemeClr val="bg1"/>
                </a:solidFill>
                <a:latin typeface="Montserrat" panose="00000500000000000000" pitchFamily="2" charset="0"/>
              </a:rPr>
              <a:t>dieksplor</a:t>
            </a:r>
            <a:r>
              <a:rPr lang="id-ID" sz="2400">
                <a:solidFill>
                  <a:schemeClr val="bg1"/>
                </a:solidFill>
                <a:latin typeface="Montserrat" panose="00000500000000000000" pitchFamily="2" charset="0"/>
              </a:rPr>
              <a:t> lebih dalam melalui link-link berikut. </a:t>
            </a:r>
          </a:p>
          <a:p>
            <a:pPr algn="just">
              <a:lnSpc>
                <a:spcPct val="107000"/>
              </a:lnSpc>
              <a:spcAft>
                <a:spcPts val="800"/>
              </a:spcAft>
            </a:pPr>
            <a:r>
              <a:rPr lang="id-ID" sz="2400">
                <a:solidFill>
                  <a:schemeClr val="bg1"/>
                </a:solidFill>
                <a:latin typeface="Montserrat" panose="00000500000000000000" pitchFamily="2" charset="0"/>
                <a:hlinkClick r:id="rId2"/>
              </a:rPr>
              <a:t>https://www.geeksforgeeks.org/exceptions-in-java/</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3"/>
              </a:rPr>
              <a:t>https://www.javatpoint.com/exception-handling-in-java</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4"/>
              </a:rPr>
              <a:t>https://www.javatpoint.com/finally-block-in-exception-handling</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5"/>
              </a:rPr>
              <a:t>https://www.w3schools.com/java/java_try_catch.asp</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6"/>
              </a:rPr>
              <a:t>https://data-flair.training/blogs/exception-handling-in-java/</a:t>
            </a:r>
            <a:r>
              <a:rPr lang="id-ID" sz="2400">
                <a:solidFill>
                  <a:schemeClr val="bg1"/>
                </a:solidFill>
                <a:latin typeface="Montserrat" panose="00000500000000000000" pitchFamily="2" charset="0"/>
              </a:rPr>
              <a:t> </a:t>
            </a:r>
          </a:p>
        </p:txBody>
      </p:sp>
    </p:spTree>
    <p:extLst>
      <p:ext uri="{BB962C8B-B14F-4D97-AF65-F5344CB8AC3E}">
        <p14:creationId xmlns:p14="http://schemas.microsoft.com/office/powerpoint/2010/main" val="3306334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2" y="247651"/>
            <a:ext cx="8534400" cy="857250"/>
          </a:xfrm>
        </p:spPr>
        <p:txBody>
          <a:bodyPr>
            <a:normAutofit/>
          </a:bodyPr>
          <a:lstStyle/>
          <a:p>
            <a:pPr marL="0" indent="0">
              <a:buNone/>
            </a:pPr>
            <a:r>
              <a:rPr lang="id-ID" sz="4800" b="1">
                <a:solidFill>
                  <a:schemeClr val="tx1"/>
                </a:solidFill>
                <a:latin typeface="Montserrat" panose="00000500000000000000" pitchFamily="2" charset="0"/>
              </a:rPr>
              <a:t>Activity</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6" y="1533526"/>
            <a:ext cx="10461156" cy="3046988"/>
          </a:xfrm>
          <a:prstGeom prst="rect">
            <a:avLst/>
          </a:prstGeom>
          <a:solidFill>
            <a:schemeClr val="tx1"/>
          </a:solidFill>
        </p:spPr>
        <p:txBody>
          <a:bodyPr wrap="square" rtlCol="0">
            <a:spAutoFit/>
          </a:bodyPr>
          <a:lstStyle/>
          <a:p>
            <a:pPr algn="just"/>
            <a:r>
              <a:rPr lang="id-ID" sz="3200">
                <a:solidFill>
                  <a:schemeClr val="bg1"/>
                </a:solidFill>
                <a:latin typeface="Montserrat" panose="00000500000000000000" pitchFamily="2" charset="0"/>
              </a:rPr>
              <a:t>Activity merupakan komponen Android yang mengatur halaman dari sebuah aplikasi Android, tempat di mana pengguna aplikasi dapat melihat tampilan antarmuka (user interface) serta berinteraksi dengan fitur-fitur yang tersedia dalam aplikasi tersebut.</a:t>
            </a:r>
          </a:p>
        </p:txBody>
      </p:sp>
    </p:spTree>
    <p:extLst>
      <p:ext uri="{BB962C8B-B14F-4D97-AF65-F5344CB8AC3E}">
        <p14:creationId xmlns:p14="http://schemas.microsoft.com/office/powerpoint/2010/main" val="2120532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ambar 6">
            <a:extLst>
              <a:ext uri="{FF2B5EF4-FFF2-40B4-BE49-F238E27FC236}">
                <a16:creationId xmlns:a16="http://schemas.microsoft.com/office/drawing/2014/main" id="{385C751A-E182-4206-8393-CA6365795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07926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2" y="247651"/>
            <a:ext cx="8534400" cy="857250"/>
          </a:xfrm>
        </p:spPr>
        <p:txBody>
          <a:bodyPr>
            <a:normAutofit/>
          </a:bodyPr>
          <a:lstStyle/>
          <a:p>
            <a:pPr marL="0" indent="0">
              <a:buNone/>
            </a:pPr>
            <a:r>
              <a:rPr lang="id-ID" sz="4800" b="1">
                <a:solidFill>
                  <a:schemeClr val="tx1"/>
                </a:solidFill>
                <a:latin typeface="Montserrat" panose="00000500000000000000" pitchFamily="2" charset="0"/>
              </a:rPr>
              <a:t>Layout</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6" y="1264019"/>
            <a:ext cx="10461156" cy="5016758"/>
          </a:xfrm>
          <a:prstGeom prst="rect">
            <a:avLst/>
          </a:prstGeom>
          <a:solidFill>
            <a:schemeClr val="tx1"/>
          </a:solidFill>
        </p:spPr>
        <p:txBody>
          <a:bodyPr wrap="square" rtlCol="0">
            <a:spAutoFit/>
          </a:bodyPr>
          <a:lstStyle/>
          <a:p>
            <a:pPr algn="just"/>
            <a:r>
              <a:rPr lang="id-ID" sz="3200">
                <a:solidFill>
                  <a:schemeClr val="bg1"/>
                </a:solidFill>
                <a:latin typeface="Montserrat" panose="00000500000000000000" pitchFamily="2" charset="0"/>
              </a:rPr>
              <a:t>Layout merupakan komponen Android yang mengatur tata letak sebuah aplikasi Android, di mana kita dapat mengorganisir atau merapikan berbagai view yang terdapat dalam sebuah aplikasi Android berdasarkan urutan atau parameter tertentu. </a:t>
            </a:r>
          </a:p>
          <a:p>
            <a:pPr algn="just"/>
            <a:endParaRPr lang="id-ID" sz="3200">
              <a:solidFill>
                <a:schemeClr val="bg1"/>
              </a:solidFill>
              <a:latin typeface="Montserrat" panose="00000500000000000000" pitchFamily="2" charset="0"/>
            </a:endParaRPr>
          </a:p>
          <a:p>
            <a:pPr algn="just"/>
            <a:r>
              <a:rPr lang="id-ID" sz="3200">
                <a:solidFill>
                  <a:schemeClr val="bg1"/>
                </a:solidFill>
                <a:latin typeface="Montserrat" panose="00000500000000000000" pitchFamily="2" charset="0"/>
              </a:rPr>
              <a:t>Layouting dalam Android terbagi menjadi empat cara, yaitu linear layout, relative layout, coordinator layout, dan constraint layout.</a:t>
            </a:r>
          </a:p>
        </p:txBody>
      </p:sp>
    </p:spTree>
    <p:extLst>
      <p:ext uri="{BB962C8B-B14F-4D97-AF65-F5344CB8AC3E}">
        <p14:creationId xmlns:p14="http://schemas.microsoft.com/office/powerpoint/2010/main" val="4241814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279951" y="2355583"/>
            <a:ext cx="3599030" cy="2524426"/>
          </a:xfrm>
        </p:spPr>
        <p:txBody>
          <a:bodyPr>
            <a:normAutofit/>
          </a:bodyPr>
          <a:lstStyle/>
          <a:p>
            <a:pPr marL="0" indent="0">
              <a:spcBef>
                <a:spcPts val="0"/>
              </a:spcBef>
              <a:spcAft>
                <a:spcPts val="0"/>
              </a:spcAft>
              <a:buNone/>
            </a:pPr>
            <a:r>
              <a:rPr lang="id-ID" sz="4800" b="1">
                <a:solidFill>
                  <a:schemeClr val="tx1"/>
                </a:solidFill>
                <a:latin typeface="Montserrat" panose="00000500000000000000" pitchFamily="2" charset="0"/>
              </a:rPr>
              <a:t>Linear</a:t>
            </a:r>
          </a:p>
          <a:p>
            <a:pPr marL="0" indent="0">
              <a:spcBef>
                <a:spcPts val="0"/>
              </a:spcBef>
              <a:spcAft>
                <a:spcPts val="0"/>
              </a:spcAft>
              <a:buNone/>
            </a:pPr>
            <a:r>
              <a:rPr lang="id-ID" sz="4800" b="1">
                <a:solidFill>
                  <a:schemeClr val="tx1"/>
                </a:solidFill>
                <a:latin typeface="Montserrat" panose="00000500000000000000" pitchFamily="2" charset="0"/>
              </a:rPr>
              <a:t>Layout</a:t>
            </a:r>
          </a:p>
        </p:txBody>
      </p:sp>
      <p:pic>
        <p:nvPicPr>
          <p:cNvPr id="5" name="Gambar 4">
            <a:extLst>
              <a:ext uri="{FF2B5EF4-FFF2-40B4-BE49-F238E27FC236}">
                <a16:creationId xmlns:a16="http://schemas.microsoft.com/office/drawing/2014/main" id="{5AB9EE8D-25BB-484E-8F1D-AE5C73A5D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4020207" cy="6858000"/>
          </a:xfrm>
          <a:prstGeom prst="rect">
            <a:avLst/>
          </a:prstGeom>
        </p:spPr>
      </p:pic>
    </p:spTree>
    <p:extLst>
      <p:ext uri="{BB962C8B-B14F-4D97-AF65-F5344CB8AC3E}">
        <p14:creationId xmlns:p14="http://schemas.microsoft.com/office/powerpoint/2010/main" val="1143618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279951" y="2355583"/>
            <a:ext cx="3599030" cy="2524426"/>
          </a:xfrm>
        </p:spPr>
        <p:txBody>
          <a:bodyPr>
            <a:normAutofit/>
          </a:bodyPr>
          <a:lstStyle/>
          <a:p>
            <a:pPr marL="0" indent="0">
              <a:spcBef>
                <a:spcPts val="0"/>
              </a:spcBef>
              <a:spcAft>
                <a:spcPts val="0"/>
              </a:spcAft>
              <a:buNone/>
            </a:pPr>
            <a:r>
              <a:rPr lang="id-ID" sz="4800" b="1">
                <a:latin typeface="Montserrat" panose="00000500000000000000" pitchFamily="2" charset="0"/>
              </a:rPr>
              <a:t>Relative</a:t>
            </a:r>
            <a:endParaRPr lang="id-ID" sz="4800" b="1">
              <a:solidFill>
                <a:schemeClr val="tx1"/>
              </a:solidFill>
              <a:latin typeface="Montserrat" panose="00000500000000000000" pitchFamily="2" charset="0"/>
            </a:endParaRPr>
          </a:p>
          <a:p>
            <a:pPr marL="0" indent="0">
              <a:spcBef>
                <a:spcPts val="0"/>
              </a:spcBef>
              <a:spcAft>
                <a:spcPts val="0"/>
              </a:spcAft>
              <a:buNone/>
            </a:pPr>
            <a:r>
              <a:rPr lang="id-ID" sz="4800" b="1">
                <a:solidFill>
                  <a:schemeClr val="tx1"/>
                </a:solidFill>
                <a:latin typeface="Montserrat" panose="00000500000000000000" pitchFamily="2" charset="0"/>
              </a:rPr>
              <a:t>Layout</a:t>
            </a:r>
          </a:p>
        </p:txBody>
      </p:sp>
      <p:pic>
        <p:nvPicPr>
          <p:cNvPr id="4" name="Gambar 3">
            <a:extLst>
              <a:ext uri="{FF2B5EF4-FFF2-40B4-BE49-F238E27FC236}">
                <a16:creationId xmlns:a16="http://schemas.microsoft.com/office/drawing/2014/main" id="{D20065B8-EE62-4D96-B053-282956C49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3952068" cy="6858000"/>
          </a:xfrm>
          <a:prstGeom prst="rect">
            <a:avLst/>
          </a:prstGeom>
        </p:spPr>
      </p:pic>
    </p:spTree>
    <p:extLst>
      <p:ext uri="{BB962C8B-B14F-4D97-AF65-F5344CB8AC3E}">
        <p14:creationId xmlns:p14="http://schemas.microsoft.com/office/powerpoint/2010/main" val="227564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279951" y="2355583"/>
            <a:ext cx="3599030" cy="2524426"/>
          </a:xfrm>
        </p:spPr>
        <p:txBody>
          <a:bodyPr>
            <a:normAutofit/>
          </a:bodyPr>
          <a:lstStyle/>
          <a:p>
            <a:pPr marL="0" indent="0">
              <a:spcBef>
                <a:spcPts val="0"/>
              </a:spcBef>
              <a:spcAft>
                <a:spcPts val="0"/>
              </a:spcAft>
              <a:buNone/>
            </a:pPr>
            <a:r>
              <a:rPr lang="id-ID" sz="4800" b="1">
                <a:solidFill>
                  <a:schemeClr val="tx1"/>
                </a:solidFill>
                <a:latin typeface="Montserrat" panose="00000500000000000000" pitchFamily="2" charset="0"/>
              </a:rPr>
              <a:t>Constraint</a:t>
            </a:r>
          </a:p>
          <a:p>
            <a:pPr marL="0" indent="0">
              <a:spcBef>
                <a:spcPts val="0"/>
              </a:spcBef>
              <a:spcAft>
                <a:spcPts val="0"/>
              </a:spcAft>
              <a:buNone/>
            </a:pPr>
            <a:r>
              <a:rPr lang="id-ID" sz="4800" b="1">
                <a:solidFill>
                  <a:schemeClr val="tx1"/>
                </a:solidFill>
                <a:latin typeface="Montserrat" panose="00000500000000000000" pitchFamily="2" charset="0"/>
              </a:rPr>
              <a:t>Layout</a:t>
            </a:r>
          </a:p>
        </p:txBody>
      </p:sp>
      <p:pic>
        <p:nvPicPr>
          <p:cNvPr id="4" name="Gambar 3">
            <a:extLst>
              <a:ext uri="{FF2B5EF4-FFF2-40B4-BE49-F238E27FC236}">
                <a16:creationId xmlns:a16="http://schemas.microsoft.com/office/drawing/2014/main" id="{CE18374F-2CA2-4635-9B0C-5E5BDFEAD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059" y="0"/>
            <a:ext cx="8185941" cy="6858000"/>
          </a:xfrm>
          <a:prstGeom prst="rect">
            <a:avLst/>
          </a:prstGeom>
        </p:spPr>
      </p:pic>
    </p:spTree>
    <p:extLst>
      <p:ext uri="{BB962C8B-B14F-4D97-AF65-F5344CB8AC3E}">
        <p14:creationId xmlns:p14="http://schemas.microsoft.com/office/powerpoint/2010/main" val="4196621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2599638" y="375988"/>
            <a:ext cx="6794619" cy="1263516"/>
          </a:xfrm>
        </p:spPr>
        <p:txBody>
          <a:bodyPr>
            <a:normAutofit/>
          </a:bodyPr>
          <a:lstStyle/>
          <a:p>
            <a:pPr marL="0" indent="0">
              <a:spcBef>
                <a:spcPts val="0"/>
              </a:spcBef>
              <a:spcAft>
                <a:spcPts val="0"/>
              </a:spcAft>
              <a:buNone/>
            </a:pPr>
            <a:r>
              <a:rPr lang="id-ID" sz="4800" b="1">
                <a:solidFill>
                  <a:schemeClr val="tx1"/>
                </a:solidFill>
                <a:latin typeface="Montserrat" panose="00000500000000000000" pitchFamily="2" charset="0"/>
              </a:rPr>
              <a:t>Coordinator Layout</a:t>
            </a:r>
          </a:p>
        </p:txBody>
      </p:sp>
      <p:pic>
        <p:nvPicPr>
          <p:cNvPr id="5" name="Gambar 4">
            <a:extLst>
              <a:ext uri="{FF2B5EF4-FFF2-40B4-BE49-F238E27FC236}">
                <a16:creationId xmlns:a16="http://schemas.microsoft.com/office/drawing/2014/main" id="{D04888CD-9236-45B0-8F78-CB8CCD085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 y="1639504"/>
            <a:ext cx="12195769" cy="4559166"/>
          </a:xfrm>
          <a:prstGeom prst="rect">
            <a:avLst/>
          </a:prstGeom>
        </p:spPr>
      </p:pic>
    </p:spTree>
    <p:extLst>
      <p:ext uri="{BB962C8B-B14F-4D97-AF65-F5344CB8AC3E}">
        <p14:creationId xmlns:p14="http://schemas.microsoft.com/office/powerpoint/2010/main" val="2653293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2" y="247651"/>
            <a:ext cx="8534400" cy="857250"/>
          </a:xfrm>
        </p:spPr>
        <p:txBody>
          <a:bodyPr>
            <a:normAutofit/>
          </a:bodyPr>
          <a:lstStyle/>
          <a:p>
            <a:pPr marL="0" indent="0">
              <a:buNone/>
            </a:pPr>
            <a:r>
              <a:rPr lang="id-ID" sz="4800" b="1">
                <a:solidFill>
                  <a:schemeClr val="tx1"/>
                </a:solidFill>
                <a:latin typeface="Montserrat" panose="00000500000000000000" pitchFamily="2" charset="0"/>
              </a:rPr>
              <a:t>View</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6" y="1533526"/>
            <a:ext cx="10461156" cy="3046988"/>
          </a:xfrm>
          <a:prstGeom prst="rect">
            <a:avLst/>
          </a:prstGeom>
          <a:solidFill>
            <a:schemeClr val="tx1"/>
          </a:solidFill>
        </p:spPr>
        <p:txBody>
          <a:bodyPr wrap="square" rtlCol="0">
            <a:spAutoFit/>
          </a:bodyPr>
          <a:lstStyle/>
          <a:p>
            <a:pPr algn="just"/>
            <a:r>
              <a:rPr lang="id-ID" sz="3200">
                <a:solidFill>
                  <a:schemeClr val="bg1"/>
                </a:solidFill>
                <a:latin typeface="Montserrat" panose="00000500000000000000" pitchFamily="2" charset="0"/>
              </a:rPr>
              <a:t>View merupakan komponen Android yang ditampilkan dalam activity dari sebuah aplikasi Android dalam berbagai bentuk, seperti TextView, EditText, ImageView, Button, ImageButton, Checkbox, RadioGroup dan RadioButton, Spinner, dan lain sebagainya.</a:t>
            </a:r>
          </a:p>
        </p:txBody>
      </p:sp>
    </p:spTree>
    <p:extLst>
      <p:ext uri="{BB962C8B-B14F-4D97-AF65-F5344CB8AC3E}">
        <p14:creationId xmlns:p14="http://schemas.microsoft.com/office/powerpoint/2010/main" val="4273342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1BAC90F7-4AD6-424E-895A-C263BE342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934" y="0"/>
            <a:ext cx="7055318" cy="6917429"/>
          </a:xfrm>
          <a:prstGeom prst="rect">
            <a:avLst/>
          </a:prstGeom>
        </p:spPr>
      </p:pic>
    </p:spTree>
    <p:extLst>
      <p:ext uri="{BB962C8B-B14F-4D97-AF65-F5344CB8AC3E}">
        <p14:creationId xmlns:p14="http://schemas.microsoft.com/office/powerpoint/2010/main" val="3846103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2" y="247651"/>
            <a:ext cx="8534400" cy="857250"/>
          </a:xfrm>
        </p:spPr>
        <p:txBody>
          <a:bodyPr>
            <a:normAutofit/>
          </a:bodyPr>
          <a:lstStyle/>
          <a:p>
            <a:pPr marL="0" indent="0">
              <a:buNone/>
            </a:pPr>
            <a:r>
              <a:rPr lang="id-ID" sz="4800" b="1">
                <a:solidFill>
                  <a:schemeClr val="tx1"/>
                </a:solidFill>
                <a:latin typeface="Montserrat" panose="00000500000000000000" pitchFamily="2" charset="0"/>
              </a:rPr>
              <a:t>Materi Pertemuan 8</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6" y="1533526"/>
            <a:ext cx="6928685" cy="2062103"/>
          </a:xfrm>
          <a:prstGeom prst="rect">
            <a:avLst/>
          </a:prstGeom>
          <a:solidFill>
            <a:schemeClr val="tx1"/>
          </a:solidFill>
        </p:spPr>
        <p:txBody>
          <a:bodyPr wrap="square" rtlCol="0">
            <a:spAutoFit/>
          </a:bodyPr>
          <a:lstStyle/>
          <a:p>
            <a:pPr marL="742950" indent="-742950">
              <a:buAutoNum type="arabicPeriod"/>
            </a:pPr>
            <a:r>
              <a:rPr lang="id-ID" sz="3200">
                <a:solidFill>
                  <a:schemeClr val="bg1"/>
                </a:solidFill>
                <a:latin typeface="Montserrat" panose="00000500000000000000" pitchFamily="2" charset="0"/>
              </a:rPr>
              <a:t>Exception Handling</a:t>
            </a:r>
          </a:p>
          <a:p>
            <a:pPr marL="742950" indent="-742950">
              <a:buAutoNum type="arabicPeriod"/>
            </a:pPr>
            <a:r>
              <a:rPr lang="id-ID" sz="3200">
                <a:solidFill>
                  <a:schemeClr val="bg1"/>
                </a:solidFill>
                <a:latin typeface="Montserrat" panose="00000500000000000000" pitchFamily="2" charset="0"/>
              </a:rPr>
              <a:t>Activity</a:t>
            </a:r>
          </a:p>
          <a:p>
            <a:pPr marL="742950" indent="-742950">
              <a:buAutoNum type="arabicPeriod"/>
            </a:pPr>
            <a:r>
              <a:rPr lang="id-ID" sz="3200">
                <a:solidFill>
                  <a:schemeClr val="bg1"/>
                </a:solidFill>
                <a:latin typeface="Montserrat" panose="00000500000000000000" pitchFamily="2" charset="0"/>
              </a:rPr>
              <a:t>Layout</a:t>
            </a:r>
          </a:p>
          <a:p>
            <a:pPr marL="742950" indent="-742950">
              <a:buAutoNum type="arabicPeriod"/>
            </a:pPr>
            <a:r>
              <a:rPr lang="id-ID" sz="3200">
                <a:solidFill>
                  <a:schemeClr val="bg1"/>
                </a:solidFill>
                <a:latin typeface="Montserrat" panose="00000500000000000000" pitchFamily="2" charset="0"/>
              </a:rPr>
              <a:t>View</a:t>
            </a:r>
          </a:p>
        </p:txBody>
      </p:sp>
    </p:spTree>
    <p:extLst>
      <p:ext uri="{BB962C8B-B14F-4D97-AF65-F5344CB8AC3E}">
        <p14:creationId xmlns:p14="http://schemas.microsoft.com/office/powerpoint/2010/main" val="2193695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3246210"/>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Berbagai informasi tentang komponen-komponen dasar Android dapat </a:t>
            </a:r>
            <a:r>
              <a:rPr lang="id-ID" sz="2400" err="1">
                <a:solidFill>
                  <a:schemeClr val="bg1"/>
                </a:solidFill>
                <a:latin typeface="Montserrat" panose="00000500000000000000" pitchFamily="2" charset="0"/>
              </a:rPr>
              <a:t>dieksplor</a:t>
            </a:r>
            <a:r>
              <a:rPr lang="id-ID" sz="2400">
                <a:solidFill>
                  <a:schemeClr val="bg1"/>
                </a:solidFill>
                <a:latin typeface="Montserrat" panose="00000500000000000000" pitchFamily="2" charset="0"/>
              </a:rPr>
              <a:t> lebih dalam melalui link-link berikut. </a:t>
            </a:r>
          </a:p>
          <a:p>
            <a:pPr algn="just">
              <a:lnSpc>
                <a:spcPct val="107000"/>
              </a:lnSpc>
              <a:spcAft>
                <a:spcPts val="800"/>
              </a:spcAft>
            </a:pPr>
            <a:r>
              <a:rPr lang="id-ID" sz="2400">
                <a:solidFill>
                  <a:schemeClr val="bg1"/>
                </a:solidFill>
                <a:latin typeface="Montserrat" panose="00000500000000000000" pitchFamily="2" charset="0"/>
                <a:hlinkClick r:id="rId2"/>
              </a:rPr>
              <a:t>https://xamarin-android-guide.peruzal.com/activities/ </a:t>
            </a:r>
          </a:p>
          <a:p>
            <a:pPr algn="just">
              <a:lnSpc>
                <a:spcPct val="107000"/>
              </a:lnSpc>
              <a:spcAft>
                <a:spcPts val="800"/>
              </a:spcAft>
            </a:pPr>
            <a:r>
              <a:rPr lang="id-ID" sz="2400">
                <a:solidFill>
                  <a:schemeClr val="bg1"/>
                </a:solidFill>
                <a:latin typeface="Montserrat" panose="00000500000000000000" pitchFamily="2" charset="0"/>
                <a:hlinkClick r:id="rId2"/>
              </a:rPr>
              <a:t>https://developer.android.com/guide/topics/ui/declaring-layout</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3"/>
              </a:rPr>
              <a:t>https://www.studytonight.com/android/introduction-to-views</a:t>
            </a: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hlinkClick r:id="rId4"/>
              </a:rPr>
              <a:t>https://www.webhozz.com/blog/belajar-linear-layout-dan-relative-layout-android/</a:t>
            </a:r>
            <a:r>
              <a:rPr lang="id-ID" sz="2400">
                <a:solidFill>
                  <a:schemeClr val="bg1"/>
                </a:solidFill>
                <a:latin typeface="Montserrat" panose="00000500000000000000" pitchFamily="2" charset="0"/>
              </a:rPr>
              <a:t>  </a:t>
            </a:r>
          </a:p>
        </p:txBody>
      </p:sp>
    </p:spTree>
    <p:extLst>
      <p:ext uri="{BB962C8B-B14F-4D97-AF65-F5344CB8AC3E}">
        <p14:creationId xmlns:p14="http://schemas.microsoft.com/office/powerpoint/2010/main" val="327705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2" y="247651"/>
            <a:ext cx="8534400" cy="857250"/>
          </a:xfrm>
        </p:spPr>
        <p:txBody>
          <a:bodyPr>
            <a:normAutofit/>
          </a:bodyPr>
          <a:lstStyle/>
          <a:p>
            <a:pPr marL="0" indent="0">
              <a:buNone/>
            </a:pPr>
            <a:r>
              <a:rPr lang="id-ID" sz="4800" b="1">
                <a:solidFill>
                  <a:schemeClr val="tx1"/>
                </a:solidFill>
                <a:latin typeface="Montserrat" panose="00000500000000000000" pitchFamily="2" charset="0"/>
              </a:rPr>
              <a:t>Exception Handling</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6" y="1533526"/>
            <a:ext cx="10461156" cy="2554545"/>
          </a:xfrm>
          <a:prstGeom prst="rect">
            <a:avLst/>
          </a:prstGeom>
          <a:solidFill>
            <a:schemeClr val="tx1"/>
          </a:solidFill>
        </p:spPr>
        <p:txBody>
          <a:bodyPr wrap="square" rtlCol="0">
            <a:spAutoFit/>
          </a:bodyPr>
          <a:lstStyle/>
          <a:p>
            <a:pPr algn="just"/>
            <a:r>
              <a:rPr lang="id-ID" sz="3200">
                <a:solidFill>
                  <a:schemeClr val="bg1"/>
                </a:solidFill>
                <a:latin typeface="Montserrat" panose="00000500000000000000" pitchFamily="2" charset="0"/>
              </a:rPr>
              <a:t>Exception handling adalah sebuah mekanisme untuk mengendalikan berbagai kondisi tidak biasa yang terjadi ketika kita menjalankan program, sehingga alur normal dari program dapat dijaga.</a:t>
            </a:r>
          </a:p>
        </p:txBody>
      </p:sp>
    </p:spTree>
    <p:extLst>
      <p:ext uri="{BB962C8B-B14F-4D97-AF65-F5344CB8AC3E}">
        <p14:creationId xmlns:p14="http://schemas.microsoft.com/office/powerpoint/2010/main" val="293585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ambar 6">
            <a:extLst>
              <a:ext uri="{FF2B5EF4-FFF2-40B4-BE49-F238E27FC236}">
                <a16:creationId xmlns:a16="http://schemas.microsoft.com/office/drawing/2014/main" id="{B4BED833-22C1-46AF-82AF-31CF6D3B3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Tree>
    <p:extLst>
      <p:ext uri="{BB962C8B-B14F-4D97-AF65-F5344CB8AC3E}">
        <p14:creationId xmlns:p14="http://schemas.microsoft.com/office/powerpoint/2010/main" val="250877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ambar 6">
            <a:extLst>
              <a:ext uri="{FF2B5EF4-FFF2-40B4-BE49-F238E27FC236}">
                <a16:creationId xmlns:a16="http://schemas.microsoft.com/office/drawing/2014/main" id="{EEBA770F-0F19-4BDC-91E3-CA2890BF0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3527"/>
            <a:ext cx="12192000" cy="34509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65415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2" y="247651"/>
            <a:ext cx="8534400" cy="857250"/>
          </a:xfrm>
        </p:spPr>
        <p:txBody>
          <a:bodyPr>
            <a:normAutofit/>
          </a:bodyPr>
          <a:lstStyle/>
          <a:p>
            <a:pPr marL="0" indent="0">
              <a:buNone/>
            </a:pPr>
            <a:r>
              <a:rPr lang="id-ID" sz="4800" b="1">
                <a:solidFill>
                  <a:schemeClr val="tx1"/>
                </a:solidFill>
                <a:latin typeface="Montserrat" panose="00000500000000000000" pitchFamily="2" charset="0"/>
              </a:rPr>
              <a:t>Try</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6" y="1533526"/>
            <a:ext cx="10461156" cy="2062103"/>
          </a:xfrm>
          <a:prstGeom prst="rect">
            <a:avLst/>
          </a:prstGeom>
          <a:solidFill>
            <a:schemeClr val="tx1"/>
          </a:solidFill>
        </p:spPr>
        <p:txBody>
          <a:bodyPr wrap="square" rtlCol="0">
            <a:spAutoFit/>
          </a:bodyPr>
          <a:lstStyle/>
          <a:p>
            <a:pPr algn="just"/>
            <a:r>
              <a:rPr lang="id-ID" sz="3200">
                <a:solidFill>
                  <a:schemeClr val="bg1"/>
                </a:solidFill>
                <a:latin typeface="Montserrat" panose="00000500000000000000" pitchFamily="2" charset="0"/>
              </a:rPr>
              <a:t>Try merupakan sebuah keyword dalam bahasa Java yang dapat digunakan untuk menguji berbagai kondisi tidak normal yang dapat terjadi dalam sebuah scope program.</a:t>
            </a:r>
          </a:p>
        </p:txBody>
      </p:sp>
    </p:spTree>
    <p:extLst>
      <p:ext uri="{BB962C8B-B14F-4D97-AF65-F5344CB8AC3E}">
        <p14:creationId xmlns:p14="http://schemas.microsoft.com/office/powerpoint/2010/main" val="3984281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2" y="247651"/>
            <a:ext cx="8534400" cy="857250"/>
          </a:xfrm>
        </p:spPr>
        <p:txBody>
          <a:bodyPr>
            <a:normAutofit/>
          </a:bodyPr>
          <a:lstStyle/>
          <a:p>
            <a:pPr marL="0" indent="0">
              <a:buNone/>
            </a:pPr>
            <a:r>
              <a:rPr lang="id-ID" sz="4800" b="1">
                <a:solidFill>
                  <a:schemeClr val="tx1"/>
                </a:solidFill>
                <a:latin typeface="Montserrat" panose="00000500000000000000" pitchFamily="2" charset="0"/>
              </a:rPr>
              <a:t>Catch</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6" y="1533526"/>
            <a:ext cx="10538158" cy="2062103"/>
          </a:xfrm>
          <a:prstGeom prst="rect">
            <a:avLst/>
          </a:prstGeom>
          <a:solidFill>
            <a:schemeClr val="tx1"/>
          </a:solidFill>
        </p:spPr>
        <p:txBody>
          <a:bodyPr wrap="square" rtlCol="0">
            <a:spAutoFit/>
          </a:bodyPr>
          <a:lstStyle/>
          <a:p>
            <a:pPr algn="just"/>
            <a:r>
              <a:rPr lang="id-ID" sz="3200">
                <a:solidFill>
                  <a:schemeClr val="bg1"/>
                </a:solidFill>
                <a:latin typeface="Montserrat" panose="00000500000000000000" pitchFamily="2" charset="0"/>
              </a:rPr>
              <a:t>Catch merupakan sebuah keyword dalam bahasa Java yang dapat digunakan untuk mengeluarkan exception ketika terjadi kondisi tidak normal yang memaksa untuk menghentikan jalannya program.</a:t>
            </a:r>
          </a:p>
        </p:txBody>
      </p:sp>
    </p:spTree>
    <p:extLst>
      <p:ext uri="{BB962C8B-B14F-4D97-AF65-F5344CB8AC3E}">
        <p14:creationId xmlns:p14="http://schemas.microsoft.com/office/powerpoint/2010/main" val="1674647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2" y="247651"/>
            <a:ext cx="8534400" cy="857250"/>
          </a:xfrm>
        </p:spPr>
        <p:txBody>
          <a:bodyPr>
            <a:normAutofit/>
          </a:bodyPr>
          <a:lstStyle/>
          <a:p>
            <a:pPr marL="0" indent="0">
              <a:buNone/>
            </a:pPr>
            <a:r>
              <a:rPr lang="id-ID" sz="4800" b="1">
                <a:solidFill>
                  <a:schemeClr val="tx1"/>
                </a:solidFill>
                <a:latin typeface="Montserrat" panose="00000500000000000000" pitchFamily="2" charset="0"/>
              </a:rPr>
              <a:t>Finally</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6" y="1533526"/>
            <a:ext cx="10461156" cy="4031873"/>
          </a:xfrm>
          <a:prstGeom prst="rect">
            <a:avLst/>
          </a:prstGeom>
          <a:solidFill>
            <a:schemeClr val="tx1"/>
          </a:solidFill>
        </p:spPr>
        <p:txBody>
          <a:bodyPr wrap="square" rtlCol="0">
            <a:spAutoFit/>
          </a:bodyPr>
          <a:lstStyle/>
          <a:p>
            <a:pPr algn="just"/>
            <a:r>
              <a:rPr lang="id-ID" sz="3200">
                <a:solidFill>
                  <a:schemeClr val="bg1"/>
                </a:solidFill>
                <a:latin typeface="Montserrat" panose="00000500000000000000" pitchFamily="2" charset="0"/>
              </a:rPr>
              <a:t>Finally merupakan sebuah keyword dalam bahasa Java yang digunakan dalam sebuah scope sehingga scope tersebut akan selalu dijalankan, tidak memandang jika terdapat exception atau tidak. Untuk menggunakan finally dalam sebuah scope, harus terdapat try lebih dahulu di atasnya. Dalam exception handling, penggunaan finally bersifat tidak wajib (opsional).</a:t>
            </a:r>
          </a:p>
        </p:txBody>
      </p:sp>
    </p:spTree>
    <p:extLst>
      <p:ext uri="{BB962C8B-B14F-4D97-AF65-F5344CB8AC3E}">
        <p14:creationId xmlns:p14="http://schemas.microsoft.com/office/powerpoint/2010/main" val="1398955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9210559" cy="857250"/>
          </a:xfrm>
        </p:spPr>
        <p:txBody>
          <a:bodyPr>
            <a:normAutofit/>
          </a:bodyPr>
          <a:lstStyle/>
          <a:p>
            <a:pPr marL="0" indent="0">
              <a:buNone/>
            </a:pPr>
            <a:r>
              <a:rPr lang="id-ID" sz="4800" b="1">
                <a:solidFill>
                  <a:schemeClr val="tx1"/>
                </a:solidFill>
                <a:latin typeface="Montserrat" panose="00000500000000000000" pitchFamily="2" charset="0"/>
              </a:rPr>
              <a:t>Contoh Exception Handling</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28999" y="1023387"/>
            <a:ext cx="10778790" cy="5509200"/>
          </a:xfrm>
          <a:prstGeom prst="rect">
            <a:avLst/>
          </a:prstGeom>
          <a:solidFill>
            <a:schemeClr val="tx1"/>
          </a:solidFill>
        </p:spPr>
        <p:txBody>
          <a:bodyPr wrap="square" rtlCol="0">
            <a:spAutoFit/>
          </a:bodyPr>
          <a:lstStyle/>
          <a:p>
            <a:pPr algn="just"/>
            <a:r>
              <a:rPr lang="id-ID" sz="3200">
                <a:solidFill>
                  <a:schemeClr val="bg1"/>
                </a:solidFill>
                <a:latin typeface="Montserrat" panose="00000500000000000000" pitchFamily="2" charset="0"/>
              </a:rPr>
              <a:t>try{</a:t>
            </a:r>
          </a:p>
          <a:p>
            <a:pPr algn="just"/>
            <a:r>
              <a:rPr lang="id-ID" sz="3200">
                <a:solidFill>
                  <a:schemeClr val="bg1"/>
                </a:solidFill>
                <a:latin typeface="Montserrat" panose="00000500000000000000" pitchFamily="2" charset="0"/>
              </a:rPr>
              <a:t>	System.out.println(70/0);</a:t>
            </a:r>
          </a:p>
          <a:p>
            <a:pPr algn="just"/>
            <a:r>
              <a:rPr lang="id-ID" sz="3200">
                <a:solidFill>
                  <a:schemeClr val="bg1"/>
                </a:solidFill>
                <a:latin typeface="Montserrat" panose="00000500000000000000" pitchFamily="2" charset="0"/>
              </a:rPr>
              <a:t>}catch(NullPointerException e){</a:t>
            </a:r>
          </a:p>
          <a:p>
            <a:pPr algn="just"/>
            <a:r>
              <a:rPr lang="id-ID" sz="3200">
                <a:solidFill>
                  <a:schemeClr val="bg1"/>
                </a:solidFill>
                <a:latin typeface="Montserrat" panose="00000500000000000000" pitchFamily="2" charset="0"/>
              </a:rPr>
              <a:t>	System.out.println(e);</a:t>
            </a:r>
          </a:p>
          <a:p>
            <a:pPr algn="just"/>
            <a:r>
              <a:rPr lang="id-ID" sz="3200">
                <a:solidFill>
                  <a:schemeClr val="bg1"/>
                </a:solidFill>
                <a:latin typeface="Montserrat" panose="00000500000000000000" pitchFamily="2" charset="0"/>
              </a:rPr>
              <a:t>}finally{</a:t>
            </a:r>
          </a:p>
          <a:p>
            <a:pPr algn="just"/>
            <a:r>
              <a:rPr lang="id-ID" sz="3200">
                <a:solidFill>
                  <a:schemeClr val="bg1"/>
                </a:solidFill>
                <a:latin typeface="Montserrat" panose="00000500000000000000" pitchFamily="2" charset="0"/>
              </a:rPr>
              <a:t>	System.out.println(“exception handling finished”);</a:t>
            </a:r>
          </a:p>
          <a:p>
            <a:pPr algn="just"/>
            <a:r>
              <a:rPr lang="id-ID" sz="3200">
                <a:solidFill>
                  <a:schemeClr val="bg1"/>
                </a:solidFill>
                <a:latin typeface="Montserrat" panose="00000500000000000000" pitchFamily="2" charset="0"/>
              </a:rPr>
              <a:t>}</a:t>
            </a:r>
          </a:p>
          <a:p>
            <a:pPr algn="just"/>
            <a:endParaRPr lang="id-ID" sz="3200">
              <a:solidFill>
                <a:schemeClr val="bg1"/>
              </a:solidFill>
              <a:latin typeface="Montserrat" panose="00000500000000000000" pitchFamily="2" charset="0"/>
            </a:endParaRPr>
          </a:p>
          <a:p>
            <a:pPr algn="just"/>
            <a:r>
              <a:rPr lang="id-ID" sz="3200">
                <a:solidFill>
                  <a:schemeClr val="bg1"/>
                </a:solidFill>
                <a:latin typeface="Montserrat" panose="00000500000000000000" pitchFamily="2" charset="0"/>
              </a:rPr>
              <a:t>/* sistem akan mengeluarkan output “exception handling finished” yang diikuti dengan exception e di bawahnya */</a:t>
            </a:r>
          </a:p>
        </p:txBody>
      </p:sp>
    </p:spTree>
    <p:extLst>
      <p:ext uri="{BB962C8B-B14F-4D97-AF65-F5344CB8AC3E}">
        <p14:creationId xmlns:p14="http://schemas.microsoft.com/office/powerpoint/2010/main" val="3063187438"/>
      </p:ext>
    </p:extLst>
  </p:cSld>
  <p:clrMapOvr>
    <a:masterClrMapping/>
  </p:clrMapOvr>
</p:sld>
</file>

<file path=ppt/theme/theme1.xml><?xml version="1.0" encoding="utf-8"?>
<a:theme xmlns:a="http://schemas.openxmlformats.org/drawingml/2006/main" name="Irisan">
  <a:themeElements>
    <a:clrScheme name="Irisan">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Iris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risan">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2130</TotalTime>
  <Words>483</Words>
  <Application>Microsoft Office PowerPoint</Application>
  <PresentationFormat>Layar Lebar</PresentationFormat>
  <Paragraphs>51</Paragraphs>
  <Slides>20</Slides>
  <Notes>0</Notes>
  <HiddenSlides>0</HiddenSlides>
  <MMClips>0</MMClips>
  <ScaleCrop>false</ScaleCrop>
  <HeadingPairs>
    <vt:vector size="6" baseType="variant">
      <vt:variant>
        <vt:lpstr>Font Dipakai</vt:lpstr>
      </vt:variant>
      <vt:variant>
        <vt:i4>3</vt:i4>
      </vt:variant>
      <vt:variant>
        <vt:lpstr>Tema</vt:lpstr>
      </vt:variant>
      <vt:variant>
        <vt:i4>1</vt:i4>
      </vt:variant>
      <vt:variant>
        <vt:lpstr>Judul Slide</vt:lpstr>
      </vt:variant>
      <vt:variant>
        <vt:i4>20</vt:i4>
      </vt:variant>
    </vt:vector>
  </HeadingPairs>
  <TitlesOfParts>
    <vt:vector size="24" baseType="lpstr">
      <vt:lpstr>Century Gothic</vt:lpstr>
      <vt:lpstr>Montserrat</vt:lpstr>
      <vt:lpstr>Wingdings 3</vt:lpstr>
      <vt:lpstr>Irisan</vt:lpstr>
      <vt:lpstr>PERTEMUAN 8 LnT MOBILE APPLICATION DEVELOPMENT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1 LnT MOBILE APPLICATION DEVELOPMENT</dc:title>
  <dc:creator>CHRISTOPHER VINANTIUS</dc:creator>
  <cp:lastModifiedBy>CHRISTOPHER VINANTIUS</cp:lastModifiedBy>
  <cp:revision>51</cp:revision>
  <dcterms:created xsi:type="dcterms:W3CDTF">2021-11-04T11:53:30Z</dcterms:created>
  <dcterms:modified xsi:type="dcterms:W3CDTF">2022-02-22T11:00:59Z</dcterms:modified>
</cp:coreProperties>
</file>